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6.xml" ContentType="application/vnd.openxmlformats-officedocument.drawingml.chart+xml"/>
  <Override PartName="/ppt/drawings/drawing1.xml" ContentType="application/vnd.openxmlformats-officedocument.drawingml.chartshape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321" r:id="rId3"/>
    <p:sldId id="302" r:id="rId4"/>
    <p:sldId id="300" r:id="rId5"/>
    <p:sldId id="301" r:id="rId6"/>
    <p:sldId id="303" r:id="rId7"/>
    <p:sldId id="311" r:id="rId8"/>
    <p:sldId id="305" r:id="rId9"/>
    <p:sldId id="312" r:id="rId10"/>
    <p:sldId id="315" r:id="rId11"/>
    <p:sldId id="319" r:id="rId12"/>
    <p:sldId id="320" r:id="rId13"/>
    <p:sldId id="309" r:id="rId14"/>
    <p:sldId id="308" r:id="rId15"/>
    <p:sldId id="318" r:id="rId16"/>
    <p:sldId id="274" r:id="rId17"/>
    <p:sldId id="289" r:id="rId18"/>
    <p:sldId id="293" r:id="rId19"/>
    <p:sldId id="294" r:id="rId20"/>
    <p:sldId id="304" r:id="rId21"/>
    <p:sldId id="295" r:id="rId22"/>
    <p:sldId id="276" r:id="rId23"/>
    <p:sldId id="270" r:id="rId24"/>
    <p:sldId id="275" r:id="rId25"/>
    <p:sldId id="307" r:id="rId26"/>
    <p:sldId id="298" r:id="rId27"/>
    <p:sldId id="291" r:id="rId28"/>
    <p:sldId id="29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9" autoAdjust="0"/>
    <p:restoredTop sz="94660" autoAdjust="0"/>
  </p:normalViewPr>
  <p:slideViewPr>
    <p:cSldViewPr>
      <p:cViewPr varScale="1">
        <p:scale>
          <a:sx n="71" d="100"/>
          <a:sy n="71" d="100"/>
        </p:scale>
        <p:origin x="-282" y="-90"/>
      </p:cViewPr>
      <p:guideLst>
        <p:guide orient="horz" pos="2160"/>
        <p:guide pos="2880"/>
      </p:guideLst>
    </p:cSldViewPr>
  </p:slideViewPr>
  <p:outlineViewPr>
    <p:cViewPr>
      <p:scale>
        <a:sx n="33" d="100"/>
        <a:sy n="33" d="100"/>
      </p:scale>
      <p:origin x="48" y="1470"/>
    </p:cViewPr>
    <p:sldLst>
      <p:sld r:id="rId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337970253718284"/>
          <c:y val="3.15277777777778E-2"/>
          <c:w val="0.49670625546806652"/>
          <c:h val="0.64250153105861763"/>
        </c:manualLayout>
      </c:layout>
      <c:barChart>
        <c:barDir val="col"/>
        <c:grouping val="stacked"/>
        <c:varyColors val="0"/>
        <c:ser>
          <c:idx val="0"/>
          <c:order val="0"/>
          <c:tx>
            <c:strRef>
              <c:f>Sheet1!$B$1</c:f>
              <c:strCache>
                <c:ptCount val="1"/>
                <c:pt idx="0">
                  <c:v>Dependent</c:v>
                </c:pt>
              </c:strCache>
            </c:strRef>
          </c:tx>
          <c:invertIfNegative val="0"/>
          <c:cat>
            <c:strRef>
              <c:f>Sheet1!$A$2:$A$4</c:f>
              <c:strCache>
                <c:ptCount val="3"/>
                <c:pt idx="0">
                  <c:v>Adult Males</c:v>
                </c:pt>
                <c:pt idx="1">
                  <c:v>Adult Females</c:v>
                </c:pt>
                <c:pt idx="2">
                  <c:v>Juveniles</c:v>
                </c:pt>
              </c:strCache>
            </c:strRef>
          </c:cat>
          <c:val>
            <c:numRef>
              <c:f>Sheet1!$B$2:$B$4</c:f>
              <c:numCache>
                <c:formatCode>General</c:formatCode>
                <c:ptCount val="3"/>
                <c:pt idx="0" formatCode="0">
                  <c:v>30</c:v>
                </c:pt>
                <c:pt idx="1">
                  <c:v>50</c:v>
                </c:pt>
                <c:pt idx="2">
                  <c:v>0</c:v>
                </c:pt>
              </c:numCache>
            </c:numRef>
          </c:val>
        </c:ser>
        <c:ser>
          <c:idx val="1"/>
          <c:order val="1"/>
          <c:tx>
            <c:strRef>
              <c:f>Sheet1!$C$1</c:f>
              <c:strCache>
                <c:ptCount val="1"/>
                <c:pt idx="0">
                  <c:v>Abusers</c:v>
                </c:pt>
              </c:strCache>
            </c:strRef>
          </c:tx>
          <c:invertIfNegative val="0"/>
          <c:cat>
            <c:strRef>
              <c:f>Sheet1!$A$2:$A$4</c:f>
              <c:strCache>
                <c:ptCount val="3"/>
                <c:pt idx="0">
                  <c:v>Adult Males</c:v>
                </c:pt>
                <c:pt idx="1">
                  <c:v>Adult Females</c:v>
                </c:pt>
                <c:pt idx="2">
                  <c:v>Juveniles</c:v>
                </c:pt>
              </c:strCache>
            </c:strRef>
          </c:cat>
          <c:val>
            <c:numRef>
              <c:f>Sheet1!$C$2:$C$4</c:f>
              <c:numCache>
                <c:formatCode>General</c:formatCode>
                <c:ptCount val="3"/>
                <c:pt idx="0" formatCode="0">
                  <c:v>20</c:v>
                </c:pt>
                <c:pt idx="1">
                  <c:v>20</c:v>
                </c:pt>
                <c:pt idx="2">
                  <c:v>50</c:v>
                </c:pt>
              </c:numCache>
            </c:numRef>
          </c:val>
        </c:ser>
        <c:ser>
          <c:idx val="2"/>
          <c:order val="2"/>
          <c:tx>
            <c:strRef>
              <c:f>Sheet1!$D$1</c:f>
              <c:strCache>
                <c:ptCount val="1"/>
                <c:pt idx="0">
                  <c:v>Users</c:v>
                </c:pt>
              </c:strCache>
            </c:strRef>
          </c:tx>
          <c:invertIfNegative val="0"/>
          <c:cat>
            <c:strRef>
              <c:f>Sheet1!$A$2:$A$4</c:f>
              <c:strCache>
                <c:ptCount val="3"/>
                <c:pt idx="0">
                  <c:v>Adult Males</c:v>
                </c:pt>
                <c:pt idx="1">
                  <c:v>Adult Females</c:v>
                </c:pt>
                <c:pt idx="2">
                  <c:v>Juveniles</c:v>
                </c:pt>
              </c:strCache>
            </c:strRef>
          </c:cat>
          <c:val>
            <c:numRef>
              <c:f>Sheet1!$D$2:$D$4</c:f>
              <c:numCache>
                <c:formatCode>General</c:formatCode>
                <c:ptCount val="3"/>
                <c:pt idx="0" formatCode="0">
                  <c:v>20</c:v>
                </c:pt>
                <c:pt idx="1">
                  <c:v>6</c:v>
                </c:pt>
                <c:pt idx="2">
                  <c:v>0</c:v>
                </c:pt>
              </c:numCache>
            </c:numRef>
          </c:val>
        </c:ser>
        <c:ser>
          <c:idx val="3"/>
          <c:order val="3"/>
          <c:tx>
            <c:strRef>
              <c:f>Sheet1!$E$1</c:f>
              <c:strCache>
                <c:ptCount val="1"/>
                <c:pt idx="0">
                  <c:v>No use</c:v>
                </c:pt>
              </c:strCache>
            </c:strRef>
          </c:tx>
          <c:invertIfNegative val="0"/>
          <c:cat>
            <c:strRef>
              <c:f>Sheet1!$A$2:$A$4</c:f>
              <c:strCache>
                <c:ptCount val="3"/>
                <c:pt idx="0">
                  <c:v>Adult Males</c:v>
                </c:pt>
                <c:pt idx="1">
                  <c:v>Adult Females</c:v>
                </c:pt>
                <c:pt idx="2">
                  <c:v>Juveniles</c:v>
                </c:pt>
              </c:strCache>
            </c:strRef>
          </c:cat>
          <c:val>
            <c:numRef>
              <c:f>Sheet1!$E$2:$E$4</c:f>
              <c:numCache>
                <c:formatCode>General</c:formatCode>
                <c:ptCount val="3"/>
                <c:pt idx="0" formatCode="0">
                  <c:v>30</c:v>
                </c:pt>
                <c:pt idx="1">
                  <c:v>24</c:v>
                </c:pt>
              </c:numCache>
            </c:numRef>
          </c:val>
        </c:ser>
        <c:dLbls>
          <c:showLegendKey val="0"/>
          <c:showVal val="0"/>
          <c:showCatName val="0"/>
          <c:showSerName val="0"/>
          <c:showPercent val="0"/>
          <c:showBubbleSize val="0"/>
        </c:dLbls>
        <c:gapWidth val="150"/>
        <c:overlap val="100"/>
        <c:axId val="75462528"/>
        <c:axId val="75464064"/>
      </c:barChart>
      <c:catAx>
        <c:axId val="75462528"/>
        <c:scaling>
          <c:orientation val="minMax"/>
        </c:scaling>
        <c:delete val="0"/>
        <c:axPos val="b"/>
        <c:majorTickMark val="out"/>
        <c:minorTickMark val="none"/>
        <c:tickLblPos val="nextTo"/>
        <c:crossAx val="75464064"/>
        <c:crosses val="autoZero"/>
        <c:auto val="1"/>
        <c:lblAlgn val="ctr"/>
        <c:lblOffset val="100"/>
        <c:noMultiLvlLbl val="0"/>
      </c:catAx>
      <c:valAx>
        <c:axId val="75464064"/>
        <c:scaling>
          <c:orientation val="minMax"/>
        </c:scaling>
        <c:delete val="0"/>
        <c:axPos val="l"/>
        <c:majorGridlines/>
        <c:numFmt formatCode="0" sourceLinked="1"/>
        <c:majorTickMark val="out"/>
        <c:minorTickMark val="none"/>
        <c:tickLblPos val="nextTo"/>
        <c:crossAx val="7546252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bar"/>
        <c:grouping val="clustered"/>
        <c:varyColors val="0"/>
        <c:ser>
          <c:idx val="0"/>
          <c:order val="0"/>
          <c:tx>
            <c:strRef>
              <c:f>Sheet1!$B$1</c:f>
              <c:strCache>
                <c:ptCount val="1"/>
                <c:pt idx="0">
                  <c:v> 2</c:v>
                </c:pt>
              </c:strCache>
            </c:strRef>
          </c:tx>
          <c:invertIfNegative val="0"/>
          <c:dPt>
            <c:idx val="0"/>
            <c:invertIfNegative val="0"/>
            <c:bubble3D val="0"/>
            <c:spPr>
              <a:solidFill>
                <a:schemeClr val="tx2"/>
              </a:solidFill>
              <a:ln>
                <a:solidFill>
                  <a:schemeClr val="tx2"/>
                </a:solidFill>
              </a:ln>
            </c:spPr>
          </c:dPt>
          <c:dPt>
            <c:idx val="1"/>
            <c:invertIfNegative val="0"/>
            <c:bubble3D val="0"/>
            <c:spPr>
              <a:solidFill>
                <a:schemeClr val="tx2"/>
              </a:solidFill>
              <a:ln>
                <a:solidFill>
                  <a:schemeClr val="tx2"/>
                </a:solidFill>
              </a:ln>
            </c:spPr>
          </c:dPt>
          <c:cat>
            <c:strRef>
              <c:f>Sheet1!$A$2:$A$9</c:f>
              <c:strCache>
                <c:ptCount val="8"/>
                <c:pt idx="0">
                  <c:v>Parolees</c:v>
                </c:pt>
                <c:pt idx="1">
                  <c:v>Probationers</c:v>
                </c:pt>
                <c:pt idx="2">
                  <c:v>Asian</c:v>
                </c:pt>
                <c:pt idx="3">
                  <c:v>African American</c:v>
                </c:pt>
                <c:pt idx="4">
                  <c:v>Caucasian</c:v>
                </c:pt>
                <c:pt idx="5">
                  <c:v>Hispanic</c:v>
                </c:pt>
                <c:pt idx="6">
                  <c:v>Pacific Islander</c:v>
                </c:pt>
                <c:pt idx="7">
                  <c:v>American Indian</c:v>
                </c:pt>
              </c:strCache>
            </c:strRef>
          </c:cat>
          <c:val>
            <c:numRef>
              <c:f>Sheet1!$B$2:$B$9</c:f>
              <c:numCache>
                <c:formatCode>General</c:formatCode>
                <c:ptCount val="8"/>
                <c:pt idx="0">
                  <c:v>34</c:v>
                </c:pt>
                <c:pt idx="1">
                  <c:v>37.200000000000003</c:v>
                </c:pt>
                <c:pt idx="2">
                  <c:v>4.5</c:v>
                </c:pt>
                <c:pt idx="3">
                  <c:v>8.5</c:v>
                </c:pt>
                <c:pt idx="4">
                  <c:v>9.4</c:v>
                </c:pt>
                <c:pt idx="5">
                  <c:v>9.3000000000000007</c:v>
                </c:pt>
                <c:pt idx="6">
                  <c:v>11</c:v>
                </c:pt>
                <c:pt idx="7">
                  <c:v>21</c:v>
                </c:pt>
              </c:numCache>
            </c:numRef>
          </c:val>
        </c:ser>
        <c:dLbls>
          <c:showLegendKey val="0"/>
          <c:showVal val="0"/>
          <c:showCatName val="0"/>
          <c:showSerName val="0"/>
          <c:showPercent val="0"/>
          <c:showBubbleSize val="0"/>
        </c:dLbls>
        <c:gapWidth val="150"/>
        <c:axId val="74527104"/>
        <c:axId val="74528640"/>
      </c:barChart>
      <c:catAx>
        <c:axId val="74527104"/>
        <c:scaling>
          <c:orientation val="maxMin"/>
        </c:scaling>
        <c:delete val="0"/>
        <c:axPos val="l"/>
        <c:majorTickMark val="out"/>
        <c:minorTickMark val="none"/>
        <c:tickLblPos val="nextTo"/>
        <c:crossAx val="74528640"/>
        <c:crosses val="autoZero"/>
        <c:auto val="1"/>
        <c:lblAlgn val="ctr"/>
        <c:lblOffset val="100"/>
        <c:noMultiLvlLbl val="0"/>
      </c:catAx>
      <c:valAx>
        <c:axId val="74528640"/>
        <c:scaling>
          <c:orientation val="minMax"/>
        </c:scaling>
        <c:delete val="0"/>
        <c:axPos val="t"/>
        <c:majorGridlines/>
        <c:numFmt formatCode="General" sourceLinked="1"/>
        <c:majorTickMark val="out"/>
        <c:minorTickMark val="none"/>
        <c:tickLblPos val="nextTo"/>
        <c:crossAx val="745271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rgbClr val="FFC000"/>
              </a:solidFill>
            </a:ln>
          </c:spPr>
          <c:marker>
            <c:symbol val="diamond"/>
            <c:size val="9"/>
            <c:spPr>
              <a:solidFill>
                <a:srgbClr val="FFC000"/>
              </a:solidFill>
            </c:spPr>
          </c:marker>
          <c:dLbls>
            <c:dLbl>
              <c:idx val="0"/>
              <c:layout>
                <c:manualLayout>
                  <c:x val="-2.777777777777838E-2"/>
                  <c:y val="-3.9284457252522796E-2"/>
                </c:manualLayout>
              </c:layout>
              <c:spPr/>
              <c:txPr>
                <a:bodyPr/>
                <a:lstStyle/>
                <a:p>
                  <a:pPr>
                    <a:defRPr/>
                  </a:pPr>
                  <a:endParaRPr lang="en-US"/>
                </a:p>
              </c:txPr>
              <c:dLblPos val="r"/>
              <c:showLegendKey val="0"/>
              <c:showVal val="1"/>
              <c:showCatName val="0"/>
              <c:showSerName val="0"/>
              <c:showPercent val="0"/>
              <c:showBubbleSize val="0"/>
            </c:dLbl>
            <c:dLbl>
              <c:idx val="1"/>
              <c:layout>
                <c:manualLayout>
                  <c:x val="-4.6296296296296856E-2"/>
                  <c:y val="-6.1732718539679113E-2"/>
                </c:manualLayout>
              </c:layout>
              <c:spPr/>
              <c:txPr>
                <a:bodyPr/>
                <a:lstStyle/>
                <a:p>
                  <a:pPr>
                    <a:defRPr/>
                  </a:pPr>
                  <a:endParaRPr lang="en-US"/>
                </a:p>
              </c:txPr>
              <c:dLblPos val="r"/>
              <c:showLegendKey val="0"/>
              <c:showVal val="1"/>
              <c:showCatName val="0"/>
              <c:showSerName val="0"/>
              <c:showPercent val="0"/>
              <c:showBubbleSize val="0"/>
            </c:dLbl>
            <c:dLbl>
              <c:idx val="2"/>
              <c:layout>
                <c:manualLayout>
                  <c:x val="-6.3271604938271983E-2"/>
                  <c:y val="-3.9284678199976816E-2"/>
                </c:manualLayout>
              </c:layout>
              <c:spPr/>
              <c:txPr>
                <a:bodyPr/>
                <a:lstStyle/>
                <a:p>
                  <a:pPr>
                    <a:defRPr/>
                  </a:pPr>
                  <a:endParaRPr lang="en-US"/>
                </a:p>
              </c:txPr>
              <c:dLblPos val="r"/>
              <c:showLegendKey val="0"/>
              <c:showVal val="1"/>
              <c:showCatName val="0"/>
              <c:showSerName val="0"/>
              <c:showPercent val="0"/>
              <c:showBubbleSize val="0"/>
            </c:dLbl>
            <c:dLbl>
              <c:idx val="3"/>
              <c:layout>
                <c:manualLayout>
                  <c:x val="-4.4753086419753701E-2"/>
                  <c:y val="-3.6478424591628401E-2"/>
                </c:manualLayout>
              </c:layout>
              <c:spPr/>
              <c:txPr>
                <a:bodyPr/>
                <a:lstStyle/>
                <a:p>
                  <a:pPr>
                    <a:defRPr/>
                  </a:pPr>
                  <a:endParaRPr lang="en-US"/>
                </a:p>
              </c:txPr>
              <c:dLblPos val="r"/>
              <c:showLegendKey val="0"/>
              <c:showVal val="1"/>
              <c:showCatName val="0"/>
              <c:showSerName val="0"/>
              <c:showPercent val="0"/>
              <c:showBubbleSize val="0"/>
            </c:dLbl>
            <c:dLbl>
              <c:idx val="4"/>
              <c:layout>
                <c:manualLayout>
                  <c:x val="-4.3209876543209756E-2"/>
                  <c:y val="-5.3314620556996234E-2"/>
                </c:manualLayout>
              </c:layout>
              <c:spPr/>
              <c:txPr>
                <a:bodyPr/>
                <a:lstStyle/>
                <a:p>
                  <a:pPr>
                    <a:defRPr/>
                  </a:pPr>
                  <a:endParaRPr lang="en-US"/>
                </a:p>
              </c:txPr>
              <c:dLblPos val="r"/>
              <c:showLegendKey val="0"/>
              <c:showVal val="1"/>
              <c:showCatName val="0"/>
              <c:showSerName val="0"/>
              <c:showPercent val="0"/>
              <c:showBubbleSize val="0"/>
            </c:dLbl>
            <c:dLbl>
              <c:idx val="5"/>
              <c:layout>
                <c:manualLayout>
                  <c:x val="-4.3209876543209756E-2"/>
                  <c:y val="-4.7702555235206993E-2"/>
                </c:manualLayout>
              </c:layout>
              <c:spPr/>
              <c:txPr>
                <a:bodyPr/>
                <a:lstStyle/>
                <a:p>
                  <a:pPr>
                    <a:defRPr/>
                  </a:pPr>
                  <a:endParaRPr lang="en-US"/>
                </a:p>
              </c:txPr>
              <c:dLblPos val="r"/>
              <c:showLegendKey val="0"/>
              <c:showVal val="1"/>
              <c:showCatName val="0"/>
              <c:showSerName val="0"/>
              <c:showPercent val="0"/>
              <c:showBubbleSize val="0"/>
            </c:dLbl>
            <c:showLegendKey val="0"/>
            <c:showVal val="1"/>
            <c:showCatName val="0"/>
            <c:showSerName val="0"/>
            <c:showPercent val="0"/>
            <c:showBubbleSize val="0"/>
            <c:showLeaderLines val="0"/>
          </c:dLbls>
          <c:cat>
            <c:numRef>
              <c:f>Sheet1!$A$2:$A$7</c:f>
              <c:numCache>
                <c:formatCode>General</c:formatCode>
                <c:ptCount val="6"/>
                <c:pt idx="0">
                  <c:v>2003</c:v>
                </c:pt>
                <c:pt idx="1">
                  <c:v>2004</c:v>
                </c:pt>
                <c:pt idx="2">
                  <c:v>2005</c:v>
                </c:pt>
                <c:pt idx="3">
                  <c:v>2006</c:v>
                </c:pt>
                <c:pt idx="4">
                  <c:v>2007</c:v>
                </c:pt>
                <c:pt idx="5">
                  <c:v>2008</c:v>
                </c:pt>
              </c:numCache>
            </c:numRef>
          </c:cat>
          <c:val>
            <c:numRef>
              <c:f>Sheet1!$B$2:$B$7</c:f>
              <c:numCache>
                <c:formatCode>General</c:formatCode>
                <c:ptCount val="6"/>
                <c:pt idx="0">
                  <c:v>1.613</c:v>
                </c:pt>
                <c:pt idx="1">
                  <c:v>1.6579999999999893</c:v>
                </c:pt>
                <c:pt idx="2">
                  <c:v>1.7729999999999975</c:v>
                </c:pt>
                <c:pt idx="3">
                  <c:v>1.9580000000000013</c:v>
                </c:pt>
                <c:pt idx="4">
                  <c:v>1.9200000000000013</c:v>
                </c:pt>
                <c:pt idx="5">
                  <c:v>1.9980000000000013</c:v>
                </c:pt>
              </c:numCache>
            </c:numRef>
          </c:val>
          <c:smooth val="0"/>
        </c:ser>
        <c:ser>
          <c:idx val="1"/>
          <c:order val="1"/>
          <c:tx>
            <c:strRef>
              <c:f>Sheet1!$C$1</c:f>
              <c:strCache>
                <c:ptCount val="1"/>
                <c:pt idx="0">
                  <c:v> 2</c:v>
                </c:pt>
              </c:strCache>
            </c:strRef>
          </c:tx>
          <c:marker>
            <c:symbol val="none"/>
          </c:marker>
          <c:cat>
            <c:numRef>
              <c:f>Sheet1!$A$2:$A$7</c:f>
              <c:numCache>
                <c:formatCode>General</c:formatCode>
                <c:ptCount val="6"/>
                <c:pt idx="0">
                  <c:v>2003</c:v>
                </c:pt>
                <c:pt idx="1">
                  <c:v>2004</c:v>
                </c:pt>
                <c:pt idx="2">
                  <c:v>2005</c:v>
                </c:pt>
                <c:pt idx="3">
                  <c:v>2006</c:v>
                </c:pt>
                <c:pt idx="4">
                  <c:v>2007</c:v>
                </c:pt>
                <c:pt idx="5">
                  <c:v>2008</c:v>
                </c:pt>
              </c:numCache>
            </c:numRef>
          </c:cat>
          <c:val>
            <c:numRef>
              <c:f>Sheet1!$C$2:$C$7</c:f>
              <c:numCache>
                <c:formatCode>General</c:formatCode>
                <c:ptCount val="6"/>
                <c:pt idx="0">
                  <c:v>0</c:v>
                </c:pt>
                <c:pt idx="1">
                  <c:v>0</c:v>
                </c:pt>
                <c:pt idx="2">
                  <c:v>0</c:v>
                </c:pt>
                <c:pt idx="3">
                  <c:v>0</c:v>
                </c:pt>
              </c:numCache>
            </c:numRef>
          </c:val>
          <c:smooth val="0"/>
        </c:ser>
        <c:ser>
          <c:idx val="2"/>
          <c:order val="2"/>
          <c:tx>
            <c:strRef>
              <c:f>Sheet1!$D$1</c:f>
              <c:strCache>
                <c:ptCount val="1"/>
                <c:pt idx="0">
                  <c:v> 3</c:v>
                </c:pt>
              </c:strCache>
            </c:strRef>
          </c:tx>
          <c:marker>
            <c:symbol val="none"/>
          </c:marker>
          <c:cat>
            <c:numRef>
              <c:f>Sheet1!$A$2:$A$7</c:f>
              <c:numCache>
                <c:formatCode>General</c:formatCode>
                <c:ptCount val="6"/>
                <c:pt idx="0">
                  <c:v>2003</c:v>
                </c:pt>
                <c:pt idx="1">
                  <c:v>2004</c:v>
                </c:pt>
                <c:pt idx="2">
                  <c:v>2005</c:v>
                </c:pt>
                <c:pt idx="3">
                  <c:v>2006</c:v>
                </c:pt>
                <c:pt idx="4">
                  <c:v>2007</c:v>
                </c:pt>
                <c:pt idx="5">
                  <c:v>2008</c:v>
                </c:pt>
              </c:numCache>
            </c:numRef>
          </c:cat>
          <c:val>
            <c:numRef>
              <c:f>Sheet1!$D$2:$D$7</c:f>
              <c:numCache>
                <c:formatCode>General</c:formatCode>
                <c:ptCount val="6"/>
                <c:pt idx="0">
                  <c:v>0</c:v>
                </c:pt>
                <c:pt idx="1">
                  <c:v>0</c:v>
                </c:pt>
                <c:pt idx="2">
                  <c:v>0</c:v>
                </c:pt>
                <c:pt idx="3">
                  <c:v>0</c:v>
                </c:pt>
              </c:numCache>
            </c:numRef>
          </c:val>
          <c:smooth val="0"/>
        </c:ser>
        <c:dLbls>
          <c:showLegendKey val="0"/>
          <c:showVal val="0"/>
          <c:showCatName val="0"/>
          <c:showSerName val="0"/>
          <c:showPercent val="0"/>
          <c:showBubbleSize val="0"/>
        </c:dLbls>
        <c:marker val="1"/>
        <c:smooth val="0"/>
        <c:axId val="74742784"/>
        <c:axId val="74756864"/>
      </c:lineChart>
      <c:catAx>
        <c:axId val="74742784"/>
        <c:scaling>
          <c:orientation val="minMax"/>
        </c:scaling>
        <c:delete val="0"/>
        <c:axPos val="b"/>
        <c:numFmt formatCode="General" sourceLinked="1"/>
        <c:majorTickMark val="out"/>
        <c:minorTickMark val="none"/>
        <c:tickLblPos val="nextTo"/>
        <c:crossAx val="74756864"/>
        <c:crosses val="autoZero"/>
        <c:auto val="1"/>
        <c:lblAlgn val="ctr"/>
        <c:lblOffset val="100"/>
        <c:noMultiLvlLbl val="0"/>
      </c:catAx>
      <c:valAx>
        <c:axId val="74756864"/>
        <c:scaling>
          <c:orientation val="minMax"/>
          <c:min val="1.5"/>
        </c:scaling>
        <c:delete val="0"/>
        <c:axPos val="l"/>
        <c:majorGridlines/>
        <c:title>
          <c:tx>
            <c:rich>
              <a:bodyPr/>
              <a:lstStyle/>
              <a:p>
                <a:pPr>
                  <a:defRPr sz="1600" b="1" i="0" u="none" strike="noStrike" baseline="0">
                    <a:solidFill>
                      <a:srgbClr val="FFFFFF"/>
                    </a:solidFill>
                    <a:latin typeface="+mj-lt"/>
                    <a:ea typeface="Garamond"/>
                    <a:cs typeface="Garamond"/>
                  </a:defRPr>
                </a:pPr>
                <a:r>
                  <a:rPr lang="en-US" sz="1600" baseline="0" dirty="0">
                    <a:latin typeface="+mj-lt"/>
                  </a:rPr>
                  <a:t>People Dependent on </a:t>
                </a:r>
                <a:r>
                  <a:rPr lang="en-US" sz="1600" baseline="0" dirty="0" smtClean="0">
                    <a:latin typeface="+mj-lt"/>
                  </a:rPr>
                  <a:t>or Abusing Heroin </a:t>
                </a:r>
                <a:r>
                  <a:rPr lang="en-US" sz="1600" baseline="0" dirty="0">
                    <a:latin typeface="+mj-lt"/>
                  </a:rPr>
                  <a:t>or Pain Relievers </a:t>
                </a:r>
                <a:r>
                  <a:rPr lang="en-US" sz="1600" baseline="0" dirty="0" smtClean="0">
                    <a:latin typeface="+mj-lt"/>
                  </a:rPr>
                  <a:t>(</a:t>
                </a:r>
                <a:r>
                  <a:rPr lang="en-US" sz="1600" baseline="0" dirty="0">
                    <a:latin typeface="+mj-lt"/>
                  </a:rPr>
                  <a:t>in </a:t>
                </a:r>
                <a:r>
                  <a:rPr lang="en-US" sz="1600" baseline="0" dirty="0" smtClean="0">
                    <a:latin typeface="+mj-lt"/>
                  </a:rPr>
                  <a:t>millions)1 </a:t>
                </a:r>
                <a:endParaRPr lang="en-US" sz="1600" baseline="0" dirty="0">
                  <a:latin typeface="+mj-lt"/>
                </a:endParaRPr>
              </a:p>
            </c:rich>
          </c:tx>
          <c:layout>
            <c:manualLayout>
              <c:xMode val="edge"/>
              <c:yMode val="edge"/>
              <c:x val="9.1469816272965881E-3"/>
              <c:y val="0.21778035098553863"/>
            </c:manualLayout>
          </c:layout>
          <c:overlay val="0"/>
        </c:title>
        <c:numFmt formatCode="General" sourceLinked="1"/>
        <c:majorTickMark val="out"/>
        <c:minorTickMark val="none"/>
        <c:tickLblPos val="nextTo"/>
        <c:crossAx val="74742784"/>
        <c:crosses val="autoZero"/>
        <c:crossBetween val="between"/>
        <c:min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3"/>
    </mc:Choice>
    <mc:Fallback>
      <c:style val="13"/>
    </mc:Fallback>
  </mc:AlternateContent>
  <c:chart>
    <c:autoTitleDeleted val="1"/>
    <c:plotArea>
      <c:layout>
        <c:manualLayout>
          <c:layoutTarget val="inner"/>
          <c:xMode val="edge"/>
          <c:yMode val="edge"/>
          <c:x val="8.3240843507214266E-2"/>
          <c:y val="6.3829787234042562E-2"/>
          <c:w val="0.7691453940066596"/>
          <c:h val="0.6943907156673117"/>
        </c:manualLayout>
      </c:layout>
      <c:barChart>
        <c:barDir val="col"/>
        <c:grouping val="clustered"/>
        <c:varyColors val="0"/>
        <c:ser>
          <c:idx val="0"/>
          <c:order val="0"/>
          <c:tx>
            <c:strRef>
              <c:f>Sheet1!$A$2</c:f>
              <c:strCache>
                <c:ptCount val="1"/>
                <c:pt idx="0">
                  <c:v>Before TX</c:v>
                </c:pt>
              </c:strCache>
            </c:strRef>
          </c:tx>
          <c:invertIfNegative val="0"/>
          <c:dLbls>
            <c:dLbl>
              <c:idx val="6"/>
              <c:layout>
                <c:manualLayout>
                  <c:x val="1.0694045108218921E-3"/>
                  <c:y val="-3.3850187481594615E-2"/>
                </c:manualLayout>
              </c:layout>
              <c:dLblPos val="outEnd"/>
              <c:showLegendKey val="0"/>
              <c:showVal val="1"/>
              <c:showCatName val="0"/>
              <c:showSerName val="0"/>
              <c:showPercent val="0"/>
              <c:showBubbleSize val="0"/>
            </c:dLbl>
            <c:showLegendKey val="0"/>
            <c:showVal val="0"/>
            <c:showCatName val="0"/>
            <c:showSerName val="0"/>
            <c:showPercent val="0"/>
            <c:showBubbleSize val="0"/>
          </c:dLbls>
          <c:cat>
            <c:strRef>
              <c:f>Sheet1!$B$1:$H$1</c:f>
              <c:strCache>
                <c:ptCount val="7"/>
                <c:pt idx="0">
                  <c:v>A</c:v>
                </c:pt>
                <c:pt idx="1">
                  <c:v>B</c:v>
                </c:pt>
                <c:pt idx="2">
                  <c:v>C</c:v>
                </c:pt>
                <c:pt idx="3">
                  <c:v>D</c:v>
                </c:pt>
                <c:pt idx="4">
                  <c:v>E</c:v>
                </c:pt>
                <c:pt idx="5">
                  <c:v>F</c:v>
                </c:pt>
                <c:pt idx="6">
                  <c:v>Average</c:v>
                </c:pt>
              </c:strCache>
            </c:strRef>
          </c:cat>
          <c:val>
            <c:numRef>
              <c:f>Sheet1!$B$2:$H$2</c:f>
              <c:numCache>
                <c:formatCode>General</c:formatCode>
                <c:ptCount val="7"/>
                <c:pt idx="0">
                  <c:v>264</c:v>
                </c:pt>
                <c:pt idx="1">
                  <c:v>273</c:v>
                </c:pt>
                <c:pt idx="2">
                  <c:v>189</c:v>
                </c:pt>
                <c:pt idx="3">
                  <c:v>282</c:v>
                </c:pt>
                <c:pt idx="4">
                  <c:v>224</c:v>
                </c:pt>
                <c:pt idx="5">
                  <c:v>210</c:v>
                </c:pt>
                <c:pt idx="6">
                  <c:v>240</c:v>
                </c:pt>
              </c:numCache>
            </c:numRef>
          </c:val>
        </c:ser>
        <c:ser>
          <c:idx val="1"/>
          <c:order val="1"/>
          <c:tx>
            <c:strRef>
              <c:f>Sheet1!$A$3</c:f>
              <c:strCache>
                <c:ptCount val="1"/>
                <c:pt idx="0">
                  <c:v>During TX</c:v>
                </c:pt>
              </c:strCache>
            </c:strRef>
          </c:tx>
          <c:invertIfNegative val="0"/>
          <c:dLbls>
            <c:dLbl>
              <c:idx val="6"/>
              <c:layout>
                <c:manualLayout>
                  <c:x val="1.8082458790111389E-2"/>
                  <c:y val="-4.13421501024481E-2"/>
                </c:manualLayout>
              </c:layout>
              <c:dLblPos val="outEnd"/>
              <c:showLegendKey val="0"/>
              <c:showVal val="1"/>
              <c:showCatName val="0"/>
              <c:showSerName val="0"/>
              <c:showPercent val="0"/>
              <c:showBubbleSize val="0"/>
            </c:dLbl>
            <c:showLegendKey val="0"/>
            <c:showVal val="0"/>
            <c:showCatName val="0"/>
            <c:showSerName val="0"/>
            <c:showPercent val="0"/>
            <c:showBubbleSize val="0"/>
          </c:dLbls>
          <c:cat>
            <c:strRef>
              <c:f>Sheet1!$B$1:$H$1</c:f>
              <c:strCache>
                <c:ptCount val="7"/>
                <c:pt idx="0">
                  <c:v>A</c:v>
                </c:pt>
                <c:pt idx="1">
                  <c:v>B</c:v>
                </c:pt>
                <c:pt idx="2">
                  <c:v>C</c:v>
                </c:pt>
                <c:pt idx="3">
                  <c:v>D</c:v>
                </c:pt>
                <c:pt idx="4">
                  <c:v>E</c:v>
                </c:pt>
                <c:pt idx="5">
                  <c:v>F</c:v>
                </c:pt>
                <c:pt idx="6">
                  <c:v>Average</c:v>
                </c:pt>
              </c:strCache>
            </c:strRef>
          </c:cat>
          <c:val>
            <c:numRef>
              <c:f>Sheet1!$B$3:$H$3</c:f>
              <c:numCache>
                <c:formatCode>General</c:formatCode>
                <c:ptCount val="7"/>
                <c:pt idx="0">
                  <c:v>27</c:v>
                </c:pt>
                <c:pt idx="1">
                  <c:v>15</c:v>
                </c:pt>
                <c:pt idx="2">
                  <c:v>14</c:v>
                </c:pt>
                <c:pt idx="3">
                  <c:v>37</c:v>
                </c:pt>
                <c:pt idx="4">
                  <c:v>19</c:v>
                </c:pt>
                <c:pt idx="5">
                  <c:v>21</c:v>
                </c:pt>
                <c:pt idx="6">
                  <c:v>22</c:v>
                </c:pt>
              </c:numCache>
            </c:numRef>
          </c:val>
        </c:ser>
        <c:dLbls>
          <c:showLegendKey val="0"/>
          <c:showVal val="0"/>
          <c:showCatName val="0"/>
          <c:showSerName val="0"/>
          <c:showPercent val="0"/>
          <c:showBubbleSize val="0"/>
        </c:dLbls>
        <c:gapWidth val="150"/>
        <c:axId val="77590528"/>
        <c:axId val="77592064"/>
      </c:barChart>
      <c:catAx>
        <c:axId val="77590528"/>
        <c:scaling>
          <c:orientation val="minMax"/>
        </c:scaling>
        <c:delete val="0"/>
        <c:axPos val="b"/>
        <c:numFmt formatCode="General" sourceLinked="1"/>
        <c:majorTickMark val="out"/>
        <c:minorTickMark val="none"/>
        <c:tickLblPos val="nextTo"/>
        <c:txPr>
          <a:bodyPr rot="-2700000" vert="horz"/>
          <a:lstStyle/>
          <a:p>
            <a:pPr>
              <a:defRPr/>
            </a:pPr>
            <a:endParaRPr lang="en-US"/>
          </a:p>
        </c:txPr>
        <c:crossAx val="77592064"/>
        <c:crosses val="autoZero"/>
        <c:auto val="0"/>
        <c:lblAlgn val="ctr"/>
        <c:lblOffset val="100"/>
        <c:tickLblSkip val="1"/>
        <c:tickMarkSkip val="1"/>
        <c:noMultiLvlLbl val="0"/>
      </c:catAx>
      <c:valAx>
        <c:axId val="77592064"/>
        <c:scaling>
          <c:orientation val="minMax"/>
        </c:scaling>
        <c:delete val="0"/>
        <c:axPos val="l"/>
        <c:numFmt formatCode="General" sourceLinked="1"/>
        <c:majorTickMark val="out"/>
        <c:minorTickMark val="none"/>
        <c:tickLblPos val="nextTo"/>
        <c:txPr>
          <a:bodyPr rot="0" vert="horz"/>
          <a:lstStyle/>
          <a:p>
            <a:pPr>
              <a:defRPr/>
            </a:pPr>
            <a:endParaRPr lang="en-US"/>
          </a:p>
        </c:txPr>
        <c:crossAx val="77590528"/>
        <c:crosses val="autoZero"/>
        <c:crossBetween val="between"/>
      </c:valAx>
    </c:plotArea>
    <c:legend>
      <c:legendPos val="r"/>
      <c:layout>
        <c:manualLayout>
          <c:xMode val="edge"/>
          <c:yMode val="edge"/>
          <c:x val="0.85349611542730297"/>
          <c:y val="0.29013539651837456"/>
          <c:w val="0.1465038845726977"/>
          <c:h val="0.2406161273636416"/>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Community-based Tx Days</c:v>
                </c:pt>
              </c:strCache>
            </c:strRef>
          </c:tx>
          <c:invertIfNegative val="0"/>
          <c:cat>
            <c:strRef>
              <c:f>Sheet1!$A$2:$A$4</c:f>
              <c:strCache>
                <c:ptCount val="3"/>
                <c:pt idx="0">
                  <c:v>Release Referral to Methadone Treatment</c:v>
                </c:pt>
                <c:pt idx="1">
                  <c:v>Methadone Treatment on Release</c:v>
                </c:pt>
                <c:pt idx="2">
                  <c:v>Methadone Both Pre- &amp; Post-Release</c:v>
                </c:pt>
              </c:strCache>
            </c:strRef>
          </c:cat>
          <c:val>
            <c:numRef>
              <c:f>Sheet1!$B$2:$B$4</c:f>
              <c:numCache>
                <c:formatCode>General</c:formatCode>
                <c:ptCount val="3"/>
                <c:pt idx="0">
                  <c:v>11</c:v>
                </c:pt>
                <c:pt idx="1">
                  <c:v>58</c:v>
                </c:pt>
                <c:pt idx="2">
                  <c:v>100</c:v>
                </c:pt>
              </c:numCache>
            </c:numRef>
          </c:val>
        </c:ser>
        <c:ser>
          <c:idx val="1"/>
          <c:order val="1"/>
          <c:tx>
            <c:strRef>
              <c:f>Sheet1!$C$1</c:f>
              <c:strCache>
                <c:ptCount val="1"/>
                <c:pt idx="0">
                  <c:v>% Opioid Test Positive</c:v>
                </c:pt>
              </c:strCache>
            </c:strRef>
          </c:tx>
          <c:invertIfNegative val="0"/>
          <c:cat>
            <c:strRef>
              <c:f>Sheet1!$A$2:$A$4</c:f>
              <c:strCache>
                <c:ptCount val="3"/>
                <c:pt idx="0">
                  <c:v>Release Referral to Methadone Treatment</c:v>
                </c:pt>
                <c:pt idx="1">
                  <c:v>Methadone Treatment on Release</c:v>
                </c:pt>
                <c:pt idx="2">
                  <c:v>Methadone Both Pre- &amp; Post-Release</c:v>
                </c:pt>
              </c:strCache>
            </c:strRef>
          </c:cat>
          <c:val>
            <c:numRef>
              <c:f>Sheet1!$C$2:$C$4</c:f>
              <c:numCache>
                <c:formatCode>General</c:formatCode>
                <c:ptCount val="3"/>
                <c:pt idx="0">
                  <c:v>63</c:v>
                </c:pt>
                <c:pt idx="1">
                  <c:v>48</c:v>
                </c:pt>
                <c:pt idx="2">
                  <c:v>28</c:v>
                </c:pt>
              </c:numCache>
            </c:numRef>
          </c:val>
        </c:ser>
        <c:ser>
          <c:idx val="2"/>
          <c:order val="2"/>
          <c:tx>
            <c:strRef>
              <c:f>Sheet1!$D$1</c:f>
              <c:strCache>
                <c:ptCount val="1"/>
                <c:pt idx="0">
                  <c:v>Crime Days</c:v>
                </c:pt>
              </c:strCache>
            </c:strRef>
          </c:tx>
          <c:invertIfNegative val="0"/>
          <c:cat>
            <c:strRef>
              <c:f>Sheet1!$A$2:$A$4</c:f>
              <c:strCache>
                <c:ptCount val="3"/>
                <c:pt idx="0">
                  <c:v>Release Referral to Methadone Treatment</c:v>
                </c:pt>
                <c:pt idx="1">
                  <c:v>Methadone Treatment on Release</c:v>
                </c:pt>
                <c:pt idx="2">
                  <c:v>Methadone Both Pre- &amp; Post-Release</c:v>
                </c:pt>
              </c:strCache>
            </c:strRef>
          </c:cat>
          <c:val>
            <c:numRef>
              <c:f>Sheet1!$D$2:$D$4</c:f>
              <c:numCache>
                <c:formatCode>General</c:formatCode>
                <c:ptCount val="3"/>
                <c:pt idx="0">
                  <c:v>57</c:v>
                </c:pt>
                <c:pt idx="1">
                  <c:v>35</c:v>
                </c:pt>
                <c:pt idx="2">
                  <c:v>29</c:v>
                </c:pt>
              </c:numCache>
            </c:numRef>
          </c:val>
        </c:ser>
        <c:dLbls>
          <c:showLegendKey val="0"/>
          <c:showVal val="0"/>
          <c:showCatName val="0"/>
          <c:showSerName val="0"/>
          <c:showPercent val="0"/>
          <c:showBubbleSize val="0"/>
        </c:dLbls>
        <c:gapWidth val="150"/>
        <c:axId val="79439744"/>
        <c:axId val="79441280"/>
      </c:barChart>
      <c:catAx>
        <c:axId val="79439744"/>
        <c:scaling>
          <c:orientation val="minMax"/>
        </c:scaling>
        <c:delete val="0"/>
        <c:axPos val="b"/>
        <c:majorTickMark val="none"/>
        <c:minorTickMark val="none"/>
        <c:tickLblPos val="nextTo"/>
        <c:crossAx val="79441280"/>
        <c:crosses val="autoZero"/>
        <c:auto val="1"/>
        <c:lblAlgn val="ctr"/>
        <c:lblOffset val="100"/>
        <c:noMultiLvlLbl val="0"/>
      </c:catAx>
      <c:valAx>
        <c:axId val="79441280"/>
        <c:scaling>
          <c:orientation val="minMax"/>
        </c:scaling>
        <c:delete val="0"/>
        <c:axPos val="l"/>
        <c:majorGridlines/>
        <c:numFmt formatCode="General" sourceLinked="1"/>
        <c:majorTickMark val="none"/>
        <c:minorTickMark val="none"/>
        <c:tickLblPos val="nextTo"/>
        <c:crossAx val="7943974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3"/>
    </mc:Choice>
    <mc:Fallback>
      <c:style val="13"/>
    </mc:Fallback>
  </mc:AlternateContent>
  <c:chart>
    <c:autoTitleDeleted val="1"/>
    <c:plotArea>
      <c:layout>
        <c:manualLayout>
          <c:layoutTarget val="inner"/>
          <c:xMode val="edge"/>
          <c:yMode val="edge"/>
          <c:x val="9.8360655737704944E-2"/>
          <c:y val="0.15320910973084922"/>
          <c:w val="0.88992974238876077"/>
          <c:h val="0.70393374741200798"/>
        </c:manualLayout>
      </c:layout>
      <c:barChart>
        <c:barDir val="col"/>
        <c:grouping val="clustered"/>
        <c:varyColors val="0"/>
        <c:ser>
          <c:idx val="0"/>
          <c:order val="0"/>
          <c:tx>
            <c:strRef>
              <c:f>Sheet1!$A$2</c:f>
              <c:strCache>
                <c:ptCount val="1"/>
                <c:pt idx="0">
                  <c:v>Completer (n=27)</c:v>
                </c:pt>
              </c:strCache>
            </c:strRef>
          </c:tx>
          <c:invertIfNegative val="0"/>
          <c:dLbls>
            <c:showLegendKey val="0"/>
            <c:showVal val="1"/>
            <c:showCatName val="0"/>
            <c:showSerName val="0"/>
            <c:showPercent val="0"/>
            <c:showBubbleSize val="0"/>
            <c:showLeaderLines val="0"/>
          </c:dLbls>
          <c:cat>
            <c:strRef>
              <c:f>Sheet1!$B$1:$D$1</c:f>
              <c:strCache>
                <c:ptCount val="3"/>
                <c:pt idx="0">
                  <c:v>Opioid + UDS</c:v>
                </c:pt>
                <c:pt idx="1">
                  <c:v>Re-incarcerated</c:v>
                </c:pt>
                <c:pt idx="2">
                  <c:v>Employed</c:v>
                </c:pt>
              </c:strCache>
            </c:strRef>
          </c:cat>
          <c:val>
            <c:numRef>
              <c:f>Sheet1!$B$2:$D$2</c:f>
              <c:numCache>
                <c:formatCode>0%</c:formatCode>
                <c:ptCount val="3"/>
                <c:pt idx="0">
                  <c:v>4.0000000000000022E-2</c:v>
                </c:pt>
                <c:pt idx="1">
                  <c:v>0.15000000000000019</c:v>
                </c:pt>
                <c:pt idx="2">
                  <c:v>0.56000000000000005</c:v>
                </c:pt>
              </c:numCache>
            </c:numRef>
          </c:val>
        </c:ser>
        <c:ser>
          <c:idx val="1"/>
          <c:order val="1"/>
          <c:tx>
            <c:strRef>
              <c:f>Sheet1!$A$3</c:f>
              <c:strCache>
                <c:ptCount val="1"/>
                <c:pt idx="0">
                  <c:v>Non-completer (n=13)</c:v>
                </c:pt>
              </c:strCache>
            </c:strRef>
          </c:tx>
          <c:invertIfNegative val="0"/>
          <c:dLbls>
            <c:showLegendKey val="0"/>
            <c:showVal val="1"/>
            <c:showCatName val="0"/>
            <c:showSerName val="0"/>
            <c:showPercent val="0"/>
            <c:showBubbleSize val="0"/>
            <c:showLeaderLines val="0"/>
          </c:dLbls>
          <c:cat>
            <c:strRef>
              <c:f>Sheet1!$B$1:$D$1</c:f>
              <c:strCache>
                <c:ptCount val="3"/>
                <c:pt idx="0">
                  <c:v>Opioid + UDS</c:v>
                </c:pt>
                <c:pt idx="1">
                  <c:v>Re-incarcerated</c:v>
                </c:pt>
                <c:pt idx="2">
                  <c:v>Employed</c:v>
                </c:pt>
              </c:strCache>
            </c:strRef>
          </c:cat>
          <c:val>
            <c:numRef>
              <c:f>Sheet1!$B$3:$D$3</c:f>
              <c:numCache>
                <c:formatCode>0%</c:formatCode>
                <c:ptCount val="3"/>
                <c:pt idx="0">
                  <c:v>0.44</c:v>
                </c:pt>
                <c:pt idx="1">
                  <c:v>0.5</c:v>
                </c:pt>
                <c:pt idx="2">
                  <c:v>0.39000000000000146</c:v>
                </c:pt>
              </c:numCache>
            </c:numRef>
          </c:val>
        </c:ser>
        <c:dLbls>
          <c:showLegendKey val="0"/>
          <c:showVal val="0"/>
          <c:showCatName val="0"/>
          <c:showSerName val="0"/>
          <c:showPercent val="0"/>
          <c:showBubbleSize val="0"/>
        </c:dLbls>
        <c:gapWidth val="150"/>
        <c:overlap val="-10"/>
        <c:axId val="81697024"/>
        <c:axId val="81698816"/>
      </c:barChart>
      <c:catAx>
        <c:axId val="81697024"/>
        <c:scaling>
          <c:orientation val="minMax"/>
        </c:scaling>
        <c:delete val="0"/>
        <c:axPos val="b"/>
        <c:numFmt formatCode="General" sourceLinked="1"/>
        <c:majorTickMark val="out"/>
        <c:minorTickMark val="none"/>
        <c:tickLblPos val="nextTo"/>
        <c:txPr>
          <a:bodyPr rot="0" vert="horz"/>
          <a:lstStyle/>
          <a:p>
            <a:pPr>
              <a:defRPr/>
            </a:pPr>
            <a:endParaRPr lang="en-US"/>
          </a:p>
        </c:txPr>
        <c:crossAx val="81698816"/>
        <c:crosses val="autoZero"/>
        <c:auto val="1"/>
        <c:lblAlgn val="ctr"/>
        <c:lblOffset val="100"/>
        <c:tickLblSkip val="1"/>
        <c:tickMarkSkip val="1"/>
        <c:noMultiLvlLbl val="0"/>
      </c:catAx>
      <c:valAx>
        <c:axId val="81698816"/>
        <c:scaling>
          <c:orientation val="minMax"/>
          <c:max val="1"/>
        </c:scaling>
        <c:delete val="0"/>
        <c:axPos val="l"/>
        <c:majorGridlines/>
        <c:numFmt formatCode="0%" sourceLinked="0"/>
        <c:majorTickMark val="out"/>
        <c:minorTickMark val="none"/>
        <c:tickLblPos val="nextTo"/>
        <c:txPr>
          <a:bodyPr rot="0" vert="horz"/>
          <a:lstStyle/>
          <a:p>
            <a:pPr>
              <a:defRPr/>
            </a:pPr>
            <a:endParaRPr lang="en-US"/>
          </a:p>
        </c:txPr>
        <c:crossAx val="81697024"/>
        <c:crosses val="autoZero"/>
        <c:crossBetween val="between"/>
        <c:majorUnit val="0.2"/>
        <c:minorUnit val="0.1"/>
      </c:valAx>
    </c:plotArea>
    <c:legend>
      <c:legendPos val="r"/>
      <c:layout>
        <c:manualLayout>
          <c:xMode val="edge"/>
          <c:yMode val="edge"/>
          <c:x val="0.27166276346604346"/>
          <c:y val="6.2111801242236342E-3"/>
          <c:w val="0.44613583138173279"/>
          <c:h val="0.1159420289855071"/>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0.2095</cdr:x>
      <cdr:y>0.973</cdr:y>
    </cdr:from>
    <cdr:to>
      <cdr:x>0.27725</cdr:x>
      <cdr:y>0.994</cdr:y>
    </cdr:to>
    <cdr:sp macro="" textlink="">
      <cdr:nvSpPr>
        <cdr:cNvPr id="1025" name="Text Box 1"/>
        <cdr:cNvSpPr txBox="1">
          <a:spLocks xmlns:a="http://schemas.openxmlformats.org/drawingml/2006/main" noChangeArrowheads="1"/>
        </cdr:cNvSpPr>
      </cdr:nvSpPr>
      <cdr:spPr bwMode="auto">
        <a:xfrm xmlns:a="http://schemas.openxmlformats.org/drawingml/2006/main">
          <a:off x="1704146" y="4476359"/>
          <a:ext cx="551103" cy="96613"/>
        </a:xfrm>
        <a:prstGeom xmlns:a="http://schemas.openxmlformats.org/drawingml/2006/main" prst="rect">
          <a:avLst/>
        </a:prstGeom>
        <a:noFill xmlns:a="http://schemas.openxmlformats.org/drawingml/2006/main"/>
        <a:ln xmlns:a="http://schemas.openxmlformats.org/drawingml/2006/main" w="9525">
          <a:noFill/>
          <a:miter lim="800000"/>
          <a:headEnd/>
          <a:tailEnd/>
        </a:ln>
      </cdr:spPr>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CFEB9E-573E-42B3-9767-6F67EC67ABEB}" type="datetimeFigureOut">
              <a:rPr lang="en-US" smtClean="0"/>
              <a:pPr/>
              <a:t>5/29/2013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3CE82C-FB33-4FA3-AE2F-16F65599174B}" type="slidenum">
              <a:rPr lang="en-US" smtClean="0"/>
              <a:pPr/>
              <a:t>‹#›</a:t>
            </a:fld>
            <a:endParaRPr lang="en-US"/>
          </a:p>
        </p:txBody>
      </p:sp>
    </p:spTree>
    <p:extLst>
      <p:ext uri="{BB962C8B-B14F-4D97-AF65-F5344CB8AC3E}">
        <p14:creationId xmlns:p14="http://schemas.microsoft.com/office/powerpoint/2010/main" val="3595046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5CB9204-6252-4EC1-A751-B13B86D31A25}" type="slidenum">
              <a:rPr lang="en-US" smtClean="0"/>
              <a:pPr>
                <a:defRPr/>
              </a:pPr>
              <a:t>4</a:t>
            </a:fld>
            <a:endParaRPr lang="en-US" dirty="0" smtClean="0"/>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8" name="Rectangle 3"/>
          <p:cNvSpPr>
            <a:spLocks noGrp="1" noChangeArrowheads="1"/>
          </p:cNvSpPr>
          <p:nvPr>
            <p:ph type="body" idx="1"/>
          </p:nvPr>
        </p:nvSpPr>
        <p:spPr bwMode="auto"/>
        <p:txBody>
          <a:bodyPr wrap="square" numCol="1" anchor="t" anchorCtr="0" compatLnSpc="1">
            <a:prstTxWarp prst="textNoShape">
              <a:avLst/>
            </a:prstTxWarp>
          </a:bodyPr>
          <a:lstStyle/>
          <a:p>
            <a:pPr>
              <a:defRPr/>
            </a:pPr>
            <a:r>
              <a:rPr lang="en-US" dirty="0" smtClean="0">
                <a:solidFill>
                  <a:schemeClr val="accent6">
                    <a:lumMod val="40000"/>
                    <a:lumOff val="60000"/>
                  </a:schemeClr>
                </a:solidFill>
                <a:latin typeface="Arial" charset="0"/>
              </a:rPr>
              <a:t>Absent treatment, most released inmates with drug use histories return to drug use and crime (Martin et al., 1999; Langan &amp; Levin, 2002)</a:t>
            </a:r>
          </a:p>
          <a:p>
            <a:pPr>
              <a:defRPr/>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2FF9C32-B296-414D-B6A2-B3475C36941B}" type="slidenum">
              <a:rPr lang="en-US" smtClean="0"/>
              <a:pPr>
                <a:defRPr/>
              </a:pPr>
              <a:t>5</a:t>
            </a:fld>
            <a:endParaRPr lang="en-US" dirty="0" smtClean="0"/>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xfrm>
            <a:off x="1147763" y="687388"/>
            <a:ext cx="4568825" cy="3427412"/>
          </a:xfrm>
          <a:ln/>
        </p:spPr>
      </p:sp>
      <p:sp>
        <p:nvSpPr>
          <p:cNvPr id="84995" name="Rectangle 3"/>
          <p:cNvSpPr>
            <a:spLocks noGrp="1" noChangeArrowheads="1"/>
          </p:cNvSpPr>
          <p:nvPr>
            <p:ph type="body" idx="1"/>
          </p:nvPr>
        </p:nvSpPr>
        <p:spPr>
          <a:xfrm>
            <a:off x="914711" y="4344025"/>
            <a:ext cx="5028579" cy="4112926"/>
          </a:xfrm>
          <a:noFill/>
          <a:ln/>
        </p:spPr>
        <p:txBody>
          <a:bodyPr/>
          <a:lstStyle/>
          <a:p>
            <a:r>
              <a:rPr lang="en-US" smtClean="0">
                <a:latin typeface="Arial" charset="0"/>
              </a:rPr>
              <a:t>Continuity of care is extending treatment beyond acute care. It is step down care for higher-intensity to lower-intensity services, or stepping up to higher intensity if necessesary. </a:t>
            </a:r>
          </a:p>
          <a:p>
            <a:r>
              <a:rPr lang="en-US" smtClean="0">
                <a:latin typeface="Arial" charset="0"/>
              </a:rPr>
              <a:t>It is basically a fluid system of transfer for clients within and outside of the system to make sure their needs are met.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2FB15F8-DC3C-49FD-92CA-CDA530AA8E37}" type="slidenum">
              <a:rPr lang="en-US" smtClean="0"/>
              <a:pPr>
                <a:defRPr/>
              </a:pPr>
              <a:t>20</a:t>
            </a:fld>
            <a:endParaRPr lang="en-US" dirty="0" smtClean="0"/>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50000"/>
              </a:spcBef>
            </a:pPr>
            <a:r>
              <a:rPr lang="en-US" i="1" dirty="0" smtClean="0"/>
              <a:t>Stat sig: </a:t>
            </a:r>
            <a:r>
              <a:rPr lang="en-US" i="1" dirty="0" err="1" smtClean="0"/>
              <a:t>Tx</a:t>
            </a:r>
            <a:r>
              <a:rPr lang="en-US" i="1" dirty="0" smtClean="0"/>
              <a:t> days:  A vs. B. vs. C sig; Crime days A </a:t>
            </a:r>
            <a:r>
              <a:rPr lang="en-US" i="1" dirty="0" err="1" smtClean="0"/>
              <a:t>vs</a:t>
            </a:r>
            <a:r>
              <a:rPr lang="en-US" i="1" dirty="0" smtClean="0"/>
              <a:t> C.</a:t>
            </a:r>
            <a:endParaRPr lang="en-US" sz="1400" dirty="0" smtClean="0"/>
          </a:p>
          <a:p>
            <a:pPr eaLnBrk="1" hangingPunct="1">
              <a:spcBef>
                <a:spcPct val="50000"/>
              </a:spcBef>
            </a:pPr>
            <a:r>
              <a:rPr lang="en-US" i="1" dirty="0" smtClean="0"/>
              <a:t>heroin days, </a:t>
            </a:r>
            <a:r>
              <a:rPr lang="en-US" i="1" dirty="0" err="1" smtClean="0"/>
              <a:t>opiod</a:t>
            </a:r>
            <a:r>
              <a:rPr lang="en-US" i="1" dirty="0" smtClean="0"/>
              <a:t> UA: A vs. C.  Cocaine; UA ns (days: A vs. B):  cell ns=63, 68, 70; N=201.</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91AE7B28-325D-4FFE-A1A0-BABD56BCBFF6}" type="slidenum">
              <a:rPr lang="en-US"/>
              <a:pPr/>
              <a:t>22</a:t>
            </a:fld>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914711" y="4344025"/>
            <a:ext cx="5028579" cy="4114488"/>
          </a:xfrm>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pPr defTabSz="908050"/>
            <a:fld id="{E5CFB445-964A-40ED-9C98-9A40BE8759B9}" type="slidenum">
              <a:rPr lang="en-US" smtClean="0"/>
              <a:pPr defTabSz="908050"/>
              <a:t>25</a:t>
            </a:fld>
            <a:endParaRPr lang="en-US" dirty="0"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endParaRPr lang="en-US" smtClean="0">
              <a:ea typeface="ＭＳ Ｐゴシック" pitchFamily="-10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grpSp>
          <p:nvGrpSpPr>
            <p:cNvPr id="3"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4"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n-U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en-U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en-US"/>
              </a:p>
            </p:txBody>
          </p:sp>
        </p:grpSp>
        <p:grpSp>
          <p:nvGrpSpPr>
            <p:cNvPr id="6"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7"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nvGrpSpPr>
              <p:cNvPr id="8"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n-US"/>
                </a:p>
              </p:txBody>
            </p:sp>
          </p:grpSp>
        </p:grpSp>
      </p:grpSp>
      <p:sp>
        <p:nvSpPr>
          <p:cNvPr id="68" name="Rectangle 71"/>
          <p:cNvSpPr>
            <a:spLocks noChangeArrowheads="1"/>
          </p:cNvSpPr>
          <p:nvPr/>
        </p:nvSpPr>
        <p:spPr bwMode="auto">
          <a:xfrm>
            <a:off x="0" y="0"/>
            <a:ext cx="9144000" cy="6858000"/>
          </a:xfrm>
          <a:prstGeom prst="rect">
            <a:avLst/>
          </a:prstGeom>
          <a:noFill/>
          <a:ln w="44450" cmpd="thickThin">
            <a:solidFill>
              <a:srgbClr val="797600"/>
            </a:solidFill>
            <a:miter lim="800000"/>
            <a:headEnd/>
            <a:tailEnd/>
          </a:ln>
          <a:effectLst/>
        </p:spPr>
        <p:txBody>
          <a:bodyPr wrap="none" anchor="ctr"/>
          <a:lstStyle/>
          <a:p>
            <a:pPr>
              <a:defRPr/>
            </a:pPr>
            <a:endParaRPr lang="en-US"/>
          </a:p>
        </p:txBody>
      </p:sp>
      <p:pic>
        <p:nvPicPr>
          <p:cNvPr id="69" name="Picture 72" descr="psattcwhite"/>
          <p:cNvPicPr>
            <a:picLocks noChangeAspect="1" noChangeArrowheads="1"/>
          </p:cNvPicPr>
          <p:nvPr/>
        </p:nvPicPr>
        <p:blipFill>
          <a:blip r:embed="rId2" cstate="print"/>
          <a:srcRect/>
          <a:stretch>
            <a:fillRect/>
          </a:stretch>
        </p:blipFill>
        <p:spPr bwMode="auto">
          <a:xfrm>
            <a:off x="7315200" y="6172200"/>
            <a:ext cx="1701800" cy="604838"/>
          </a:xfrm>
          <a:prstGeom prst="rect">
            <a:avLst/>
          </a:prstGeom>
          <a:noFill/>
          <a:ln w="9525">
            <a:noFill/>
            <a:miter lim="800000"/>
            <a:headEnd/>
            <a:tailEnd/>
          </a:ln>
        </p:spPr>
      </p:pic>
      <p:pic>
        <p:nvPicPr>
          <p:cNvPr id="70" name="Picture 73" descr="ucla-yellow"/>
          <p:cNvPicPr>
            <a:picLocks noChangeAspect="1" noChangeArrowheads="1"/>
          </p:cNvPicPr>
          <p:nvPr/>
        </p:nvPicPr>
        <p:blipFill>
          <a:blip r:embed="rId3" cstate="print"/>
          <a:srcRect/>
          <a:stretch>
            <a:fillRect/>
          </a:stretch>
        </p:blipFill>
        <p:spPr bwMode="auto">
          <a:xfrm>
            <a:off x="95250" y="6248400"/>
            <a:ext cx="1733550" cy="577850"/>
          </a:xfrm>
          <a:prstGeom prst="rect">
            <a:avLst/>
          </a:prstGeom>
          <a:noFill/>
          <a:ln w="9525">
            <a:noFill/>
            <a:miter lim="800000"/>
            <a:headEnd/>
            <a:tailEnd/>
          </a:ln>
        </p:spPr>
      </p:pic>
      <p:sp>
        <p:nvSpPr>
          <p:cNvPr id="299074"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smtClean="0"/>
              <a:t>Click to edit Master title style</a:t>
            </a:r>
            <a:endParaRPr lang="en-US"/>
          </a:p>
        </p:txBody>
      </p:sp>
      <p:sp>
        <p:nvSpPr>
          <p:cNvPr id="299075"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71" name="Rectangle 68"/>
          <p:cNvSpPr>
            <a:spLocks noGrp="1" noChangeArrowheads="1"/>
          </p:cNvSpPr>
          <p:nvPr>
            <p:ph type="dt" sz="quarter" idx="10"/>
          </p:nvPr>
        </p:nvSpPr>
        <p:spPr>
          <a:xfrm>
            <a:off x="457200" y="6248400"/>
            <a:ext cx="2133600" cy="457200"/>
          </a:xfrm>
        </p:spPr>
        <p:txBody>
          <a:bodyPr/>
          <a:lstStyle>
            <a:lvl1pPr>
              <a:defRPr/>
            </a:lvl1pPr>
          </a:lstStyle>
          <a:p>
            <a:fld id="{506DB8AB-8A62-41DB-B70F-B1BF4AB5D0A9}" type="datetimeFigureOut">
              <a:rPr lang="en-US" smtClean="0"/>
              <a:pPr/>
              <a:t>5/29/2013</a:t>
            </a:fld>
            <a:endParaRPr lang="en-US"/>
          </a:p>
        </p:txBody>
      </p:sp>
      <p:sp>
        <p:nvSpPr>
          <p:cNvPr id="72" name="Rectangle 69"/>
          <p:cNvSpPr>
            <a:spLocks noGrp="1" noChangeArrowheads="1"/>
          </p:cNvSpPr>
          <p:nvPr>
            <p:ph type="ftr" sz="quarter" idx="11"/>
          </p:nvPr>
        </p:nvSpPr>
        <p:spPr>
          <a:xfrm>
            <a:off x="3124200" y="6248400"/>
            <a:ext cx="2895600" cy="457200"/>
          </a:xfrm>
        </p:spPr>
        <p:txBody>
          <a:bodyPr/>
          <a:lstStyle>
            <a:lvl1pPr>
              <a:defRPr/>
            </a:lvl1pPr>
          </a:lstStyle>
          <a:p>
            <a:endParaRPr lang="en-US"/>
          </a:p>
        </p:txBody>
      </p:sp>
      <p:sp>
        <p:nvSpPr>
          <p:cNvPr id="73" name="Rectangle 70"/>
          <p:cNvSpPr>
            <a:spLocks noGrp="1" noChangeArrowheads="1"/>
          </p:cNvSpPr>
          <p:nvPr>
            <p:ph type="sldNum" sz="quarter" idx="12"/>
          </p:nvPr>
        </p:nvSpPr>
        <p:spPr>
          <a:xfrm>
            <a:off x="6553200" y="6248400"/>
            <a:ext cx="2133600" cy="457200"/>
          </a:xfrm>
        </p:spPr>
        <p:txBody>
          <a:bodyPr/>
          <a:lstStyle>
            <a:lvl1pPr>
              <a:defRPr/>
            </a:lvl1pPr>
          </a:lstStyle>
          <a:p>
            <a:fld id="{5445BC3F-9477-43A2-AFC7-E067A3604E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fld id="{506DB8AB-8A62-41DB-B70F-B1BF4AB5D0A9}" type="datetimeFigureOut">
              <a:rPr lang="en-US" smtClean="0"/>
              <a:pPr/>
              <a:t>5/29/2013</a:t>
            </a:fld>
            <a:endParaRPr lang="en-US"/>
          </a:p>
        </p:txBody>
      </p:sp>
      <p:sp>
        <p:nvSpPr>
          <p:cNvPr id="5" name="Rectangle 70"/>
          <p:cNvSpPr>
            <a:spLocks noGrp="1" noChangeArrowheads="1"/>
          </p:cNvSpPr>
          <p:nvPr>
            <p:ph type="ftr" sz="quarter" idx="11"/>
          </p:nvPr>
        </p:nvSpPr>
        <p:spPr>
          <a:ln/>
        </p:spPr>
        <p:txBody>
          <a:bodyPr/>
          <a:lstStyle>
            <a:lvl1pPr>
              <a:defRPr/>
            </a:lvl1pPr>
          </a:lstStyle>
          <a:p>
            <a:endParaRPr lang="en-US"/>
          </a:p>
        </p:txBody>
      </p:sp>
      <p:sp>
        <p:nvSpPr>
          <p:cNvPr id="6" name="Rectangle 71"/>
          <p:cNvSpPr>
            <a:spLocks noGrp="1" noChangeArrowheads="1"/>
          </p:cNvSpPr>
          <p:nvPr>
            <p:ph type="sldNum" sz="quarter" idx="12"/>
          </p:nvPr>
        </p:nvSpPr>
        <p:spPr>
          <a:ln/>
        </p:spPr>
        <p:txBody>
          <a:bodyPr/>
          <a:lstStyle>
            <a:lvl1pPr>
              <a:defRPr/>
            </a:lvl1pPr>
          </a:lstStyle>
          <a:p>
            <a:fld id="{5445BC3F-9477-43A2-AFC7-E067A3604E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fld id="{506DB8AB-8A62-41DB-B70F-B1BF4AB5D0A9}" type="datetimeFigureOut">
              <a:rPr lang="en-US" smtClean="0"/>
              <a:pPr/>
              <a:t>5/29/2013</a:t>
            </a:fld>
            <a:endParaRPr lang="en-US"/>
          </a:p>
        </p:txBody>
      </p:sp>
      <p:sp>
        <p:nvSpPr>
          <p:cNvPr id="5" name="Rectangle 70"/>
          <p:cNvSpPr>
            <a:spLocks noGrp="1" noChangeArrowheads="1"/>
          </p:cNvSpPr>
          <p:nvPr>
            <p:ph type="ftr" sz="quarter" idx="11"/>
          </p:nvPr>
        </p:nvSpPr>
        <p:spPr>
          <a:ln/>
        </p:spPr>
        <p:txBody>
          <a:bodyPr/>
          <a:lstStyle>
            <a:lvl1pPr>
              <a:defRPr/>
            </a:lvl1pPr>
          </a:lstStyle>
          <a:p>
            <a:endParaRPr lang="en-US"/>
          </a:p>
        </p:txBody>
      </p:sp>
      <p:sp>
        <p:nvSpPr>
          <p:cNvPr id="6" name="Rectangle 71"/>
          <p:cNvSpPr>
            <a:spLocks noGrp="1" noChangeArrowheads="1"/>
          </p:cNvSpPr>
          <p:nvPr>
            <p:ph type="sldNum" sz="quarter" idx="12"/>
          </p:nvPr>
        </p:nvSpPr>
        <p:spPr>
          <a:ln/>
        </p:spPr>
        <p:txBody>
          <a:bodyPr/>
          <a:lstStyle>
            <a:lvl1pPr>
              <a:defRPr/>
            </a:lvl1pPr>
          </a:lstStyle>
          <a:p>
            <a:fld id="{5445BC3F-9477-43A2-AFC7-E067A3604E1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r>
              <a:rPr lang="en-US" noProof="0" smtClean="0"/>
              <a:t>Click icon to add chart</a:t>
            </a:r>
          </a:p>
        </p:txBody>
      </p:sp>
      <p:sp>
        <p:nvSpPr>
          <p:cNvPr id="4" name="Rectangle 69"/>
          <p:cNvSpPr>
            <a:spLocks noGrp="1" noChangeArrowheads="1"/>
          </p:cNvSpPr>
          <p:nvPr>
            <p:ph type="dt" sz="half" idx="10"/>
          </p:nvPr>
        </p:nvSpPr>
        <p:spPr>
          <a:ln/>
        </p:spPr>
        <p:txBody>
          <a:bodyPr/>
          <a:lstStyle>
            <a:lvl1pPr>
              <a:defRPr/>
            </a:lvl1pPr>
          </a:lstStyle>
          <a:p>
            <a:fld id="{506DB8AB-8A62-41DB-B70F-B1BF4AB5D0A9}" type="datetimeFigureOut">
              <a:rPr lang="en-US" smtClean="0"/>
              <a:pPr/>
              <a:t>5/29/2013</a:t>
            </a:fld>
            <a:endParaRPr lang="en-US"/>
          </a:p>
        </p:txBody>
      </p:sp>
      <p:sp>
        <p:nvSpPr>
          <p:cNvPr id="5" name="Rectangle 70"/>
          <p:cNvSpPr>
            <a:spLocks noGrp="1" noChangeArrowheads="1"/>
          </p:cNvSpPr>
          <p:nvPr>
            <p:ph type="ftr" sz="quarter" idx="11"/>
          </p:nvPr>
        </p:nvSpPr>
        <p:spPr>
          <a:ln/>
        </p:spPr>
        <p:txBody>
          <a:bodyPr/>
          <a:lstStyle>
            <a:lvl1pPr>
              <a:defRPr/>
            </a:lvl1pPr>
          </a:lstStyle>
          <a:p>
            <a:endParaRPr lang="en-US"/>
          </a:p>
        </p:txBody>
      </p:sp>
      <p:sp>
        <p:nvSpPr>
          <p:cNvPr id="6" name="Rectangle 71"/>
          <p:cNvSpPr>
            <a:spLocks noGrp="1" noChangeArrowheads="1"/>
          </p:cNvSpPr>
          <p:nvPr>
            <p:ph type="sldNum" sz="quarter" idx="12"/>
          </p:nvPr>
        </p:nvSpPr>
        <p:spPr>
          <a:ln/>
        </p:spPr>
        <p:txBody>
          <a:bodyPr/>
          <a:lstStyle>
            <a:lvl1pPr>
              <a:defRPr/>
            </a:lvl1pPr>
          </a:lstStyle>
          <a:p>
            <a:fld id="{5445BC3F-9477-43A2-AFC7-E067A3604E1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smtClean="0"/>
              <a:t>Click icon to add table</a:t>
            </a:r>
          </a:p>
        </p:txBody>
      </p:sp>
      <p:sp>
        <p:nvSpPr>
          <p:cNvPr id="4" name="Rectangle 69"/>
          <p:cNvSpPr>
            <a:spLocks noGrp="1" noChangeArrowheads="1"/>
          </p:cNvSpPr>
          <p:nvPr>
            <p:ph type="dt" sz="half" idx="10"/>
          </p:nvPr>
        </p:nvSpPr>
        <p:spPr>
          <a:ln/>
        </p:spPr>
        <p:txBody>
          <a:bodyPr/>
          <a:lstStyle>
            <a:lvl1pPr>
              <a:defRPr/>
            </a:lvl1pPr>
          </a:lstStyle>
          <a:p>
            <a:fld id="{506DB8AB-8A62-41DB-B70F-B1BF4AB5D0A9}" type="datetimeFigureOut">
              <a:rPr lang="en-US" smtClean="0"/>
              <a:pPr/>
              <a:t>5/29/2013</a:t>
            </a:fld>
            <a:endParaRPr lang="en-US"/>
          </a:p>
        </p:txBody>
      </p:sp>
      <p:sp>
        <p:nvSpPr>
          <p:cNvPr id="5" name="Rectangle 70"/>
          <p:cNvSpPr>
            <a:spLocks noGrp="1" noChangeArrowheads="1"/>
          </p:cNvSpPr>
          <p:nvPr>
            <p:ph type="ftr" sz="quarter" idx="11"/>
          </p:nvPr>
        </p:nvSpPr>
        <p:spPr>
          <a:ln/>
        </p:spPr>
        <p:txBody>
          <a:bodyPr/>
          <a:lstStyle>
            <a:lvl1pPr>
              <a:defRPr/>
            </a:lvl1pPr>
          </a:lstStyle>
          <a:p>
            <a:endParaRPr lang="en-US"/>
          </a:p>
        </p:txBody>
      </p:sp>
      <p:sp>
        <p:nvSpPr>
          <p:cNvPr id="6" name="Rectangle 71"/>
          <p:cNvSpPr>
            <a:spLocks noGrp="1" noChangeArrowheads="1"/>
          </p:cNvSpPr>
          <p:nvPr>
            <p:ph type="sldNum" sz="quarter" idx="12"/>
          </p:nvPr>
        </p:nvSpPr>
        <p:spPr>
          <a:ln/>
        </p:spPr>
        <p:txBody>
          <a:bodyPr/>
          <a:lstStyle>
            <a:lvl1pPr>
              <a:defRPr/>
            </a:lvl1pPr>
          </a:lstStyle>
          <a:p>
            <a:fld id="{5445BC3F-9477-43A2-AFC7-E067A3604E13}"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p:spPr>
        <p:txBody>
          <a:bodyPr/>
          <a:lstStyle/>
          <a:p>
            <a:pPr lvl="0"/>
            <a:r>
              <a:rPr lang="en-US" noProof="0" smtClean="0"/>
              <a:t>Click icon to add chart</a:t>
            </a:r>
          </a:p>
        </p:txBody>
      </p:sp>
      <p:sp>
        <p:nvSpPr>
          <p:cNvPr id="5" name="Rectangle 69"/>
          <p:cNvSpPr>
            <a:spLocks noGrp="1" noChangeArrowheads="1"/>
          </p:cNvSpPr>
          <p:nvPr>
            <p:ph type="dt" sz="half" idx="10"/>
          </p:nvPr>
        </p:nvSpPr>
        <p:spPr>
          <a:ln/>
        </p:spPr>
        <p:txBody>
          <a:bodyPr/>
          <a:lstStyle>
            <a:lvl1pPr>
              <a:defRPr/>
            </a:lvl1pPr>
          </a:lstStyle>
          <a:p>
            <a:fld id="{506DB8AB-8A62-41DB-B70F-B1BF4AB5D0A9}" type="datetimeFigureOut">
              <a:rPr lang="en-US" smtClean="0"/>
              <a:pPr/>
              <a:t>5/29/2013</a:t>
            </a:fld>
            <a:endParaRPr lang="en-US"/>
          </a:p>
        </p:txBody>
      </p:sp>
      <p:sp>
        <p:nvSpPr>
          <p:cNvPr id="6" name="Rectangle 70"/>
          <p:cNvSpPr>
            <a:spLocks noGrp="1" noChangeArrowheads="1"/>
          </p:cNvSpPr>
          <p:nvPr>
            <p:ph type="ftr" sz="quarter" idx="11"/>
          </p:nvPr>
        </p:nvSpPr>
        <p:spPr>
          <a:ln/>
        </p:spPr>
        <p:txBody>
          <a:bodyPr/>
          <a:lstStyle>
            <a:lvl1pPr>
              <a:defRPr/>
            </a:lvl1pPr>
          </a:lstStyle>
          <a:p>
            <a:endParaRPr lang="en-US"/>
          </a:p>
        </p:txBody>
      </p:sp>
      <p:sp>
        <p:nvSpPr>
          <p:cNvPr id="7" name="Rectangle 71"/>
          <p:cNvSpPr>
            <a:spLocks noGrp="1" noChangeArrowheads="1"/>
          </p:cNvSpPr>
          <p:nvPr>
            <p:ph type="sldNum" sz="quarter" idx="12"/>
          </p:nvPr>
        </p:nvSpPr>
        <p:spPr>
          <a:ln/>
        </p:spPr>
        <p:txBody>
          <a:bodyPr/>
          <a:lstStyle>
            <a:lvl1pPr>
              <a:defRPr/>
            </a:lvl1pPr>
          </a:lstStyle>
          <a:p>
            <a:fld id="{5445BC3F-9477-43A2-AFC7-E067A3604E13}"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9248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5B1E6F5B-9B51-411C-A868-B3DDA175FCE4}" type="datetime1">
              <a:rPr lang="en-US"/>
              <a:pPr/>
              <a:t>5/29/2013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0FAA2560-4DEA-49E4-A8D3-27F09E006138}"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38100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752600"/>
            <a:ext cx="38100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baseline="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fld id="{506DB8AB-8A62-41DB-B70F-B1BF4AB5D0A9}" type="datetimeFigureOut">
              <a:rPr lang="en-US" smtClean="0"/>
              <a:pPr/>
              <a:t>5/29/2013</a:t>
            </a:fld>
            <a:endParaRPr lang="en-US"/>
          </a:p>
        </p:txBody>
      </p:sp>
      <p:sp>
        <p:nvSpPr>
          <p:cNvPr id="5" name="Rectangle 70"/>
          <p:cNvSpPr>
            <a:spLocks noGrp="1" noChangeArrowheads="1"/>
          </p:cNvSpPr>
          <p:nvPr>
            <p:ph type="ftr" sz="quarter" idx="11"/>
          </p:nvPr>
        </p:nvSpPr>
        <p:spPr>
          <a:ln/>
        </p:spPr>
        <p:txBody>
          <a:bodyPr/>
          <a:lstStyle>
            <a:lvl1pPr>
              <a:defRPr/>
            </a:lvl1pPr>
          </a:lstStyle>
          <a:p>
            <a:endParaRPr lang="en-US"/>
          </a:p>
        </p:txBody>
      </p:sp>
      <p:sp>
        <p:nvSpPr>
          <p:cNvPr id="6" name="Rectangle 71"/>
          <p:cNvSpPr>
            <a:spLocks noGrp="1" noChangeArrowheads="1"/>
          </p:cNvSpPr>
          <p:nvPr>
            <p:ph type="sldNum" sz="quarter" idx="12"/>
          </p:nvPr>
        </p:nvSpPr>
        <p:spPr>
          <a:ln/>
        </p:spPr>
        <p:txBody>
          <a:bodyPr/>
          <a:lstStyle>
            <a:lvl1pPr>
              <a:defRPr/>
            </a:lvl1pPr>
          </a:lstStyle>
          <a:p>
            <a:fld id="{5445BC3F-9477-43A2-AFC7-E067A3604E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fld id="{506DB8AB-8A62-41DB-B70F-B1BF4AB5D0A9}" type="datetimeFigureOut">
              <a:rPr lang="en-US" smtClean="0"/>
              <a:pPr/>
              <a:t>5/29/2013</a:t>
            </a:fld>
            <a:endParaRPr lang="en-US"/>
          </a:p>
        </p:txBody>
      </p:sp>
      <p:sp>
        <p:nvSpPr>
          <p:cNvPr id="5" name="Rectangle 70"/>
          <p:cNvSpPr>
            <a:spLocks noGrp="1" noChangeArrowheads="1"/>
          </p:cNvSpPr>
          <p:nvPr>
            <p:ph type="ftr" sz="quarter" idx="11"/>
          </p:nvPr>
        </p:nvSpPr>
        <p:spPr>
          <a:ln/>
        </p:spPr>
        <p:txBody>
          <a:bodyPr/>
          <a:lstStyle>
            <a:lvl1pPr>
              <a:defRPr/>
            </a:lvl1pPr>
          </a:lstStyle>
          <a:p>
            <a:endParaRPr lang="en-US"/>
          </a:p>
        </p:txBody>
      </p:sp>
      <p:sp>
        <p:nvSpPr>
          <p:cNvPr id="6" name="Rectangle 71"/>
          <p:cNvSpPr>
            <a:spLocks noGrp="1" noChangeArrowheads="1"/>
          </p:cNvSpPr>
          <p:nvPr>
            <p:ph type="sldNum" sz="quarter" idx="12"/>
          </p:nvPr>
        </p:nvSpPr>
        <p:spPr>
          <a:ln/>
        </p:spPr>
        <p:txBody>
          <a:bodyPr/>
          <a:lstStyle>
            <a:lvl1pPr>
              <a:defRPr/>
            </a:lvl1pPr>
          </a:lstStyle>
          <a:p>
            <a:fld id="{5445BC3F-9477-43A2-AFC7-E067A3604E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aseline="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fld id="{506DB8AB-8A62-41DB-B70F-B1BF4AB5D0A9}" type="datetimeFigureOut">
              <a:rPr lang="en-US" smtClean="0"/>
              <a:pPr/>
              <a:t>5/29/2013</a:t>
            </a:fld>
            <a:endParaRPr lang="en-US"/>
          </a:p>
        </p:txBody>
      </p:sp>
      <p:sp>
        <p:nvSpPr>
          <p:cNvPr id="6" name="Rectangle 70"/>
          <p:cNvSpPr>
            <a:spLocks noGrp="1" noChangeArrowheads="1"/>
          </p:cNvSpPr>
          <p:nvPr>
            <p:ph type="ftr" sz="quarter" idx="11"/>
          </p:nvPr>
        </p:nvSpPr>
        <p:spPr>
          <a:ln/>
        </p:spPr>
        <p:txBody>
          <a:bodyPr/>
          <a:lstStyle>
            <a:lvl1pPr>
              <a:defRPr/>
            </a:lvl1pPr>
          </a:lstStyle>
          <a:p>
            <a:endParaRPr lang="en-US"/>
          </a:p>
        </p:txBody>
      </p:sp>
      <p:sp>
        <p:nvSpPr>
          <p:cNvPr id="7" name="Rectangle 71"/>
          <p:cNvSpPr>
            <a:spLocks noGrp="1" noChangeArrowheads="1"/>
          </p:cNvSpPr>
          <p:nvPr>
            <p:ph type="sldNum" sz="quarter" idx="12"/>
          </p:nvPr>
        </p:nvSpPr>
        <p:spPr>
          <a:ln/>
        </p:spPr>
        <p:txBody>
          <a:bodyPr/>
          <a:lstStyle>
            <a:lvl1pPr>
              <a:defRPr/>
            </a:lvl1pPr>
          </a:lstStyle>
          <a:p>
            <a:fld id="{5445BC3F-9477-43A2-AFC7-E067A3604E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fld id="{506DB8AB-8A62-41DB-B70F-B1BF4AB5D0A9}" type="datetimeFigureOut">
              <a:rPr lang="en-US" smtClean="0"/>
              <a:pPr/>
              <a:t>5/29/2013</a:t>
            </a:fld>
            <a:endParaRPr lang="en-US"/>
          </a:p>
        </p:txBody>
      </p:sp>
      <p:sp>
        <p:nvSpPr>
          <p:cNvPr id="8" name="Rectangle 70"/>
          <p:cNvSpPr>
            <a:spLocks noGrp="1" noChangeArrowheads="1"/>
          </p:cNvSpPr>
          <p:nvPr>
            <p:ph type="ftr" sz="quarter" idx="11"/>
          </p:nvPr>
        </p:nvSpPr>
        <p:spPr>
          <a:ln/>
        </p:spPr>
        <p:txBody>
          <a:bodyPr/>
          <a:lstStyle>
            <a:lvl1pPr>
              <a:defRPr/>
            </a:lvl1pPr>
          </a:lstStyle>
          <a:p>
            <a:endParaRPr lang="en-US"/>
          </a:p>
        </p:txBody>
      </p:sp>
      <p:sp>
        <p:nvSpPr>
          <p:cNvPr id="9" name="Rectangle 71"/>
          <p:cNvSpPr>
            <a:spLocks noGrp="1" noChangeArrowheads="1"/>
          </p:cNvSpPr>
          <p:nvPr>
            <p:ph type="sldNum" sz="quarter" idx="12"/>
          </p:nvPr>
        </p:nvSpPr>
        <p:spPr>
          <a:ln/>
        </p:spPr>
        <p:txBody>
          <a:bodyPr/>
          <a:lstStyle>
            <a:lvl1pPr>
              <a:defRPr/>
            </a:lvl1pPr>
          </a:lstStyle>
          <a:p>
            <a:fld id="{5445BC3F-9477-43A2-AFC7-E067A3604E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aseline="0"/>
            </a:lvl1pPr>
          </a:lstStyle>
          <a:p>
            <a:r>
              <a:rPr lang="en-US" dirty="0" smtClean="0"/>
              <a:t>Click to edit Master title style</a:t>
            </a:r>
            <a:endParaRPr lang="en-US" dirty="0"/>
          </a:p>
        </p:txBody>
      </p:sp>
      <p:sp>
        <p:nvSpPr>
          <p:cNvPr id="3" name="Rectangle 69"/>
          <p:cNvSpPr>
            <a:spLocks noGrp="1" noChangeArrowheads="1"/>
          </p:cNvSpPr>
          <p:nvPr>
            <p:ph type="dt" sz="half" idx="10"/>
          </p:nvPr>
        </p:nvSpPr>
        <p:spPr>
          <a:ln/>
        </p:spPr>
        <p:txBody>
          <a:bodyPr/>
          <a:lstStyle>
            <a:lvl1pPr>
              <a:defRPr/>
            </a:lvl1pPr>
          </a:lstStyle>
          <a:p>
            <a:fld id="{506DB8AB-8A62-41DB-B70F-B1BF4AB5D0A9}" type="datetimeFigureOut">
              <a:rPr lang="en-US" smtClean="0"/>
              <a:pPr/>
              <a:t>5/29/2013</a:t>
            </a:fld>
            <a:endParaRPr lang="en-US"/>
          </a:p>
        </p:txBody>
      </p:sp>
      <p:sp>
        <p:nvSpPr>
          <p:cNvPr id="4" name="Rectangle 70"/>
          <p:cNvSpPr>
            <a:spLocks noGrp="1" noChangeArrowheads="1"/>
          </p:cNvSpPr>
          <p:nvPr>
            <p:ph type="ftr" sz="quarter" idx="11"/>
          </p:nvPr>
        </p:nvSpPr>
        <p:spPr>
          <a:ln/>
        </p:spPr>
        <p:txBody>
          <a:bodyPr/>
          <a:lstStyle>
            <a:lvl1pPr>
              <a:defRPr/>
            </a:lvl1pPr>
          </a:lstStyle>
          <a:p>
            <a:endParaRPr lang="en-US"/>
          </a:p>
        </p:txBody>
      </p:sp>
      <p:sp>
        <p:nvSpPr>
          <p:cNvPr id="5" name="Rectangle 71"/>
          <p:cNvSpPr>
            <a:spLocks noGrp="1" noChangeArrowheads="1"/>
          </p:cNvSpPr>
          <p:nvPr>
            <p:ph type="sldNum" sz="quarter" idx="12"/>
          </p:nvPr>
        </p:nvSpPr>
        <p:spPr>
          <a:ln/>
        </p:spPr>
        <p:txBody>
          <a:bodyPr/>
          <a:lstStyle>
            <a:lvl1pPr>
              <a:defRPr/>
            </a:lvl1pPr>
          </a:lstStyle>
          <a:p>
            <a:fld id="{5445BC3F-9477-43A2-AFC7-E067A3604E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fld id="{506DB8AB-8A62-41DB-B70F-B1BF4AB5D0A9}" type="datetimeFigureOut">
              <a:rPr lang="en-US" smtClean="0"/>
              <a:pPr/>
              <a:t>5/29/2013</a:t>
            </a:fld>
            <a:endParaRPr lang="en-US"/>
          </a:p>
        </p:txBody>
      </p:sp>
      <p:sp>
        <p:nvSpPr>
          <p:cNvPr id="3" name="Rectangle 70"/>
          <p:cNvSpPr>
            <a:spLocks noGrp="1" noChangeArrowheads="1"/>
          </p:cNvSpPr>
          <p:nvPr>
            <p:ph type="ftr" sz="quarter" idx="11"/>
          </p:nvPr>
        </p:nvSpPr>
        <p:spPr>
          <a:ln/>
        </p:spPr>
        <p:txBody>
          <a:bodyPr/>
          <a:lstStyle>
            <a:lvl1pPr>
              <a:defRPr/>
            </a:lvl1pPr>
          </a:lstStyle>
          <a:p>
            <a:endParaRPr lang="en-US"/>
          </a:p>
        </p:txBody>
      </p:sp>
      <p:sp>
        <p:nvSpPr>
          <p:cNvPr id="4" name="Rectangle 71"/>
          <p:cNvSpPr>
            <a:spLocks noGrp="1" noChangeArrowheads="1"/>
          </p:cNvSpPr>
          <p:nvPr>
            <p:ph type="sldNum" sz="quarter" idx="12"/>
          </p:nvPr>
        </p:nvSpPr>
        <p:spPr>
          <a:ln/>
        </p:spPr>
        <p:txBody>
          <a:bodyPr/>
          <a:lstStyle>
            <a:lvl1pPr>
              <a:defRPr/>
            </a:lvl1pPr>
          </a:lstStyle>
          <a:p>
            <a:fld id="{5445BC3F-9477-43A2-AFC7-E067A3604E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fld id="{506DB8AB-8A62-41DB-B70F-B1BF4AB5D0A9}" type="datetimeFigureOut">
              <a:rPr lang="en-US" smtClean="0"/>
              <a:pPr/>
              <a:t>5/29/2013</a:t>
            </a:fld>
            <a:endParaRPr lang="en-US"/>
          </a:p>
        </p:txBody>
      </p:sp>
      <p:sp>
        <p:nvSpPr>
          <p:cNvPr id="6" name="Rectangle 70"/>
          <p:cNvSpPr>
            <a:spLocks noGrp="1" noChangeArrowheads="1"/>
          </p:cNvSpPr>
          <p:nvPr>
            <p:ph type="ftr" sz="quarter" idx="11"/>
          </p:nvPr>
        </p:nvSpPr>
        <p:spPr>
          <a:ln/>
        </p:spPr>
        <p:txBody>
          <a:bodyPr/>
          <a:lstStyle>
            <a:lvl1pPr>
              <a:defRPr/>
            </a:lvl1pPr>
          </a:lstStyle>
          <a:p>
            <a:endParaRPr lang="en-US"/>
          </a:p>
        </p:txBody>
      </p:sp>
      <p:sp>
        <p:nvSpPr>
          <p:cNvPr id="7" name="Rectangle 71"/>
          <p:cNvSpPr>
            <a:spLocks noGrp="1" noChangeArrowheads="1"/>
          </p:cNvSpPr>
          <p:nvPr>
            <p:ph type="sldNum" sz="quarter" idx="12"/>
          </p:nvPr>
        </p:nvSpPr>
        <p:spPr>
          <a:ln/>
        </p:spPr>
        <p:txBody>
          <a:bodyPr/>
          <a:lstStyle>
            <a:lvl1pPr>
              <a:defRPr/>
            </a:lvl1pPr>
          </a:lstStyle>
          <a:p>
            <a:fld id="{5445BC3F-9477-43A2-AFC7-E067A3604E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fld id="{506DB8AB-8A62-41DB-B70F-B1BF4AB5D0A9}" type="datetimeFigureOut">
              <a:rPr lang="en-US" smtClean="0"/>
              <a:pPr/>
              <a:t>5/29/2013</a:t>
            </a:fld>
            <a:endParaRPr lang="en-US"/>
          </a:p>
        </p:txBody>
      </p:sp>
      <p:sp>
        <p:nvSpPr>
          <p:cNvPr id="6" name="Rectangle 70"/>
          <p:cNvSpPr>
            <a:spLocks noGrp="1" noChangeArrowheads="1"/>
          </p:cNvSpPr>
          <p:nvPr>
            <p:ph type="ftr" sz="quarter" idx="11"/>
          </p:nvPr>
        </p:nvSpPr>
        <p:spPr>
          <a:ln/>
        </p:spPr>
        <p:txBody>
          <a:bodyPr/>
          <a:lstStyle>
            <a:lvl1pPr>
              <a:defRPr/>
            </a:lvl1pPr>
          </a:lstStyle>
          <a:p>
            <a:endParaRPr lang="en-US"/>
          </a:p>
        </p:txBody>
      </p:sp>
      <p:sp>
        <p:nvSpPr>
          <p:cNvPr id="7" name="Rectangle 71"/>
          <p:cNvSpPr>
            <a:spLocks noGrp="1" noChangeArrowheads="1"/>
          </p:cNvSpPr>
          <p:nvPr>
            <p:ph type="sldNum" sz="quarter" idx="12"/>
          </p:nvPr>
        </p:nvSpPr>
        <p:spPr>
          <a:ln/>
        </p:spPr>
        <p:txBody>
          <a:bodyPr/>
          <a:lstStyle>
            <a:lvl1pPr>
              <a:defRPr/>
            </a:lvl1pPr>
          </a:lstStyle>
          <a:p>
            <a:fld id="{5445BC3F-9477-43A2-AFC7-E067A3604E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en-US"/>
          </a:p>
        </p:txBody>
      </p:sp>
      <p:grpSp>
        <p:nvGrpSpPr>
          <p:cNvPr id="2" name="Group 3"/>
          <p:cNvGrpSpPr>
            <a:grpSpLocks/>
          </p:cNvGrpSpPr>
          <p:nvPr/>
        </p:nvGrpSpPr>
        <p:grpSpPr bwMode="auto">
          <a:xfrm>
            <a:off x="3175" y="4267200"/>
            <a:ext cx="9140825" cy="2590800"/>
            <a:chOff x="2" y="2688"/>
            <a:chExt cx="5758" cy="1632"/>
          </a:xfrm>
        </p:grpSpPr>
        <p:sp>
          <p:nvSpPr>
            <p:cNvPr id="297988"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grpSp>
          <p:nvGrpSpPr>
            <p:cNvPr id="3" name="Group 5"/>
            <p:cNvGrpSpPr>
              <a:grpSpLocks/>
            </p:cNvGrpSpPr>
            <p:nvPr userDrawn="1"/>
          </p:nvGrpSpPr>
          <p:grpSpPr bwMode="auto">
            <a:xfrm>
              <a:off x="3528" y="3715"/>
              <a:ext cx="792" cy="521"/>
              <a:chOff x="3527" y="3715"/>
              <a:chExt cx="792" cy="521"/>
            </a:xfrm>
          </p:grpSpPr>
          <p:sp>
            <p:nvSpPr>
              <p:cNvPr id="297990"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n-US"/>
              </a:p>
            </p:txBody>
          </p:sp>
          <p:sp>
            <p:nvSpPr>
              <p:cNvPr id="297991"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n-US"/>
              </a:p>
            </p:txBody>
          </p:sp>
          <p:sp>
            <p:nvSpPr>
              <p:cNvPr id="297992"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297993"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297994"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297995"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n-US"/>
              </a:p>
            </p:txBody>
          </p:sp>
          <p:sp>
            <p:nvSpPr>
              <p:cNvPr id="297996"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n-US"/>
              </a:p>
            </p:txBody>
          </p:sp>
          <p:sp>
            <p:nvSpPr>
              <p:cNvPr id="297997"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297998"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n-US"/>
              </a:p>
            </p:txBody>
          </p:sp>
          <p:sp>
            <p:nvSpPr>
              <p:cNvPr id="297999"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n-US"/>
              </a:p>
            </p:txBody>
          </p:sp>
          <p:sp>
            <p:nvSpPr>
              <p:cNvPr id="298000"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4" name="Group 17"/>
            <p:cNvGrpSpPr>
              <a:grpSpLocks/>
            </p:cNvGrpSpPr>
            <p:nvPr userDrawn="1"/>
          </p:nvGrpSpPr>
          <p:grpSpPr bwMode="auto">
            <a:xfrm>
              <a:off x="1776" y="3631"/>
              <a:ext cx="1626" cy="683"/>
              <a:chOff x="1776" y="3631"/>
              <a:chExt cx="1626" cy="683"/>
            </a:xfrm>
          </p:grpSpPr>
          <p:sp>
            <p:nvSpPr>
              <p:cNvPr id="298002"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n-US"/>
              </a:p>
            </p:txBody>
          </p:sp>
          <p:sp>
            <p:nvSpPr>
              <p:cNvPr id="298003"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n-US"/>
              </a:p>
            </p:txBody>
          </p:sp>
          <p:sp>
            <p:nvSpPr>
              <p:cNvPr id="298004"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n-US"/>
              </a:p>
            </p:txBody>
          </p:sp>
          <p:sp>
            <p:nvSpPr>
              <p:cNvPr id="298005"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298006"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298007"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298008"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n-US"/>
              </a:p>
            </p:txBody>
          </p:sp>
          <p:sp>
            <p:nvSpPr>
              <p:cNvPr id="298009"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n-US"/>
              </a:p>
            </p:txBody>
          </p:sp>
          <p:sp>
            <p:nvSpPr>
              <p:cNvPr id="298010"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n-US"/>
              </a:p>
            </p:txBody>
          </p:sp>
          <p:sp>
            <p:nvSpPr>
              <p:cNvPr id="298011"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n-US"/>
              </a:p>
            </p:txBody>
          </p:sp>
          <p:sp>
            <p:nvSpPr>
              <p:cNvPr id="298012"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n-US"/>
              </a:p>
            </p:txBody>
          </p:sp>
          <p:sp>
            <p:nvSpPr>
              <p:cNvPr id="298013"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n-US"/>
              </a:p>
            </p:txBody>
          </p:sp>
          <p:sp>
            <p:nvSpPr>
              <p:cNvPr id="298014"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en-US"/>
              </a:p>
            </p:txBody>
          </p:sp>
          <p:sp>
            <p:nvSpPr>
              <p:cNvPr id="298015"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en-US"/>
              </a:p>
            </p:txBody>
          </p:sp>
          <p:sp>
            <p:nvSpPr>
              <p:cNvPr id="298016"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298017"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298018"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298019"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en-US"/>
              </a:p>
            </p:txBody>
          </p:sp>
        </p:grpSp>
        <p:grpSp>
          <p:nvGrpSpPr>
            <p:cNvPr id="5" name="Group 36"/>
            <p:cNvGrpSpPr>
              <a:grpSpLocks/>
            </p:cNvGrpSpPr>
            <p:nvPr userDrawn="1"/>
          </p:nvGrpSpPr>
          <p:grpSpPr bwMode="auto">
            <a:xfrm>
              <a:off x="4128" y="3360"/>
              <a:ext cx="1351" cy="821"/>
              <a:chOff x="4128" y="3360"/>
              <a:chExt cx="1351" cy="821"/>
            </a:xfrm>
          </p:grpSpPr>
          <p:sp>
            <p:nvSpPr>
              <p:cNvPr id="298021"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298022"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298023"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n-US"/>
              </a:p>
            </p:txBody>
          </p:sp>
          <p:sp>
            <p:nvSpPr>
              <p:cNvPr id="298024"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98025"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98026"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98027"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98028"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en-US"/>
              </a:p>
            </p:txBody>
          </p:sp>
          <p:sp>
            <p:nvSpPr>
              <p:cNvPr id="298029"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sp>
            <p:nvSpPr>
              <p:cNvPr id="298030"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298031"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298032"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n-US"/>
              </a:p>
            </p:txBody>
          </p:sp>
          <p:sp>
            <p:nvSpPr>
              <p:cNvPr id="298033"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298034"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298035"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298036"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298037"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6" name="Group 54"/>
            <p:cNvGrpSpPr>
              <a:grpSpLocks/>
            </p:cNvGrpSpPr>
            <p:nvPr userDrawn="1"/>
          </p:nvGrpSpPr>
          <p:grpSpPr bwMode="auto">
            <a:xfrm>
              <a:off x="5280" y="3024"/>
              <a:ext cx="425" cy="258"/>
              <a:chOff x="5280" y="3024"/>
              <a:chExt cx="425" cy="258"/>
            </a:xfrm>
          </p:grpSpPr>
          <p:sp>
            <p:nvSpPr>
              <p:cNvPr id="298039"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298040"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298041"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298042"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298043"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298044"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298045"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nvGrpSpPr>
              <p:cNvPr id="7" name="Group 62"/>
              <p:cNvGrpSpPr>
                <a:grpSpLocks/>
              </p:cNvGrpSpPr>
              <p:nvPr/>
            </p:nvGrpSpPr>
            <p:grpSpPr bwMode="auto">
              <a:xfrm>
                <a:off x="5381" y="3085"/>
                <a:ext cx="227" cy="132"/>
                <a:chOff x="5381" y="3085"/>
                <a:chExt cx="227" cy="132"/>
              </a:xfrm>
            </p:grpSpPr>
            <p:sp>
              <p:nvSpPr>
                <p:cNvPr id="298047"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n-US"/>
                </a:p>
              </p:txBody>
            </p:sp>
            <p:sp>
              <p:nvSpPr>
                <p:cNvPr id="298048"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n-US"/>
                </a:p>
              </p:txBody>
            </p:sp>
            <p:sp>
              <p:nvSpPr>
                <p:cNvPr id="298049"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n-US"/>
                </a:p>
              </p:txBody>
            </p:sp>
            <p:sp>
              <p:nvSpPr>
                <p:cNvPr id="298050"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n-US"/>
                </a:p>
              </p:txBody>
            </p:sp>
          </p:grpSp>
        </p:grpSp>
      </p:grpSp>
      <p:sp>
        <p:nvSpPr>
          <p:cNvPr id="298051"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298052"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8053"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mn-lt"/>
              </a:defRPr>
            </a:lvl1pPr>
          </a:lstStyle>
          <a:p>
            <a:fld id="{506DB8AB-8A62-41DB-B70F-B1BF4AB5D0A9}" type="datetimeFigureOut">
              <a:rPr lang="en-US" smtClean="0"/>
              <a:pPr/>
              <a:t>5/29/2013</a:t>
            </a:fld>
            <a:endParaRPr lang="en-US"/>
          </a:p>
        </p:txBody>
      </p:sp>
      <p:sp>
        <p:nvSpPr>
          <p:cNvPr id="298054"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mn-lt"/>
              </a:defRPr>
            </a:lvl1pPr>
          </a:lstStyle>
          <a:p>
            <a:endParaRPr lang="en-US"/>
          </a:p>
        </p:txBody>
      </p:sp>
      <p:sp>
        <p:nvSpPr>
          <p:cNvPr id="298055"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mn-lt"/>
              </a:defRPr>
            </a:lvl1pPr>
          </a:lstStyle>
          <a:p>
            <a:fld id="{5445BC3F-9477-43A2-AFC7-E067A3604E13}" type="slidenum">
              <a:rPr lang="en-US" smtClean="0"/>
              <a:pPr/>
              <a:t>‹#›</a:t>
            </a:fld>
            <a:endParaRPr lang="en-US"/>
          </a:p>
        </p:txBody>
      </p:sp>
      <p:pic>
        <p:nvPicPr>
          <p:cNvPr id="2057" name="Picture 72" descr="ucla-yellow"/>
          <p:cNvPicPr>
            <a:picLocks noChangeAspect="1" noChangeArrowheads="1"/>
          </p:cNvPicPr>
          <p:nvPr/>
        </p:nvPicPr>
        <p:blipFill>
          <a:blip r:embed="rId19" cstate="print"/>
          <a:srcRect/>
          <a:stretch>
            <a:fillRect/>
          </a:stretch>
        </p:blipFill>
        <p:spPr bwMode="auto">
          <a:xfrm>
            <a:off x="3992563" y="6475413"/>
            <a:ext cx="1082675" cy="360362"/>
          </a:xfrm>
          <a:prstGeom prst="rect">
            <a:avLst/>
          </a:prstGeom>
          <a:noFill/>
          <a:ln w="9525">
            <a:noFill/>
            <a:miter lim="800000"/>
            <a:headEnd/>
            <a:tailEnd/>
          </a:ln>
        </p:spPr>
      </p:pic>
      <p:sp>
        <p:nvSpPr>
          <p:cNvPr id="298057" name="Rectangle 73"/>
          <p:cNvSpPr>
            <a:spLocks noChangeArrowheads="1"/>
          </p:cNvSpPr>
          <p:nvPr/>
        </p:nvSpPr>
        <p:spPr bwMode="auto">
          <a:xfrm>
            <a:off x="0" y="0"/>
            <a:ext cx="9144000" cy="6400800"/>
          </a:xfrm>
          <a:prstGeom prst="rect">
            <a:avLst/>
          </a:prstGeom>
          <a:noFill/>
          <a:ln w="44450" cmpd="thickThin">
            <a:solidFill>
              <a:srgbClr val="797600"/>
            </a:solidFill>
            <a:miter lim="800000"/>
            <a:headEnd/>
            <a:tailEnd/>
          </a:ln>
          <a:effectLst/>
        </p:spPr>
        <p:txBody>
          <a:bodyPr wrap="none" anchor="ctr"/>
          <a:lstStyle/>
          <a:p>
            <a:pPr>
              <a:defRPr/>
            </a:pPr>
            <a:endParaRPr lang="en-US"/>
          </a:p>
        </p:txBody>
      </p:sp>
      <p:pic>
        <p:nvPicPr>
          <p:cNvPr id="2059" name="Picture 74" descr="logo-matrix"/>
          <p:cNvPicPr>
            <a:picLocks noChangeAspect="1" noChangeArrowheads="1"/>
          </p:cNvPicPr>
          <p:nvPr/>
        </p:nvPicPr>
        <p:blipFill>
          <a:blip r:embed="rId20" cstate="print"/>
          <a:srcRect/>
          <a:stretch>
            <a:fillRect/>
          </a:stretch>
        </p:blipFill>
        <p:spPr bwMode="auto">
          <a:xfrm>
            <a:off x="7543800" y="6450013"/>
            <a:ext cx="990600" cy="411162"/>
          </a:xfrm>
          <a:prstGeom prst="rect">
            <a:avLst/>
          </a:prstGeom>
          <a:noFill/>
          <a:ln w="9525">
            <a:noFill/>
            <a:miter lim="800000"/>
            <a:headEnd/>
            <a:tailEnd/>
          </a:ln>
        </p:spPr>
      </p:pic>
      <p:pic>
        <p:nvPicPr>
          <p:cNvPr id="2060" name="Picture 75" descr="psattcwhite"/>
          <p:cNvPicPr>
            <a:picLocks noChangeAspect="1" noChangeArrowheads="1"/>
          </p:cNvPicPr>
          <p:nvPr/>
        </p:nvPicPr>
        <p:blipFill>
          <a:blip r:embed="rId21" cstate="print"/>
          <a:srcRect/>
          <a:stretch>
            <a:fillRect/>
          </a:stretch>
        </p:blipFill>
        <p:spPr bwMode="auto">
          <a:xfrm>
            <a:off x="381000" y="6453188"/>
            <a:ext cx="1143000" cy="406400"/>
          </a:xfrm>
          <a:prstGeom prst="rect">
            <a:avLst/>
          </a:prstGeom>
          <a:noFill/>
          <a:ln w="9525">
            <a:noFill/>
            <a:miter lim="800000"/>
            <a:headEnd/>
            <a:tailEnd/>
          </a:ln>
        </p:spPr>
      </p:pic>
      <p:sp>
        <p:nvSpPr>
          <p:cNvPr id="298060" name="Rectangle 76"/>
          <p:cNvSpPr>
            <a:spLocks noChangeArrowheads="1"/>
          </p:cNvSpPr>
          <p:nvPr/>
        </p:nvSpPr>
        <p:spPr bwMode="auto">
          <a:xfrm>
            <a:off x="0" y="6426200"/>
            <a:ext cx="9144000" cy="458788"/>
          </a:xfrm>
          <a:prstGeom prst="rect">
            <a:avLst/>
          </a:prstGeom>
          <a:solidFill>
            <a:srgbClr val="000000">
              <a:alpha val="50000"/>
            </a:srgbClr>
          </a:solidFill>
          <a:ln w="9525">
            <a:noFill/>
            <a:miter lim="800000"/>
            <a:headEnd/>
            <a:tailEnd/>
          </a:ln>
          <a:effectLst/>
        </p:spPr>
        <p:txBody>
          <a:bodyPr wrap="none" anchor="ctr"/>
          <a:lstStyle/>
          <a:p>
            <a:pPr>
              <a:defRPr/>
            </a:pPr>
            <a:endParaRPr lang="en-US"/>
          </a:p>
        </p:txBody>
      </p:sp>
      <p:sp>
        <p:nvSpPr>
          <p:cNvPr id="298061" name="Rectangle 77"/>
          <p:cNvSpPr>
            <a:spLocks noChangeArrowheads="1"/>
          </p:cNvSpPr>
          <p:nvPr/>
        </p:nvSpPr>
        <p:spPr bwMode="auto">
          <a:xfrm>
            <a:off x="0" y="6426200"/>
            <a:ext cx="9144000" cy="458788"/>
          </a:xfrm>
          <a:prstGeom prst="rect">
            <a:avLst/>
          </a:prstGeom>
          <a:solidFill>
            <a:srgbClr val="000000">
              <a:alpha val="50000"/>
            </a:srgbClr>
          </a:solidFill>
          <a:ln w="9525">
            <a:noFill/>
            <a:miter lim="800000"/>
            <a:headEnd/>
            <a:tailEnd/>
          </a:ln>
          <a:effectLst/>
        </p:spPr>
        <p:txBody>
          <a:bodyPr wrap="none" anchor="ctr"/>
          <a:lstStyle/>
          <a:p>
            <a:pPr>
              <a:defRPr/>
            </a:pPr>
            <a:endParaRPr lang="en-US"/>
          </a:p>
        </p:txBody>
      </p:sp>
      <p:sp>
        <p:nvSpPr>
          <p:cNvPr id="298062" name="Rectangle 78"/>
          <p:cNvSpPr>
            <a:spLocks noChangeArrowheads="1"/>
          </p:cNvSpPr>
          <p:nvPr/>
        </p:nvSpPr>
        <p:spPr bwMode="auto">
          <a:xfrm>
            <a:off x="0" y="6426200"/>
            <a:ext cx="9144000" cy="458788"/>
          </a:xfrm>
          <a:prstGeom prst="rect">
            <a:avLst/>
          </a:prstGeom>
          <a:solidFill>
            <a:srgbClr val="000000">
              <a:alpha val="50000"/>
            </a:srgbClr>
          </a:solidFill>
          <a:ln w="9525">
            <a:noFill/>
            <a:miter lim="800000"/>
            <a:headEnd/>
            <a:tailEnd/>
          </a:ln>
          <a:effectLst/>
        </p:spPr>
        <p:txBody>
          <a:bodyPr wrap="none" anchor="ctr"/>
          <a:lstStyle/>
          <a:p>
            <a:pPr>
              <a:defRPr/>
            </a:pPr>
            <a:endParaRPr lang="en-US"/>
          </a:p>
        </p:txBody>
      </p:sp>
      <p:pic>
        <p:nvPicPr>
          <p:cNvPr id="2064" name="Picture 79" descr="ucla-yellow"/>
          <p:cNvPicPr>
            <a:picLocks noChangeAspect="1" noChangeArrowheads="1"/>
          </p:cNvPicPr>
          <p:nvPr/>
        </p:nvPicPr>
        <p:blipFill>
          <a:blip r:embed="rId19" cstate="print">
            <a:lum bright="-30000" contrast="-56000"/>
          </a:blip>
          <a:srcRect/>
          <a:stretch>
            <a:fillRect/>
          </a:stretch>
        </p:blipFill>
        <p:spPr bwMode="auto">
          <a:xfrm>
            <a:off x="95250" y="6426200"/>
            <a:ext cx="1200150" cy="400050"/>
          </a:xfrm>
          <a:prstGeom prst="rect">
            <a:avLst/>
          </a:prstGeom>
          <a:noFill/>
          <a:ln w="9525">
            <a:noFill/>
            <a:miter lim="800000"/>
            <a:headEnd/>
            <a:tailEnd/>
          </a:ln>
        </p:spPr>
      </p:pic>
      <p:pic>
        <p:nvPicPr>
          <p:cNvPr id="2065" name="Picture 80" descr="psattcwhite"/>
          <p:cNvPicPr>
            <a:picLocks noChangeAspect="1" noChangeArrowheads="1"/>
          </p:cNvPicPr>
          <p:nvPr/>
        </p:nvPicPr>
        <p:blipFill>
          <a:blip r:embed="rId21" cstate="print">
            <a:lum bright="-28000"/>
          </a:blip>
          <a:srcRect/>
          <a:stretch>
            <a:fillRect/>
          </a:stretch>
        </p:blipFill>
        <p:spPr bwMode="auto">
          <a:xfrm>
            <a:off x="7848600" y="6442075"/>
            <a:ext cx="1168400" cy="334963"/>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eaLnBrk="1" fontAlgn="base" hangingPunct="1">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2133600"/>
            <a:ext cx="7772400" cy="1736725"/>
          </a:xfrm>
        </p:spPr>
        <p:txBody>
          <a:bodyPr/>
          <a:lstStyle/>
          <a:p>
            <a:r>
              <a:rPr lang="en-US" sz="4000" b="1" dirty="0" smtClean="0"/>
              <a:t>Treatment for Addiction in the Community Reduces Drug Use, Crime and Recidivism</a:t>
            </a:r>
            <a:endParaRPr lang="en-US" sz="4000" b="1" dirty="0"/>
          </a:p>
        </p:txBody>
      </p:sp>
      <p:sp>
        <p:nvSpPr>
          <p:cNvPr id="3" name="Subtitle 2"/>
          <p:cNvSpPr>
            <a:spLocks noGrp="1"/>
          </p:cNvSpPr>
          <p:nvPr>
            <p:ph type="subTitle" sz="quarter" idx="1"/>
          </p:nvPr>
        </p:nvSpPr>
        <p:spPr>
          <a:xfrm>
            <a:off x="1371600" y="4343400"/>
            <a:ext cx="6400800" cy="1752600"/>
          </a:xfrm>
        </p:spPr>
        <p:txBody>
          <a:bodyPr/>
          <a:lstStyle/>
          <a:p>
            <a:r>
              <a:rPr lang="en-US" sz="2400" dirty="0" smtClean="0"/>
              <a:t>Richard A. Rawson, Ph.D, Professor</a:t>
            </a:r>
          </a:p>
          <a:p>
            <a:r>
              <a:rPr lang="en-US" sz="1800" dirty="0" err="1" smtClean="0"/>
              <a:t>Semel</a:t>
            </a:r>
            <a:r>
              <a:rPr lang="en-US" sz="1800" dirty="0" smtClean="0"/>
              <a:t> Institute for Neuroscience and Human Behavior</a:t>
            </a:r>
          </a:p>
          <a:p>
            <a:r>
              <a:rPr lang="en-US" sz="1800" dirty="0" smtClean="0"/>
              <a:t>David Geffen School of Medicine</a:t>
            </a:r>
          </a:p>
          <a:p>
            <a:r>
              <a:rPr lang="en-US" sz="1800" dirty="0" smtClean="0"/>
              <a:t>University of California at Los Angeles</a:t>
            </a:r>
          </a:p>
          <a:p>
            <a:endParaRPr lang="en-US" sz="1800" dirty="0" smtClean="0"/>
          </a:p>
          <a:p>
            <a:r>
              <a:rPr lang="en-US" sz="1800" dirty="0" smtClean="0"/>
              <a:t>www.uclaisap.org</a:t>
            </a:r>
          </a:p>
          <a:p>
            <a:r>
              <a:rPr lang="en-US" sz="1800" dirty="0" smtClean="0"/>
              <a:t>rrawson@mednet.ucla.edu</a:t>
            </a:r>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7775"/>
            <a:ext cx="8229600" cy="1139825"/>
          </a:xfrm>
        </p:spPr>
        <p:txBody>
          <a:bodyPr/>
          <a:lstStyle/>
          <a:p>
            <a:r>
              <a:rPr lang="en-US" dirty="0" smtClean="0"/>
              <a:t>Treatment Approaches for Offenders Need to Use Contemporary Evidence-Based Practices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Addiction Treatment in 2013</a:t>
            </a:r>
            <a:endParaRPr lang="en-US" dirty="0"/>
          </a:p>
        </p:txBody>
      </p:sp>
      <p:sp>
        <p:nvSpPr>
          <p:cNvPr id="3" name="Content Placeholder 2"/>
          <p:cNvSpPr>
            <a:spLocks noGrp="1"/>
          </p:cNvSpPr>
          <p:nvPr>
            <p:ph idx="1"/>
          </p:nvPr>
        </p:nvSpPr>
        <p:spPr>
          <a:xfrm>
            <a:off x="457200" y="1676400"/>
            <a:ext cx="8229600" cy="4449763"/>
          </a:xfrm>
        </p:spPr>
        <p:txBody>
          <a:bodyPr/>
          <a:lstStyle/>
          <a:p>
            <a:r>
              <a:rPr lang="en-US" dirty="0" smtClean="0"/>
              <a:t>What do the following things have in common: </a:t>
            </a:r>
          </a:p>
          <a:p>
            <a:pPr lvl="1"/>
            <a:r>
              <a:rPr lang="en-US" sz="2400" dirty="0" smtClean="0"/>
              <a:t>Audio Cassette Tapes</a:t>
            </a:r>
          </a:p>
          <a:p>
            <a:pPr lvl="1"/>
            <a:r>
              <a:rPr lang="en-US" sz="2400" dirty="0" smtClean="0"/>
              <a:t>Telephone Answering Machines</a:t>
            </a:r>
          </a:p>
          <a:p>
            <a:pPr lvl="1"/>
            <a:r>
              <a:rPr lang="en-US" sz="2400" dirty="0" smtClean="0"/>
              <a:t>Electric Typewriters</a:t>
            </a:r>
          </a:p>
          <a:p>
            <a:pPr lvl="1"/>
            <a:r>
              <a:rPr lang="en-US" sz="2400" dirty="0" smtClean="0"/>
              <a:t>TV Shows: The Love Boat and Fantasy Island</a:t>
            </a:r>
          </a:p>
          <a:p>
            <a:pPr lvl="1"/>
            <a:r>
              <a:rPr lang="en-US" sz="2400" dirty="0" smtClean="0"/>
              <a:t>Addiction treatments currently used in the California criminal justice system</a:t>
            </a:r>
          </a:p>
          <a:p>
            <a:endParaRPr lang="en-US" dirty="0"/>
          </a:p>
        </p:txBody>
      </p:sp>
      <p:pic>
        <p:nvPicPr>
          <p:cNvPr id="1026" name="Picture 2" descr="C:\Documents and Settings\kdarfler\Local Settings\Temporary Internet Files\Content.IE5\50E87DDA\MC900441799[1].png"/>
          <p:cNvPicPr>
            <a:picLocks noChangeAspect="1" noChangeArrowheads="1"/>
          </p:cNvPicPr>
          <p:nvPr/>
        </p:nvPicPr>
        <p:blipFill>
          <a:blip r:embed="rId2" cstate="print"/>
          <a:srcRect/>
          <a:stretch>
            <a:fillRect/>
          </a:stretch>
        </p:blipFill>
        <p:spPr bwMode="auto">
          <a:xfrm>
            <a:off x="5943600" y="1828800"/>
            <a:ext cx="2743200" cy="2743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lgn="ctr">
              <a:buNone/>
            </a:pPr>
            <a:endParaRPr lang="en-US" sz="1000" dirty="0" smtClean="0"/>
          </a:p>
          <a:p>
            <a:pPr algn="ctr">
              <a:buNone/>
            </a:pPr>
            <a:r>
              <a:rPr lang="en-US" dirty="0" smtClean="0"/>
              <a:t>They all belong to the 1970s</a:t>
            </a:r>
            <a:endParaRPr lang="en-US" dirty="0"/>
          </a:p>
        </p:txBody>
      </p:sp>
      <p:pic>
        <p:nvPicPr>
          <p:cNvPr id="4" name="Picture 4" descr="C:\Users\wburdon\Desktop\1970s Travolta.jpg"/>
          <p:cNvPicPr>
            <a:picLocks noChangeAspect="1" noChangeArrowheads="1"/>
          </p:cNvPicPr>
          <p:nvPr/>
        </p:nvPicPr>
        <p:blipFill>
          <a:blip r:embed="rId2" cstate="print"/>
          <a:srcRect/>
          <a:stretch>
            <a:fillRect/>
          </a:stretch>
        </p:blipFill>
        <p:spPr bwMode="auto">
          <a:xfrm>
            <a:off x="2667000" y="1600200"/>
            <a:ext cx="3886200" cy="292242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0914" name="Rectangle 2"/>
          <p:cNvSpPr>
            <a:spLocks noGrp="1" noChangeArrowheads="1"/>
          </p:cNvSpPr>
          <p:nvPr>
            <p:ph type="title"/>
          </p:nvPr>
        </p:nvSpPr>
        <p:spPr>
          <a:xfrm>
            <a:off x="228600" y="152400"/>
            <a:ext cx="8686800" cy="1143000"/>
          </a:xfrm>
        </p:spPr>
        <p:txBody>
          <a:bodyPr/>
          <a:lstStyle/>
          <a:p>
            <a:pPr eaLnBrk="1" hangingPunct="1">
              <a:defRPr/>
            </a:pPr>
            <a:r>
              <a:rPr lang="en-US" dirty="0" smtClean="0"/>
              <a:t>Addiction Treatment Model 1975</a:t>
            </a:r>
            <a:r>
              <a:rPr lang="en-US" sz="3600" dirty="0" smtClean="0"/>
              <a:t/>
            </a:r>
            <a:br>
              <a:rPr lang="en-US" sz="3600" dirty="0" smtClean="0"/>
            </a:br>
            <a:r>
              <a:rPr lang="en-US" sz="2800" dirty="0" smtClean="0"/>
              <a:t>“Put them in a box and cure them” </a:t>
            </a:r>
          </a:p>
        </p:txBody>
      </p:sp>
      <p:sp>
        <p:nvSpPr>
          <p:cNvPr id="24579" name="Text Box 3"/>
          <p:cNvSpPr txBox="1">
            <a:spLocks noChangeArrowheads="1"/>
          </p:cNvSpPr>
          <p:nvPr/>
        </p:nvSpPr>
        <p:spPr bwMode="auto">
          <a:xfrm>
            <a:off x="2819400" y="4191000"/>
            <a:ext cx="3352800" cy="885825"/>
          </a:xfrm>
          <a:prstGeom prst="rect">
            <a:avLst/>
          </a:prstGeom>
          <a:noFill/>
          <a:ln w="9525">
            <a:noFill/>
            <a:miter lim="800000"/>
            <a:headEnd/>
            <a:tailEnd/>
          </a:ln>
        </p:spPr>
        <p:txBody>
          <a:bodyPr>
            <a:spAutoFit/>
          </a:bodyPr>
          <a:lstStyle/>
          <a:p>
            <a:pPr algn="ctr" eaLnBrk="1" hangingPunct="1">
              <a:spcBef>
                <a:spcPct val="50000"/>
              </a:spcBef>
            </a:pPr>
            <a:r>
              <a:rPr lang="en-US" sz="2600">
                <a:solidFill>
                  <a:schemeClr val="bg1"/>
                </a:solidFill>
              </a:rPr>
              <a:t>NTOMS Sample of 250 Programs</a:t>
            </a:r>
          </a:p>
        </p:txBody>
      </p:sp>
      <p:sp>
        <p:nvSpPr>
          <p:cNvPr id="24580" name="Rectangle 4"/>
          <p:cNvSpPr>
            <a:spLocks noChangeArrowheads="1"/>
          </p:cNvSpPr>
          <p:nvPr/>
        </p:nvSpPr>
        <p:spPr bwMode="auto">
          <a:xfrm>
            <a:off x="3048000" y="3048000"/>
            <a:ext cx="2667000" cy="1371600"/>
          </a:xfrm>
          <a:prstGeom prst="rect">
            <a:avLst/>
          </a:prstGeom>
          <a:ln>
            <a:headEnd type="none" w="sm" len="sm"/>
            <a:tailEnd type="none" w="sm" len="sm"/>
          </a:ln>
        </p:spPr>
        <p:style>
          <a:lnRef idx="3">
            <a:schemeClr val="lt1"/>
          </a:lnRef>
          <a:fillRef idx="1">
            <a:schemeClr val="accent1"/>
          </a:fillRef>
          <a:effectRef idx="1">
            <a:schemeClr val="accent1"/>
          </a:effectRef>
          <a:fontRef idx="minor">
            <a:schemeClr val="lt1"/>
          </a:fontRef>
        </p:style>
        <p:txBody>
          <a:bodyPr wrap="none" anchor="ctr"/>
          <a:lstStyle/>
          <a:p>
            <a:pPr algn="ctr"/>
            <a:r>
              <a:rPr lang="en-US" sz="2800" dirty="0">
                <a:effectLst>
                  <a:outerShdw blurRad="38100" dist="38100" dir="2700000" algn="tl">
                    <a:srgbClr val="000000">
                      <a:alpha val="43137"/>
                    </a:srgbClr>
                  </a:outerShdw>
                </a:effectLst>
              </a:rPr>
              <a:t>Treatment</a:t>
            </a:r>
          </a:p>
        </p:txBody>
      </p:sp>
      <p:sp>
        <p:nvSpPr>
          <p:cNvPr id="24581" name="Text Box 5"/>
          <p:cNvSpPr txBox="1">
            <a:spLocks noChangeArrowheads="1"/>
          </p:cNvSpPr>
          <p:nvPr/>
        </p:nvSpPr>
        <p:spPr bwMode="auto">
          <a:xfrm>
            <a:off x="3505200" y="1600200"/>
            <a:ext cx="1905000" cy="523220"/>
          </a:xfrm>
          <a:prstGeom prst="rect">
            <a:avLst/>
          </a:prstGeom>
          <a:noFill/>
          <a:ln w="12700">
            <a:noFill/>
            <a:miter lim="800000"/>
            <a:headEnd type="none" w="sm" len="sm"/>
            <a:tailEnd type="none" w="sm" len="sm"/>
          </a:ln>
        </p:spPr>
        <p:txBody>
          <a:bodyPr wrap="square">
            <a:spAutoFit/>
          </a:bodyPr>
          <a:lstStyle/>
          <a:p>
            <a:r>
              <a:rPr lang="en-US" sz="2800" dirty="0" smtClean="0">
                <a:solidFill>
                  <a:srgbClr val="FFFFFF"/>
                </a:solidFill>
                <a:effectLst>
                  <a:outerShdw blurRad="38100" dist="38100" dir="2700000" algn="tl">
                    <a:srgbClr val="000000">
                      <a:alpha val="43137"/>
                    </a:srgbClr>
                  </a:outerShdw>
                </a:effectLst>
              </a:rPr>
              <a:t>Drug User</a:t>
            </a:r>
            <a:endParaRPr lang="en-US" sz="2800" dirty="0">
              <a:solidFill>
                <a:srgbClr val="FFFFFF"/>
              </a:solidFill>
              <a:effectLst>
                <a:outerShdw blurRad="38100" dist="38100" dir="2700000" algn="tl">
                  <a:srgbClr val="000000">
                    <a:alpha val="43137"/>
                  </a:srgbClr>
                </a:outerShdw>
              </a:effectLst>
            </a:endParaRPr>
          </a:p>
        </p:txBody>
      </p:sp>
      <p:sp>
        <p:nvSpPr>
          <p:cNvPr id="24582" name="Line 6"/>
          <p:cNvSpPr>
            <a:spLocks noChangeShapeType="1"/>
          </p:cNvSpPr>
          <p:nvPr/>
        </p:nvSpPr>
        <p:spPr bwMode="auto">
          <a:xfrm>
            <a:off x="4419600" y="2057400"/>
            <a:ext cx="0" cy="990600"/>
          </a:xfrm>
          <a:prstGeom prst="line">
            <a:avLst/>
          </a:prstGeom>
          <a:noFill/>
          <a:ln w="76200">
            <a:solidFill>
              <a:schemeClr val="tx1"/>
            </a:solidFill>
            <a:round/>
            <a:headEnd type="none" w="sm" len="sm"/>
            <a:tailEnd type="triangle" w="med" len="med"/>
          </a:ln>
        </p:spPr>
        <p:txBody>
          <a:bodyPr/>
          <a:lstStyle/>
          <a:p>
            <a:endParaRPr lang="en-US"/>
          </a:p>
        </p:txBody>
      </p:sp>
      <p:sp>
        <p:nvSpPr>
          <p:cNvPr id="24583" name="Line 7"/>
          <p:cNvSpPr>
            <a:spLocks noChangeShapeType="1"/>
          </p:cNvSpPr>
          <p:nvPr/>
        </p:nvSpPr>
        <p:spPr bwMode="auto">
          <a:xfrm>
            <a:off x="4419600" y="4419600"/>
            <a:ext cx="0" cy="1143000"/>
          </a:xfrm>
          <a:prstGeom prst="line">
            <a:avLst/>
          </a:prstGeom>
          <a:noFill/>
          <a:ln w="76200">
            <a:solidFill>
              <a:schemeClr val="tx1"/>
            </a:solidFill>
            <a:round/>
            <a:headEnd type="none" w="sm" len="sm"/>
            <a:tailEnd type="triangle" w="med" len="med"/>
          </a:ln>
        </p:spPr>
        <p:txBody>
          <a:bodyPr/>
          <a:lstStyle/>
          <a:p>
            <a:endParaRPr lang="en-US"/>
          </a:p>
        </p:txBody>
      </p:sp>
      <p:sp>
        <p:nvSpPr>
          <p:cNvPr id="24584" name="Text Box 8"/>
          <p:cNvSpPr txBox="1">
            <a:spLocks noChangeArrowheads="1"/>
          </p:cNvSpPr>
          <p:nvPr/>
        </p:nvSpPr>
        <p:spPr bwMode="auto">
          <a:xfrm>
            <a:off x="3048000" y="5562600"/>
            <a:ext cx="2743200" cy="523220"/>
          </a:xfrm>
          <a:prstGeom prst="rect">
            <a:avLst/>
          </a:prstGeom>
          <a:noFill/>
          <a:ln w="12700">
            <a:noFill/>
            <a:miter lim="800000"/>
            <a:headEnd type="none" w="sm" len="sm"/>
            <a:tailEnd type="none" w="sm" len="sm"/>
          </a:ln>
        </p:spPr>
        <p:txBody>
          <a:bodyPr wrap="square">
            <a:spAutoFit/>
          </a:bodyPr>
          <a:lstStyle/>
          <a:p>
            <a:r>
              <a:rPr lang="en-US" sz="2800" dirty="0">
                <a:solidFill>
                  <a:srgbClr val="FFFFFF"/>
                </a:solidFill>
                <a:effectLst>
                  <a:outerShdw blurRad="38100" dist="38100" dir="2700000" algn="tl">
                    <a:srgbClr val="000000">
                      <a:alpha val="43137"/>
                    </a:srgbClr>
                  </a:outerShdw>
                </a:effectLst>
              </a:rPr>
              <a:t>Non- </a:t>
            </a:r>
            <a:r>
              <a:rPr lang="en-US" sz="2800" dirty="0" smtClean="0">
                <a:solidFill>
                  <a:srgbClr val="FFFFFF"/>
                </a:solidFill>
                <a:effectLst>
                  <a:outerShdw blurRad="38100" dist="38100" dir="2700000" algn="tl">
                    <a:srgbClr val="000000">
                      <a:alpha val="43137"/>
                    </a:srgbClr>
                  </a:outerShdw>
                </a:effectLst>
              </a:rPr>
              <a:t>Drug User</a:t>
            </a:r>
            <a:endParaRPr lang="en-US" sz="2800" dirty="0">
              <a:solidFill>
                <a:srgbClr val="FFFFFF"/>
              </a:solidFill>
              <a:effectLst>
                <a:outerShdw blurRad="38100" dist="38100" dir="2700000" algn="tl">
                  <a:srgbClr val="000000">
                    <a:alpha val="43137"/>
                  </a:srgbClr>
                </a:outerShdw>
              </a:effectLst>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type="title"/>
          </p:nvPr>
        </p:nvSpPr>
        <p:spPr>
          <a:xfrm>
            <a:off x="762000" y="152400"/>
            <a:ext cx="7924800" cy="1447800"/>
          </a:xfrm>
        </p:spPr>
        <p:txBody>
          <a:bodyPr/>
          <a:lstStyle/>
          <a:p>
            <a:pPr>
              <a:defRPr/>
            </a:pPr>
            <a:r>
              <a:rPr lang="en-US" dirty="0" smtClean="0"/>
              <a:t>Addiction Treatment Model 2013 </a:t>
            </a:r>
            <a:r>
              <a:rPr lang="en-US" sz="2400" dirty="0" smtClean="0"/>
              <a:t>“Maximize Effectiveness using a C</a:t>
            </a:r>
            <a:r>
              <a:rPr lang="en-US" sz="2400" dirty="0" smtClean="0">
                <a:effectLst>
                  <a:outerShdw blurRad="38100" dist="38100" dir="2700000" algn="tl">
                    <a:srgbClr val="000000"/>
                  </a:outerShdw>
                </a:effectLst>
              </a:rPr>
              <a:t>ontinuum of Care”</a:t>
            </a:r>
          </a:p>
        </p:txBody>
      </p:sp>
      <p:sp>
        <p:nvSpPr>
          <p:cNvPr id="96260" name="AutoShape 4"/>
          <p:cNvSpPr>
            <a:spLocks noChangeArrowheads="1"/>
          </p:cNvSpPr>
          <p:nvPr/>
        </p:nvSpPr>
        <p:spPr bwMode="auto">
          <a:xfrm>
            <a:off x="2819400" y="5029200"/>
            <a:ext cx="5791200" cy="685800"/>
          </a:xfrm>
          <a:prstGeom prst="cube">
            <a:avLst>
              <a:gd name="adj" fmla="val 25000"/>
            </a:avLst>
          </a:prstGeom>
          <a:ln>
            <a:headEnd/>
            <a:tailEnd/>
          </a:ln>
        </p:spPr>
        <p:style>
          <a:lnRef idx="3">
            <a:schemeClr val="lt1"/>
          </a:lnRef>
          <a:fillRef idx="1">
            <a:schemeClr val="accent4"/>
          </a:fillRef>
          <a:effectRef idx="1">
            <a:schemeClr val="accent4"/>
          </a:effectRef>
          <a:fontRef idx="minor">
            <a:schemeClr val="lt1"/>
          </a:fontRef>
        </p:style>
        <p:txBody>
          <a:bodyPr/>
          <a:lstStyle/>
          <a:p>
            <a:pPr eaLnBrk="1" hangingPunct="1">
              <a:lnSpc>
                <a:spcPct val="100000"/>
              </a:lnSpc>
              <a:spcBef>
                <a:spcPct val="0"/>
              </a:spcBef>
            </a:pPr>
            <a:r>
              <a:rPr lang="en-US" sz="2000" b="1" dirty="0">
                <a:solidFill>
                  <a:srgbClr val="000000"/>
                </a:solidFill>
                <a:cs typeface="Times New Roman" pitchFamily="18" charset="0"/>
              </a:rPr>
              <a:t>Continuing Care/Recovery Support Services</a:t>
            </a:r>
            <a:endParaRPr lang="en-US" sz="2400" b="1" dirty="0"/>
          </a:p>
        </p:txBody>
      </p:sp>
      <p:sp>
        <p:nvSpPr>
          <p:cNvPr id="96264" name="AutoShape 8"/>
          <p:cNvSpPr>
            <a:spLocks noChangeArrowheads="1"/>
          </p:cNvSpPr>
          <p:nvPr/>
        </p:nvSpPr>
        <p:spPr bwMode="auto">
          <a:xfrm>
            <a:off x="381000" y="1600200"/>
            <a:ext cx="1295400" cy="762000"/>
          </a:xfrm>
          <a:prstGeom prst="cube">
            <a:avLst>
              <a:gd name="adj" fmla="val 18958"/>
            </a:avLst>
          </a:prstGeom>
          <a:ln>
            <a:headEnd/>
            <a:tailEnd/>
          </a:ln>
        </p:spPr>
        <p:style>
          <a:lnRef idx="3">
            <a:schemeClr val="lt1"/>
          </a:lnRef>
          <a:fillRef idx="1">
            <a:schemeClr val="accent3"/>
          </a:fillRef>
          <a:effectRef idx="1">
            <a:schemeClr val="accent3"/>
          </a:effectRef>
          <a:fontRef idx="minor">
            <a:schemeClr val="lt1"/>
          </a:fontRef>
        </p:style>
        <p:txBody>
          <a:bodyPr/>
          <a:lstStyle/>
          <a:p>
            <a:pPr eaLnBrk="1" hangingPunct="1">
              <a:lnSpc>
                <a:spcPct val="100000"/>
              </a:lnSpc>
              <a:spcBef>
                <a:spcPct val="0"/>
              </a:spcBef>
            </a:pPr>
            <a:r>
              <a:rPr lang="en-US" sz="2000" b="1" dirty="0">
                <a:solidFill>
                  <a:srgbClr val="000000"/>
                </a:solidFill>
                <a:cs typeface="Times New Roman" pitchFamily="18" charset="0"/>
              </a:rPr>
              <a:t>Detox</a:t>
            </a:r>
            <a:endParaRPr lang="en-US" sz="2400" dirty="0">
              <a:solidFill>
                <a:srgbClr val="000000"/>
              </a:solidFill>
            </a:endParaRPr>
          </a:p>
        </p:txBody>
      </p:sp>
      <p:sp>
        <p:nvSpPr>
          <p:cNvPr id="96265" name="AutoShape 9"/>
          <p:cNvSpPr>
            <a:spLocks noChangeArrowheads="1"/>
          </p:cNvSpPr>
          <p:nvPr/>
        </p:nvSpPr>
        <p:spPr bwMode="auto">
          <a:xfrm>
            <a:off x="1219200" y="2514600"/>
            <a:ext cx="2743200" cy="838200"/>
          </a:xfrm>
          <a:prstGeom prst="cube">
            <a:avLst>
              <a:gd name="adj" fmla="val 12500"/>
            </a:avLst>
          </a:prstGeom>
          <a:ln>
            <a:headEnd/>
            <a:tailEnd/>
          </a:ln>
        </p:spPr>
        <p:style>
          <a:lnRef idx="3">
            <a:schemeClr val="lt1"/>
          </a:lnRef>
          <a:fillRef idx="1">
            <a:schemeClr val="accent1"/>
          </a:fillRef>
          <a:effectRef idx="1">
            <a:schemeClr val="accent1"/>
          </a:effectRef>
          <a:fontRef idx="minor">
            <a:schemeClr val="lt1"/>
          </a:fontRef>
        </p:style>
        <p:txBody>
          <a:bodyPr/>
          <a:lstStyle/>
          <a:p>
            <a:pPr eaLnBrk="1" hangingPunct="1">
              <a:lnSpc>
                <a:spcPct val="100000"/>
              </a:lnSpc>
              <a:spcBef>
                <a:spcPct val="0"/>
              </a:spcBef>
            </a:pPr>
            <a:r>
              <a:rPr lang="en-US" sz="2000" b="1" dirty="0">
                <a:solidFill>
                  <a:srgbClr val="000000"/>
                </a:solidFill>
                <a:cs typeface="Times New Roman" pitchFamily="18" charset="0"/>
              </a:rPr>
              <a:t>Residential Treatment</a:t>
            </a:r>
            <a:endParaRPr lang="en-US" sz="2000" dirty="0">
              <a:solidFill>
                <a:srgbClr val="000000"/>
              </a:solidFill>
            </a:endParaRPr>
          </a:p>
        </p:txBody>
      </p:sp>
      <p:sp>
        <p:nvSpPr>
          <p:cNvPr id="96266" name="AutoShape 10"/>
          <p:cNvSpPr>
            <a:spLocks noChangeArrowheads="1"/>
          </p:cNvSpPr>
          <p:nvPr/>
        </p:nvSpPr>
        <p:spPr bwMode="auto">
          <a:xfrm>
            <a:off x="2743200" y="3581400"/>
            <a:ext cx="3581400" cy="838200"/>
          </a:xfrm>
          <a:prstGeom prst="cube">
            <a:avLst>
              <a:gd name="adj" fmla="val 16782"/>
            </a:avLst>
          </a:prstGeom>
          <a:ln>
            <a:headEnd/>
            <a:tailEnd/>
          </a:ln>
        </p:spPr>
        <p:style>
          <a:lnRef idx="3">
            <a:schemeClr val="lt1"/>
          </a:lnRef>
          <a:fillRef idx="1">
            <a:schemeClr val="accent2"/>
          </a:fillRef>
          <a:effectRef idx="1">
            <a:schemeClr val="accent2"/>
          </a:effectRef>
          <a:fontRef idx="minor">
            <a:schemeClr val="lt1"/>
          </a:fontRef>
        </p:style>
        <p:txBody>
          <a:bodyPr/>
          <a:lstStyle/>
          <a:p>
            <a:pPr eaLnBrk="1" hangingPunct="1">
              <a:lnSpc>
                <a:spcPct val="100000"/>
              </a:lnSpc>
              <a:spcBef>
                <a:spcPct val="0"/>
              </a:spcBef>
            </a:pPr>
            <a:r>
              <a:rPr lang="en-US" sz="2000" b="1" dirty="0" smtClean="0">
                <a:solidFill>
                  <a:srgbClr val="000000"/>
                </a:solidFill>
                <a:cs typeface="Times New Roman" pitchFamily="18" charset="0"/>
              </a:rPr>
              <a:t>Outpatient Behavioral and Medication </a:t>
            </a:r>
            <a:r>
              <a:rPr lang="en-US" sz="2000" b="1" dirty="0">
                <a:solidFill>
                  <a:srgbClr val="000000"/>
                </a:solidFill>
                <a:cs typeface="Times New Roman" pitchFamily="18" charset="0"/>
              </a:rPr>
              <a:t>Treatment</a:t>
            </a:r>
            <a:endParaRPr lang="en-US" sz="2400" b="1" dirty="0">
              <a:solidFill>
                <a:srgbClr val="000000"/>
              </a:solidFill>
            </a:endParaRPr>
          </a:p>
        </p:txBody>
      </p:sp>
      <p:sp>
        <p:nvSpPr>
          <p:cNvPr id="20493" name="AutoShape 22"/>
          <p:cNvSpPr>
            <a:spLocks noChangeArrowheads="1"/>
          </p:cNvSpPr>
          <p:nvPr/>
        </p:nvSpPr>
        <p:spPr bwMode="auto">
          <a:xfrm rot="-5400000">
            <a:off x="1790700" y="1638300"/>
            <a:ext cx="838200" cy="762000"/>
          </a:xfrm>
          <a:custGeom>
            <a:avLst/>
            <a:gdLst>
              <a:gd name="T0" fmla="*/ 598731 w 21600"/>
              <a:gd name="T1" fmla="*/ 0 h 21600"/>
              <a:gd name="T2" fmla="*/ 359223 w 21600"/>
              <a:gd name="T3" fmla="*/ 195929 h 21600"/>
              <a:gd name="T4" fmla="*/ 239469 w 21600"/>
              <a:gd name="T5" fmla="*/ 293910 h 21600"/>
              <a:gd name="T6" fmla="*/ 0 w 21600"/>
              <a:gd name="T7" fmla="*/ 489871 h 21600"/>
              <a:gd name="T8" fmla="*/ 239469 w 21600"/>
              <a:gd name="T9" fmla="*/ 685800 h 21600"/>
              <a:gd name="T10" fmla="*/ 478977 w 21600"/>
              <a:gd name="T11" fmla="*/ 587820 h 21600"/>
              <a:gd name="T12" fmla="*/ 718446 w 21600"/>
              <a:gd name="T13" fmla="*/ 391890 h 21600"/>
              <a:gd name="T14" fmla="*/ 838200 w 21600"/>
              <a:gd name="T15" fmla="*/ 195929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085 w 21600"/>
              <a:gd name="T25" fmla="*/ 12343 h 21600"/>
              <a:gd name="T26" fmla="*/ 18514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close/>
              </a:path>
            </a:pathLst>
          </a:custGeom>
          <a:ln>
            <a:noFill/>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0494" name="AutoShape 23"/>
          <p:cNvSpPr>
            <a:spLocks noChangeArrowheads="1"/>
          </p:cNvSpPr>
          <p:nvPr/>
        </p:nvSpPr>
        <p:spPr bwMode="auto">
          <a:xfrm rot="-5400000">
            <a:off x="4000500" y="2628900"/>
            <a:ext cx="838200" cy="914400"/>
          </a:xfrm>
          <a:custGeom>
            <a:avLst/>
            <a:gdLst>
              <a:gd name="T0" fmla="*/ 598731 w 21600"/>
              <a:gd name="T1" fmla="*/ 0 h 21600"/>
              <a:gd name="T2" fmla="*/ 359223 w 21600"/>
              <a:gd name="T3" fmla="*/ 195929 h 21600"/>
              <a:gd name="T4" fmla="*/ 239469 w 21600"/>
              <a:gd name="T5" fmla="*/ 293910 h 21600"/>
              <a:gd name="T6" fmla="*/ 0 w 21600"/>
              <a:gd name="T7" fmla="*/ 489871 h 21600"/>
              <a:gd name="T8" fmla="*/ 239469 w 21600"/>
              <a:gd name="T9" fmla="*/ 685800 h 21600"/>
              <a:gd name="T10" fmla="*/ 478977 w 21600"/>
              <a:gd name="T11" fmla="*/ 587820 h 21600"/>
              <a:gd name="T12" fmla="*/ 718446 w 21600"/>
              <a:gd name="T13" fmla="*/ 391890 h 21600"/>
              <a:gd name="T14" fmla="*/ 838200 w 21600"/>
              <a:gd name="T15" fmla="*/ 195929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085 w 21600"/>
              <a:gd name="T25" fmla="*/ 12343 h 21600"/>
              <a:gd name="T26" fmla="*/ 18514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close/>
              </a:path>
            </a:pathLst>
          </a:custGeom>
          <a:ln>
            <a:noFill/>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20495" name="AutoShape 24"/>
          <p:cNvSpPr>
            <a:spLocks noChangeArrowheads="1"/>
          </p:cNvSpPr>
          <p:nvPr/>
        </p:nvSpPr>
        <p:spPr bwMode="auto">
          <a:xfrm rot="-5400000">
            <a:off x="6477000" y="3962400"/>
            <a:ext cx="1066800" cy="914400"/>
          </a:xfrm>
          <a:custGeom>
            <a:avLst/>
            <a:gdLst>
              <a:gd name="T0" fmla="*/ 598731 w 21600"/>
              <a:gd name="T1" fmla="*/ 0 h 21600"/>
              <a:gd name="T2" fmla="*/ 359223 w 21600"/>
              <a:gd name="T3" fmla="*/ 195929 h 21600"/>
              <a:gd name="T4" fmla="*/ 239469 w 21600"/>
              <a:gd name="T5" fmla="*/ 293910 h 21600"/>
              <a:gd name="T6" fmla="*/ 0 w 21600"/>
              <a:gd name="T7" fmla="*/ 489871 h 21600"/>
              <a:gd name="T8" fmla="*/ 239469 w 21600"/>
              <a:gd name="T9" fmla="*/ 685800 h 21600"/>
              <a:gd name="T10" fmla="*/ 478977 w 21600"/>
              <a:gd name="T11" fmla="*/ 587820 h 21600"/>
              <a:gd name="T12" fmla="*/ 718446 w 21600"/>
              <a:gd name="T13" fmla="*/ 391890 h 21600"/>
              <a:gd name="T14" fmla="*/ 838200 w 21600"/>
              <a:gd name="T15" fmla="*/ 195929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085 w 21600"/>
              <a:gd name="T25" fmla="*/ 12343 h 21600"/>
              <a:gd name="T26" fmla="*/ 18514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close/>
              </a:path>
            </a:pathLst>
          </a:custGeom>
          <a:ln>
            <a:noFill/>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96264"/>
                                        </p:tgtEl>
                                        <p:attrNameLst>
                                          <p:attrName>style.visibility</p:attrName>
                                        </p:attrNameLst>
                                      </p:cBhvr>
                                      <p:to>
                                        <p:strVal val="visible"/>
                                      </p:to>
                                    </p:set>
                                    <p:animEffect transition="in" filter="blinds(horizontal)">
                                      <p:cBhvr>
                                        <p:cTn id="7" dur="500"/>
                                        <p:tgtEl>
                                          <p:spTgt spid="9626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96265"/>
                                        </p:tgtEl>
                                        <p:attrNameLst>
                                          <p:attrName>style.visibility</p:attrName>
                                        </p:attrNameLst>
                                      </p:cBhvr>
                                      <p:to>
                                        <p:strVal val="visible"/>
                                      </p:to>
                                    </p:set>
                                    <p:animEffect transition="in" filter="blinds(horizontal)">
                                      <p:cBhvr>
                                        <p:cTn id="11" dur="500"/>
                                        <p:tgtEl>
                                          <p:spTgt spid="96265"/>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96266"/>
                                        </p:tgtEl>
                                        <p:attrNameLst>
                                          <p:attrName>style.visibility</p:attrName>
                                        </p:attrNameLst>
                                      </p:cBhvr>
                                      <p:to>
                                        <p:strVal val="visible"/>
                                      </p:to>
                                    </p:set>
                                    <p:animEffect transition="in" filter="blinds(horizontal)">
                                      <p:cBhvr>
                                        <p:cTn id="15" dur="500"/>
                                        <p:tgtEl>
                                          <p:spTgt spid="96266"/>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96260"/>
                                        </p:tgtEl>
                                        <p:attrNameLst>
                                          <p:attrName>style.visibility</p:attrName>
                                        </p:attrNameLst>
                                      </p:cBhvr>
                                      <p:to>
                                        <p:strVal val="visible"/>
                                      </p:to>
                                    </p:set>
                                    <p:animEffect transition="in" filter="blinds(horizontal)">
                                      <p:cBhvr>
                                        <p:cTn id="19" dur="500"/>
                                        <p:tgtEl>
                                          <p:spTgt spid="962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0" grpId="0" animBg="1"/>
      <p:bldP spid="96264" grpId="0" animBg="1"/>
      <p:bldP spid="96265" grpId="0" animBg="1"/>
      <p:bldP spid="9626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Standardized Assessment and Patient Placement </a:t>
            </a:r>
            <a:endParaRPr lang="en-US" dirty="0"/>
          </a:p>
        </p:txBody>
      </p:sp>
      <p:sp>
        <p:nvSpPr>
          <p:cNvPr id="4" name="AutoShape 8"/>
          <p:cNvSpPr>
            <a:spLocks noChangeArrowheads="1"/>
          </p:cNvSpPr>
          <p:nvPr/>
        </p:nvSpPr>
        <p:spPr bwMode="auto">
          <a:xfrm>
            <a:off x="3505200" y="1676400"/>
            <a:ext cx="1981200" cy="838200"/>
          </a:xfrm>
          <a:prstGeom prst="cube">
            <a:avLst>
              <a:gd name="adj" fmla="val 18958"/>
            </a:avLst>
          </a:prstGeom>
          <a:ln>
            <a:headEnd/>
            <a:tailEnd/>
          </a:ln>
        </p:spPr>
        <p:style>
          <a:lnRef idx="3">
            <a:schemeClr val="lt1"/>
          </a:lnRef>
          <a:fillRef idx="1">
            <a:schemeClr val="accent3"/>
          </a:fillRef>
          <a:effectRef idx="1">
            <a:schemeClr val="accent3"/>
          </a:effectRef>
          <a:fontRef idx="minor">
            <a:schemeClr val="lt1"/>
          </a:fontRef>
        </p:style>
        <p:txBody>
          <a:bodyPr/>
          <a:lstStyle/>
          <a:p>
            <a:pPr eaLnBrk="1" hangingPunct="1">
              <a:lnSpc>
                <a:spcPct val="100000"/>
              </a:lnSpc>
              <a:spcBef>
                <a:spcPct val="0"/>
              </a:spcBef>
            </a:pPr>
            <a:r>
              <a:rPr lang="en-US" sz="2000" b="1" dirty="0" smtClean="0">
                <a:solidFill>
                  <a:srgbClr val="000000"/>
                </a:solidFill>
                <a:cs typeface="Times New Roman" pitchFamily="18" charset="0"/>
              </a:rPr>
              <a:t>Standardized Assessment</a:t>
            </a:r>
            <a:endParaRPr lang="en-US" sz="2400" dirty="0">
              <a:solidFill>
                <a:srgbClr val="000000"/>
              </a:solidFill>
            </a:endParaRPr>
          </a:p>
        </p:txBody>
      </p:sp>
      <p:sp>
        <p:nvSpPr>
          <p:cNvPr id="5" name="AutoShape 9"/>
          <p:cNvSpPr>
            <a:spLocks noChangeArrowheads="1"/>
          </p:cNvSpPr>
          <p:nvPr/>
        </p:nvSpPr>
        <p:spPr bwMode="auto">
          <a:xfrm>
            <a:off x="3200400" y="3048000"/>
            <a:ext cx="2667000" cy="838200"/>
          </a:xfrm>
          <a:prstGeom prst="cube">
            <a:avLst>
              <a:gd name="adj" fmla="val 12500"/>
            </a:avLst>
          </a:prstGeom>
          <a:ln>
            <a:headEnd/>
            <a:tailEnd/>
          </a:ln>
        </p:spPr>
        <p:style>
          <a:lnRef idx="3">
            <a:schemeClr val="lt1"/>
          </a:lnRef>
          <a:fillRef idx="1">
            <a:schemeClr val="accent1"/>
          </a:fillRef>
          <a:effectRef idx="1">
            <a:schemeClr val="accent1"/>
          </a:effectRef>
          <a:fontRef idx="minor">
            <a:schemeClr val="lt1"/>
          </a:fontRef>
        </p:style>
        <p:txBody>
          <a:bodyPr/>
          <a:lstStyle/>
          <a:p>
            <a:pPr eaLnBrk="1" hangingPunct="1">
              <a:lnSpc>
                <a:spcPct val="100000"/>
              </a:lnSpc>
              <a:spcBef>
                <a:spcPct val="0"/>
              </a:spcBef>
            </a:pPr>
            <a:r>
              <a:rPr lang="en-US" sz="2000" b="1" dirty="0" smtClean="0">
                <a:solidFill>
                  <a:srgbClr val="000000"/>
                </a:solidFill>
                <a:cs typeface="Times New Roman" pitchFamily="18" charset="0"/>
              </a:rPr>
              <a:t>Standardized Patient Placement</a:t>
            </a:r>
            <a:endParaRPr lang="en-US" sz="2000" dirty="0">
              <a:solidFill>
                <a:srgbClr val="000000"/>
              </a:solidFill>
            </a:endParaRPr>
          </a:p>
        </p:txBody>
      </p:sp>
      <p:sp>
        <p:nvSpPr>
          <p:cNvPr id="6" name="AutoShape 10"/>
          <p:cNvSpPr>
            <a:spLocks noChangeArrowheads="1"/>
          </p:cNvSpPr>
          <p:nvPr/>
        </p:nvSpPr>
        <p:spPr bwMode="auto">
          <a:xfrm>
            <a:off x="1371600" y="4419600"/>
            <a:ext cx="1219200" cy="685800"/>
          </a:xfrm>
          <a:prstGeom prst="cube">
            <a:avLst>
              <a:gd name="adj" fmla="val 16782"/>
            </a:avLst>
          </a:prstGeom>
          <a:ln>
            <a:headEnd/>
            <a:tailEnd/>
          </a:ln>
        </p:spPr>
        <p:style>
          <a:lnRef idx="3">
            <a:schemeClr val="lt1"/>
          </a:lnRef>
          <a:fillRef idx="1">
            <a:schemeClr val="accent2"/>
          </a:fillRef>
          <a:effectRef idx="1">
            <a:schemeClr val="accent2"/>
          </a:effectRef>
          <a:fontRef idx="minor">
            <a:schemeClr val="lt1"/>
          </a:fontRef>
        </p:style>
        <p:txBody>
          <a:bodyPr/>
          <a:lstStyle/>
          <a:p>
            <a:pPr eaLnBrk="1" hangingPunct="1">
              <a:lnSpc>
                <a:spcPct val="100000"/>
              </a:lnSpc>
              <a:spcBef>
                <a:spcPct val="0"/>
              </a:spcBef>
            </a:pPr>
            <a:r>
              <a:rPr lang="en-US" sz="2000" b="1" dirty="0" smtClean="0">
                <a:solidFill>
                  <a:srgbClr val="000000"/>
                </a:solidFill>
                <a:cs typeface="Times New Roman" pitchFamily="18" charset="0"/>
              </a:rPr>
              <a:t>Detox</a:t>
            </a:r>
            <a:endParaRPr lang="en-US" sz="2400" b="1" dirty="0">
              <a:solidFill>
                <a:srgbClr val="000000"/>
              </a:solidFill>
            </a:endParaRPr>
          </a:p>
        </p:txBody>
      </p:sp>
      <p:sp>
        <p:nvSpPr>
          <p:cNvPr id="7" name="AutoShape 4"/>
          <p:cNvSpPr>
            <a:spLocks noChangeArrowheads="1"/>
          </p:cNvSpPr>
          <p:nvPr/>
        </p:nvSpPr>
        <p:spPr bwMode="auto">
          <a:xfrm>
            <a:off x="3505200" y="4419600"/>
            <a:ext cx="1752600" cy="685800"/>
          </a:xfrm>
          <a:prstGeom prst="cube">
            <a:avLst>
              <a:gd name="adj" fmla="val 25000"/>
            </a:avLst>
          </a:prstGeom>
          <a:ln>
            <a:headEnd/>
            <a:tailEnd/>
          </a:ln>
        </p:spPr>
        <p:style>
          <a:lnRef idx="3">
            <a:schemeClr val="lt1"/>
          </a:lnRef>
          <a:fillRef idx="1">
            <a:schemeClr val="accent4"/>
          </a:fillRef>
          <a:effectRef idx="1">
            <a:schemeClr val="accent4"/>
          </a:effectRef>
          <a:fontRef idx="minor">
            <a:schemeClr val="lt1"/>
          </a:fontRef>
        </p:style>
        <p:txBody>
          <a:bodyPr/>
          <a:lstStyle/>
          <a:p>
            <a:pPr eaLnBrk="1" hangingPunct="1">
              <a:lnSpc>
                <a:spcPct val="100000"/>
              </a:lnSpc>
              <a:spcBef>
                <a:spcPct val="0"/>
              </a:spcBef>
            </a:pPr>
            <a:r>
              <a:rPr lang="en-US" sz="2000" b="1" dirty="0" smtClean="0">
                <a:solidFill>
                  <a:srgbClr val="000000"/>
                </a:solidFill>
                <a:cs typeface="Times New Roman" pitchFamily="18" charset="0"/>
              </a:rPr>
              <a:t>Residential</a:t>
            </a:r>
            <a:endParaRPr lang="en-US" sz="2400" b="1" dirty="0"/>
          </a:p>
        </p:txBody>
      </p:sp>
      <p:sp>
        <p:nvSpPr>
          <p:cNvPr id="8" name="AutoShape 9"/>
          <p:cNvSpPr>
            <a:spLocks noChangeArrowheads="1"/>
          </p:cNvSpPr>
          <p:nvPr/>
        </p:nvSpPr>
        <p:spPr bwMode="auto">
          <a:xfrm>
            <a:off x="6172200" y="4419600"/>
            <a:ext cx="1676400" cy="685800"/>
          </a:xfrm>
          <a:prstGeom prst="cube">
            <a:avLst>
              <a:gd name="adj" fmla="val 12500"/>
            </a:avLst>
          </a:prstGeom>
          <a:ln>
            <a:headEnd/>
            <a:tailEnd/>
          </a:ln>
        </p:spPr>
        <p:style>
          <a:lnRef idx="3">
            <a:schemeClr val="lt1"/>
          </a:lnRef>
          <a:fillRef idx="1">
            <a:schemeClr val="accent5"/>
          </a:fillRef>
          <a:effectRef idx="1">
            <a:schemeClr val="accent5"/>
          </a:effectRef>
          <a:fontRef idx="minor">
            <a:schemeClr val="lt1"/>
          </a:fontRef>
        </p:style>
        <p:txBody>
          <a:bodyPr/>
          <a:lstStyle/>
          <a:p>
            <a:pPr eaLnBrk="1" hangingPunct="1">
              <a:lnSpc>
                <a:spcPct val="100000"/>
              </a:lnSpc>
              <a:spcBef>
                <a:spcPct val="0"/>
              </a:spcBef>
            </a:pPr>
            <a:r>
              <a:rPr lang="en-US" sz="2000" b="1" dirty="0" smtClean="0">
                <a:solidFill>
                  <a:srgbClr val="000000"/>
                </a:solidFill>
                <a:cs typeface="Times New Roman" pitchFamily="18" charset="0"/>
              </a:rPr>
              <a:t>Outpatient</a:t>
            </a:r>
            <a:endParaRPr lang="en-US" sz="2000" dirty="0">
              <a:solidFill>
                <a:srgbClr val="000000"/>
              </a:solidFill>
            </a:endParaRPr>
          </a:p>
        </p:txBody>
      </p:sp>
      <p:sp>
        <p:nvSpPr>
          <p:cNvPr id="9" name="Down Arrow 8"/>
          <p:cNvSpPr/>
          <p:nvPr/>
        </p:nvSpPr>
        <p:spPr>
          <a:xfrm>
            <a:off x="4343400" y="2590800"/>
            <a:ext cx="304800" cy="381000"/>
          </a:xfrm>
          <a:prstGeom prst="down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solidFill>
                <a:schemeClr val="tx1"/>
              </a:solidFill>
            </a:endParaRPr>
          </a:p>
        </p:txBody>
      </p:sp>
      <p:sp>
        <p:nvSpPr>
          <p:cNvPr id="10" name="Down Arrow 9"/>
          <p:cNvSpPr/>
          <p:nvPr/>
        </p:nvSpPr>
        <p:spPr>
          <a:xfrm>
            <a:off x="4343400" y="3962400"/>
            <a:ext cx="304800" cy="381000"/>
          </a:xfrm>
          <a:prstGeom prst="down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solidFill>
                <a:schemeClr val="tx1"/>
              </a:solidFill>
            </a:endParaRPr>
          </a:p>
        </p:txBody>
      </p:sp>
      <p:sp>
        <p:nvSpPr>
          <p:cNvPr id="12" name="Down Arrow 11"/>
          <p:cNvSpPr/>
          <p:nvPr/>
        </p:nvSpPr>
        <p:spPr>
          <a:xfrm rot="3153589">
            <a:off x="2497304" y="3745130"/>
            <a:ext cx="345040" cy="640959"/>
          </a:xfrm>
          <a:prstGeom prst="down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3" name="Down Arrow 12"/>
          <p:cNvSpPr/>
          <p:nvPr/>
        </p:nvSpPr>
        <p:spPr>
          <a:xfrm rot="18610954">
            <a:off x="6160959" y="3739020"/>
            <a:ext cx="327281" cy="675359"/>
          </a:xfrm>
          <a:prstGeom prst="down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4" name="AutoShape 4"/>
          <p:cNvSpPr>
            <a:spLocks noChangeArrowheads="1"/>
          </p:cNvSpPr>
          <p:nvPr/>
        </p:nvSpPr>
        <p:spPr bwMode="auto">
          <a:xfrm>
            <a:off x="1676400" y="5638800"/>
            <a:ext cx="5791200" cy="685800"/>
          </a:xfrm>
          <a:prstGeom prst="cube">
            <a:avLst>
              <a:gd name="adj" fmla="val 25000"/>
            </a:avLst>
          </a:prstGeom>
          <a:ln>
            <a:headEnd/>
            <a:tailEnd/>
          </a:ln>
        </p:spPr>
        <p:style>
          <a:lnRef idx="3">
            <a:schemeClr val="lt1"/>
          </a:lnRef>
          <a:fillRef idx="1">
            <a:schemeClr val="accent1"/>
          </a:fillRef>
          <a:effectRef idx="1">
            <a:schemeClr val="accent1"/>
          </a:effectRef>
          <a:fontRef idx="minor">
            <a:schemeClr val="lt1"/>
          </a:fontRef>
        </p:style>
        <p:txBody>
          <a:bodyPr/>
          <a:lstStyle/>
          <a:p>
            <a:pPr eaLnBrk="1" hangingPunct="1">
              <a:lnSpc>
                <a:spcPct val="100000"/>
              </a:lnSpc>
              <a:spcBef>
                <a:spcPct val="0"/>
              </a:spcBef>
            </a:pPr>
            <a:r>
              <a:rPr lang="en-US" sz="2000" b="1" dirty="0">
                <a:solidFill>
                  <a:srgbClr val="000000"/>
                </a:solidFill>
                <a:cs typeface="Times New Roman" pitchFamily="18" charset="0"/>
              </a:rPr>
              <a:t>Continuing Care/Recovery Support Services</a:t>
            </a:r>
            <a:endParaRPr lang="en-US" sz="2400" b="1" dirty="0"/>
          </a:p>
        </p:txBody>
      </p:sp>
      <p:sp>
        <p:nvSpPr>
          <p:cNvPr id="15" name="Down Arrow 14"/>
          <p:cNvSpPr/>
          <p:nvPr/>
        </p:nvSpPr>
        <p:spPr>
          <a:xfrm>
            <a:off x="2133600" y="5181600"/>
            <a:ext cx="304800" cy="381000"/>
          </a:xfrm>
          <a:prstGeom prst="down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solidFill>
                <a:schemeClr val="tx1"/>
              </a:solidFill>
            </a:endParaRPr>
          </a:p>
        </p:txBody>
      </p:sp>
      <p:sp>
        <p:nvSpPr>
          <p:cNvPr id="16" name="Down Arrow 15"/>
          <p:cNvSpPr/>
          <p:nvPr/>
        </p:nvSpPr>
        <p:spPr>
          <a:xfrm>
            <a:off x="4343400" y="5181600"/>
            <a:ext cx="304800" cy="381000"/>
          </a:xfrm>
          <a:prstGeom prst="down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solidFill>
                <a:schemeClr val="tx1"/>
              </a:solidFill>
            </a:endParaRPr>
          </a:p>
        </p:txBody>
      </p:sp>
      <p:sp>
        <p:nvSpPr>
          <p:cNvPr id="17" name="Down Arrow 16"/>
          <p:cNvSpPr/>
          <p:nvPr/>
        </p:nvSpPr>
        <p:spPr>
          <a:xfrm>
            <a:off x="6705600" y="5181600"/>
            <a:ext cx="304800" cy="381000"/>
          </a:xfrm>
          <a:prstGeom prst="down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linds(horizontal)">
                                      <p:cBhvr>
                                        <p:cTn id="11" dur="500"/>
                                        <p:tgtEl>
                                          <p:spTgt spid="5"/>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horizontal)">
                                      <p:cBhvr>
                                        <p:cTn id="19" dur="500"/>
                                        <p:tgtEl>
                                          <p:spTgt spid="7"/>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horizontal)">
                                      <p:cBhvr>
                                        <p:cTn id="23" dur="500"/>
                                        <p:tgtEl>
                                          <p:spTgt spid="8"/>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39825"/>
          </a:xfrm>
        </p:spPr>
        <p:txBody>
          <a:bodyPr/>
          <a:lstStyle/>
          <a:p>
            <a:r>
              <a:rPr lang="en-US" dirty="0" smtClean="0"/>
              <a:t>The Role of Medication </a:t>
            </a:r>
            <a:br>
              <a:rPr lang="en-US" dirty="0" smtClean="0"/>
            </a:br>
            <a:r>
              <a:rPr lang="en-US" dirty="0" smtClean="0"/>
              <a:t>Assisted Treatment (MAT)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Advancements in SUD Treatment</a:t>
            </a:r>
            <a:endParaRPr lang="en-US" dirty="0"/>
          </a:p>
        </p:txBody>
      </p:sp>
      <p:sp>
        <p:nvSpPr>
          <p:cNvPr id="3" name="Content Placeholder 2"/>
          <p:cNvSpPr>
            <a:spLocks noGrp="1"/>
          </p:cNvSpPr>
          <p:nvPr>
            <p:ph idx="1"/>
          </p:nvPr>
        </p:nvSpPr>
        <p:spPr/>
        <p:txBody>
          <a:bodyPr/>
          <a:lstStyle/>
          <a:p>
            <a:r>
              <a:rPr lang="en-US" sz="2400" dirty="0" smtClean="0"/>
              <a:t>Methadone treatment has been acknowledged by the UN and WHO as an essential medication and the most effective treatment for opiate dependence currently available</a:t>
            </a:r>
            <a:r>
              <a:rPr lang="en-US" dirty="0" smtClean="0"/>
              <a:t>.</a:t>
            </a:r>
          </a:p>
          <a:p>
            <a:r>
              <a:rPr lang="en-US" sz="2400" dirty="0" smtClean="0"/>
              <a:t>Over the last decade, the FDA has approved two new medication for the treatment of substance use disorders:</a:t>
            </a:r>
          </a:p>
          <a:p>
            <a:pPr lvl="1"/>
            <a:r>
              <a:rPr lang="en-US" sz="2400" dirty="0" err="1" smtClean="0"/>
              <a:t>Buprenorphine</a:t>
            </a:r>
            <a:r>
              <a:rPr lang="en-US" sz="2400" dirty="0" smtClean="0"/>
              <a:t> (</a:t>
            </a:r>
            <a:r>
              <a:rPr lang="en-US" sz="2400" dirty="0" err="1" smtClean="0"/>
              <a:t>Suboxone</a:t>
            </a:r>
            <a:r>
              <a:rPr lang="en-US" sz="2400" dirty="0" smtClean="0"/>
              <a:t>)</a:t>
            </a:r>
          </a:p>
          <a:p>
            <a:pPr lvl="1"/>
            <a:r>
              <a:rPr lang="en-US" sz="2400" dirty="0" smtClean="0"/>
              <a:t>Extended-release </a:t>
            </a:r>
            <a:r>
              <a:rPr lang="en-US" sz="2400" dirty="0" err="1" smtClean="0"/>
              <a:t>Naltrexone</a:t>
            </a:r>
            <a:r>
              <a:rPr lang="en-US" sz="2400" dirty="0" smtClean="0"/>
              <a:t> (</a:t>
            </a:r>
            <a:r>
              <a:rPr lang="en-US" sz="2400" dirty="0" err="1" smtClean="0"/>
              <a:t>Vivitrol</a:t>
            </a:r>
            <a:r>
              <a:rPr lang="en-US" sz="2400" dirty="0" smtClean="0"/>
              <a:t>)</a:t>
            </a:r>
          </a:p>
          <a:p>
            <a:pPr lvl="0">
              <a:buClr>
                <a:srgbClr val="99FF99"/>
              </a:buClr>
            </a:pPr>
            <a:r>
              <a:rPr lang="en-US" sz="2400" dirty="0" smtClean="0">
                <a:solidFill>
                  <a:srgbClr val="FFFFFF"/>
                </a:solidFill>
              </a:rPr>
              <a:t>The vast majority of scientific evidence documents the effectiveness of MAT in treating </a:t>
            </a:r>
            <a:r>
              <a:rPr lang="en-US" sz="2400" dirty="0" err="1" smtClean="0">
                <a:solidFill>
                  <a:srgbClr val="FFFFFF"/>
                </a:solidFill>
              </a:rPr>
              <a:t>opioid</a:t>
            </a:r>
            <a:r>
              <a:rPr lang="en-US" sz="2400" dirty="0" smtClean="0">
                <a:solidFill>
                  <a:srgbClr val="FFFFFF"/>
                </a:solidFill>
              </a:rPr>
              <a:t> addiction</a:t>
            </a:r>
          </a:p>
          <a:p>
            <a:pPr lvl="1">
              <a:buNone/>
            </a:pPr>
            <a:endParaRPr lang="en-US" dirty="0" smtClean="0"/>
          </a:p>
        </p:txBody>
      </p:sp>
      <p:sp>
        <p:nvSpPr>
          <p:cNvPr id="4" name="TextBox 3"/>
          <p:cNvSpPr txBox="1"/>
          <p:nvPr/>
        </p:nvSpPr>
        <p:spPr>
          <a:xfrm>
            <a:off x="1447800" y="6400800"/>
            <a:ext cx="6324600" cy="461665"/>
          </a:xfrm>
          <a:prstGeom prst="rect">
            <a:avLst/>
          </a:prstGeom>
          <a:noFill/>
        </p:spPr>
        <p:txBody>
          <a:bodyPr wrap="square" rtlCol="0">
            <a:spAutoFit/>
          </a:bodyPr>
          <a:lstStyle/>
          <a:p>
            <a:pPr algn="ctr"/>
            <a:r>
              <a:rPr lang="en-US" sz="1200" i="1" dirty="0" smtClean="0"/>
              <a:t>Medication-Assisted Treatment For Opioid Addiction in Opioid Treatment Programs.</a:t>
            </a:r>
            <a:r>
              <a:rPr lang="en-US" sz="1200" dirty="0" smtClean="0"/>
              <a:t> (2008). SAMHSA </a:t>
            </a:r>
            <a:endParaRPr lang="en-US" sz="1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Methadone</a:t>
            </a:r>
            <a:endParaRPr lang="en-US" dirty="0"/>
          </a:p>
        </p:txBody>
      </p:sp>
      <p:sp>
        <p:nvSpPr>
          <p:cNvPr id="3" name="Content Placeholder 2"/>
          <p:cNvSpPr>
            <a:spLocks noGrp="1"/>
          </p:cNvSpPr>
          <p:nvPr>
            <p:ph idx="1"/>
          </p:nvPr>
        </p:nvSpPr>
        <p:spPr>
          <a:xfrm>
            <a:off x="3733800" y="1447800"/>
            <a:ext cx="4953000" cy="4525963"/>
          </a:xfrm>
        </p:spPr>
        <p:txBody>
          <a:bodyPr/>
          <a:lstStyle/>
          <a:p>
            <a:r>
              <a:rPr lang="en-US" sz="2400" dirty="0" smtClean="0"/>
              <a:t>Orally active synthetic </a:t>
            </a:r>
            <a:r>
              <a:rPr lang="el-GR" sz="2400" dirty="0" smtClean="0"/>
              <a:t>μ </a:t>
            </a:r>
            <a:r>
              <a:rPr lang="en-US" sz="2400" dirty="0" smtClean="0"/>
              <a:t>agonist which blocks euphoria.  </a:t>
            </a:r>
          </a:p>
          <a:p>
            <a:r>
              <a:rPr lang="en-US" sz="2400" dirty="0" smtClean="0"/>
              <a:t>Long half-life, slow elimination </a:t>
            </a:r>
          </a:p>
          <a:p>
            <a:r>
              <a:rPr lang="en-US" sz="2400" dirty="0" smtClean="0"/>
              <a:t>Effects last 24 hours; once-daily dosing maintains constant blood level </a:t>
            </a:r>
          </a:p>
          <a:p>
            <a:r>
              <a:rPr lang="en-US" sz="2400" dirty="0" smtClean="0"/>
              <a:t>Prevents withdrawal, reduces craving and use</a:t>
            </a:r>
          </a:p>
          <a:p>
            <a:r>
              <a:rPr lang="en-US" sz="2400" dirty="0" smtClean="0"/>
              <a:t>Clinic dispensing limits availability  </a:t>
            </a:r>
          </a:p>
          <a:p>
            <a:endParaRPr lang="en-US" dirty="0"/>
          </a:p>
        </p:txBody>
      </p:sp>
      <p:pic>
        <p:nvPicPr>
          <p:cNvPr id="4" name="Picture 5"/>
          <p:cNvPicPr>
            <a:picLocks noChangeAspect="1" noChangeArrowheads="1"/>
          </p:cNvPicPr>
          <p:nvPr/>
        </p:nvPicPr>
        <p:blipFill>
          <a:blip r:embed="rId2" cstate="print"/>
          <a:srcRect l="19350" r="19623"/>
          <a:stretch>
            <a:fillRect/>
          </a:stretch>
        </p:blipFill>
        <p:spPr bwMode="auto">
          <a:xfrm>
            <a:off x="457200" y="1600200"/>
            <a:ext cx="3124200" cy="4038600"/>
          </a:xfrm>
          <a:prstGeom prst="rect">
            <a:avLst/>
          </a:prstGeom>
          <a:noFill/>
          <a:ln w="38100" cap="flat" algn="ctr">
            <a:noFill/>
            <a:miter lim="800000"/>
            <a:headEnd/>
            <a:tailEnd/>
          </a:ln>
          <a:effectLst>
            <a:prstShdw prst="shdw17" dist="17961" dir="2700000">
              <a:schemeClr val="accent1">
                <a:gamma/>
                <a:shade val="60000"/>
                <a:invGamma/>
              </a:schemeClr>
            </a:prstShdw>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685800" y="190500"/>
            <a:ext cx="7772400" cy="1276350"/>
          </a:xfrm>
        </p:spPr>
        <p:txBody>
          <a:bodyPr lIns="92075" tIns="46038" rIns="92075" bIns="46038"/>
          <a:lstStyle/>
          <a:p>
            <a:pPr eaLnBrk="1" hangingPunct="1">
              <a:defRPr/>
            </a:pPr>
            <a:r>
              <a:rPr lang="en-US" sz="3600" dirty="0" smtClean="0"/>
              <a:t>Crime Among 491 Patients Before And During MMT at 6 Programs</a:t>
            </a:r>
          </a:p>
        </p:txBody>
      </p:sp>
      <p:graphicFrame>
        <p:nvGraphicFramePr>
          <p:cNvPr id="7" name="Object 3"/>
          <p:cNvGraphicFramePr>
            <a:graphicFrameLocks noGrp="1"/>
          </p:cNvGraphicFramePr>
          <p:nvPr>
            <p:ph type="chart" idx="1"/>
          </p:nvPr>
        </p:nvGraphicFramePr>
        <p:xfrm>
          <a:off x="609600" y="1752600"/>
          <a:ext cx="8243887" cy="4349750"/>
        </p:xfrm>
        <a:graphic>
          <a:graphicData uri="http://schemas.openxmlformats.org/drawingml/2006/chart">
            <c:chart xmlns:c="http://schemas.openxmlformats.org/drawingml/2006/chart" xmlns:r="http://schemas.openxmlformats.org/officeDocument/2006/relationships" r:id="rId2"/>
          </a:graphicData>
        </a:graphic>
      </p:graphicFrame>
      <p:sp>
        <p:nvSpPr>
          <p:cNvPr id="1028" name="Rectangle 4"/>
          <p:cNvSpPr>
            <a:spLocks noChangeArrowheads="1"/>
          </p:cNvSpPr>
          <p:nvPr/>
        </p:nvSpPr>
        <p:spPr bwMode="auto">
          <a:xfrm>
            <a:off x="260350" y="6427959"/>
            <a:ext cx="8432800" cy="277641"/>
          </a:xfrm>
          <a:prstGeom prst="rect">
            <a:avLst/>
          </a:prstGeom>
          <a:noFill/>
          <a:ln w="9525">
            <a:noFill/>
            <a:miter lim="800000"/>
            <a:headEnd/>
            <a:tailEnd/>
          </a:ln>
        </p:spPr>
        <p:txBody>
          <a:bodyPr lIns="92075" tIns="46038" rIns="92075" bIns="46038">
            <a:spAutoFit/>
          </a:bodyPr>
          <a:lstStyle/>
          <a:p>
            <a:pPr algn="ctr">
              <a:spcBef>
                <a:spcPct val="50000"/>
              </a:spcBef>
            </a:pPr>
            <a:r>
              <a:rPr lang="en-US" sz="1200" dirty="0">
                <a:latin typeface="Arial" charset="0"/>
              </a:rPr>
              <a:t>Adapted from Ball &amp; Ross - The Effectiveness of Methadone Maintenance Treatment, 1991</a:t>
            </a:r>
          </a:p>
        </p:txBody>
      </p:sp>
      <p:sp>
        <p:nvSpPr>
          <p:cNvPr id="1029" name="Rectangle 5"/>
          <p:cNvSpPr>
            <a:spLocks noChangeArrowheads="1"/>
          </p:cNvSpPr>
          <p:nvPr/>
        </p:nvSpPr>
        <p:spPr bwMode="auto">
          <a:xfrm rot="-5400000">
            <a:off x="-1959768" y="3540919"/>
            <a:ext cx="4895850" cy="366712"/>
          </a:xfrm>
          <a:prstGeom prst="rect">
            <a:avLst/>
          </a:prstGeom>
          <a:noFill/>
          <a:ln w="9525">
            <a:noFill/>
            <a:miter lim="800000"/>
            <a:headEnd/>
            <a:tailEnd/>
          </a:ln>
        </p:spPr>
        <p:txBody>
          <a:bodyPr lIns="92075" tIns="46038" rIns="92075" bIns="46038">
            <a:spAutoFit/>
          </a:bodyPr>
          <a:lstStyle/>
          <a:p>
            <a:pPr algn="ctr">
              <a:spcBef>
                <a:spcPct val="50000"/>
              </a:spcBef>
            </a:pPr>
            <a:r>
              <a:rPr lang="en-US" b="1" dirty="0">
                <a:latin typeface="Arial" charset="0"/>
              </a:rPr>
              <a:t>Crime Days Per Year</a:t>
            </a:r>
          </a:p>
        </p:txBody>
      </p:sp>
      <p:sp>
        <p:nvSpPr>
          <p:cNvPr id="1030" name="Rectangle 6"/>
          <p:cNvSpPr>
            <a:spLocks noChangeArrowheads="1"/>
          </p:cNvSpPr>
          <p:nvPr/>
        </p:nvSpPr>
        <p:spPr bwMode="auto">
          <a:xfrm>
            <a:off x="227013" y="6581775"/>
            <a:ext cx="8610600" cy="277641"/>
          </a:xfrm>
          <a:prstGeom prst="rect">
            <a:avLst/>
          </a:prstGeom>
          <a:noFill/>
          <a:ln w="9525">
            <a:noFill/>
            <a:miter lim="800000"/>
            <a:headEnd/>
            <a:tailEnd/>
          </a:ln>
        </p:spPr>
        <p:txBody>
          <a:bodyPr lIns="92075" tIns="46038" rIns="92075" bIns="46038">
            <a:spAutoFit/>
          </a:bodyPr>
          <a:lstStyle/>
          <a:p>
            <a:pPr algn="ctr">
              <a:spcBef>
                <a:spcPct val="50000"/>
              </a:spcBef>
            </a:pPr>
            <a:r>
              <a:rPr lang="en-US" sz="1200" dirty="0">
                <a:latin typeface="Arial" charset="0"/>
              </a:rPr>
              <a:t>Opioid Agonist Treatment of Addiction  - </a:t>
            </a:r>
            <a:r>
              <a:rPr lang="en-US" sz="1200" dirty="0" err="1">
                <a:latin typeface="Arial" charset="0"/>
              </a:rPr>
              <a:t>Payte</a:t>
            </a:r>
            <a:r>
              <a:rPr lang="en-US" sz="1200" dirty="0">
                <a:latin typeface="Arial" charset="0"/>
              </a:rPr>
              <a:t> -  1998</a:t>
            </a:r>
          </a:p>
        </p:txBody>
      </p:sp>
    </p:spTree>
  </p:cSld>
  <p:clrMapOvr>
    <a:masterClrMapping/>
  </p:clrMapOvr>
  <p:transition advTm="2033">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graphicEl>
                                              <a:chart seriesIdx="-3" categoryIdx="-3" bldStep="gridLegend"/>
                                            </p:graphicEl>
                                          </p:spTgt>
                                        </p:tgtEl>
                                        <p:attrNameLst>
                                          <p:attrName>style.visibility</p:attrName>
                                        </p:attrNameLst>
                                      </p:cBhvr>
                                      <p:to>
                                        <p:strVal val="visible"/>
                                      </p:to>
                                    </p:set>
                                    <p:animEffect transition="in" filter="wipe(up)">
                                      <p:cBhvr>
                                        <p:cTn id="7" dur="500"/>
                                        <p:tgtEl>
                                          <p:spTgt spid="7">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graphicEl>
                                              <a:chart seriesIdx="0" categoryIdx="-4" bldStep="series"/>
                                            </p:graphicEl>
                                          </p:spTgt>
                                        </p:tgtEl>
                                        <p:attrNameLst>
                                          <p:attrName>style.visibility</p:attrName>
                                        </p:attrNameLst>
                                      </p:cBhvr>
                                      <p:to>
                                        <p:strVal val="visible"/>
                                      </p:to>
                                    </p:set>
                                    <p:animEffect transition="in" filter="wipe(up)">
                                      <p:cBhvr>
                                        <p:cTn id="12" dur="500"/>
                                        <p:tgtEl>
                                          <p:spTgt spid="7">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graphicEl>
                                              <a:chart seriesIdx="1" categoryIdx="-4" bldStep="series"/>
                                            </p:graphicEl>
                                          </p:spTgt>
                                        </p:tgtEl>
                                        <p:attrNameLst>
                                          <p:attrName>style.visibility</p:attrName>
                                        </p:attrNameLst>
                                      </p:cBhvr>
                                      <p:to>
                                        <p:strVal val="visible"/>
                                      </p:to>
                                    </p:set>
                                    <p:animEffect transition="in" filter="wipe(up)">
                                      <p:cBhvr>
                                        <p:cTn id="17" dur="500"/>
                                        <p:tgtEl>
                                          <p:spTgt spid="7">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Chart bld="series"/>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4800600"/>
          </a:xfrm>
        </p:spPr>
        <p:txBody>
          <a:bodyPr/>
          <a:lstStyle/>
          <a:p>
            <a:r>
              <a:rPr lang="en-US" dirty="0" smtClean="0"/>
              <a:t>“The takeaway from the CDCR report should be that the public and leaders at all levels of government should get past doomsday rhetoric about realignment and work with counties to attack the link between drugs and crime. “</a:t>
            </a:r>
            <a:br>
              <a:rPr lang="en-US" dirty="0" smtClean="0"/>
            </a:br>
            <a:r>
              <a:rPr lang="en-US" dirty="0" smtClean="0"/>
              <a:t/>
            </a:r>
            <a:br>
              <a:rPr lang="en-US" dirty="0" smtClean="0"/>
            </a:br>
            <a:r>
              <a:rPr lang="en-US" sz="1800" b="1" i="1" dirty="0" smtClean="0"/>
              <a:t> Editorial: Realignment hasn't caused a crime wave</a:t>
            </a:r>
            <a:br>
              <a:rPr lang="en-US" sz="1800" b="1" i="1" dirty="0" smtClean="0"/>
            </a:br>
            <a:r>
              <a:rPr lang="en-US" sz="1800" i="1" dirty="0" smtClean="0"/>
              <a:t>Sac Bee, May 28, 2013</a:t>
            </a:r>
            <a:r>
              <a:rPr lang="en-US" i="1" dirty="0" smtClean="0"/>
              <a:t/>
            </a:r>
            <a:br>
              <a:rPr lang="en-US" i="1" dirty="0" smtClean="0"/>
            </a:br>
            <a:r>
              <a:rPr lang="en-US" dirty="0" smtClean="0"/>
              <a:t/>
            </a:r>
            <a:br>
              <a:rPr lang="en-US" dirty="0" smtClean="0"/>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457200" y="1219200"/>
            <a:ext cx="8229600" cy="566738"/>
          </a:xfrm>
        </p:spPr>
        <p:txBody>
          <a:bodyPr/>
          <a:lstStyle/>
          <a:p>
            <a:pPr eaLnBrk="1" hangingPunct="1">
              <a:defRPr/>
            </a:pPr>
            <a:r>
              <a:rPr lang="en-US" sz="2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Methadone Experiment: 6 Mo Post Release </a:t>
            </a:r>
            <a:r>
              <a:rPr lang="en-US" sz="20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(N=201)</a:t>
            </a:r>
          </a:p>
        </p:txBody>
      </p:sp>
      <p:sp>
        <p:nvSpPr>
          <p:cNvPr id="3076" name="Rectangle 3"/>
          <p:cNvSpPr>
            <a:spLocks noChangeArrowheads="1"/>
          </p:cNvSpPr>
          <p:nvPr/>
        </p:nvSpPr>
        <p:spPr bwMode="auto">
          <a:xfrm>
            <a:off x="0" y="76200"/>
            <a:ext cx="9144000" cy="1143000"/>
          </a:xfrm>
          <a:prstGeom prst="rect">
            <a:avLst/>
          </a:prstGeom>
          <a:noFill/>
          <a:ln w="9525">
            <a:noFill/>
            <a:miter lim="800000"/>
            <a:headEnd/>
            <a:tailEnd/>
          </a:ln>
        </p:spPr>
        <p:txBody>
          <a:bodyPr anchor="ctr"/>
          <a:lstStyle/>
          <a:p>
            <a:pPr marL="762000" indent="-762000" algn="ctr">
              <a:defRPr/>
            </a:pPr>
            <a:r>
              <a:rPr lang="en-US" sz="3600" dirty="0">
                <a:cs typeface="Arial" pitchFamily="34" charset="0"/>
              </a:rPr>
              <a:t> </a:t>
            </a:r>
            <a:r>
              <a:rPr lang="en-US" sz="3600" dirty="0">
                <a:solidFill>
                  <a:schemeClr val="tx2"/>
                </a:solidFill>
                <a:effectLst>
                  <a:outerShdw blurRad="38100" dist="38100" dir="2700000" algn="tl">
                    <a:srgbClr val="000000">
                      <a:alpha val="43137"/>
                    </a:srgbClr>
                  </a:outerShdw>
                </a:effectLst>
                <a:latin typeface="+mj-lt"/>
                <a:cs typeface="Arial" pitchFamily="34" charset="0"/>
              </a:rPr>
              <a:t>	</a:t>
            </a:r>
            <a:r>
              <a:rPr lang="en-US" sz="3600" dirty="0" smtClean="0">
                <a:solidFill>
                  <a:schemeClr val="tx2"/>
                </a:solidFill>
                <a:effectLst>
                  <a:outerShdw blurRad="38100" dist="38100" dir="2700000" algn="tl">
                    <a:srgbClr val="000000">
                      <a:alpha val="43137"/>
                    </a:srgbClr>
                  </a:outerShdw>
                </a:effectLst>
                <a:cs typeface="Arial" pitchFamily="34" charset="0"/>
              </a:rPr>
              <a:t> In-Custody Methadone Induction Improves Treatment Effectiveness</a:t>
            </a:r>
            <a:endParaRPr lang="en-US" sz="3600" dirty="0">
              <a:solidFill>
                <a:schemeClr val="tx2"/>
              </a:solidFill>
              <a:effectLst>
                <a:outerShdw blurRad="38100" dist="38100" dir="2700000" algn="tl">
                  <a:srgbClr val="000000">
                    <a:alpha val="43137"/>
                  </a:srgbClr>
                </a:outerShdw>
              </a:effectLst>
              <a:latin typeface="+mj-lt"/>
              <a:cs typeface="Arial" pitchFamily="34" charset="0"/>
            </a:endParaRPr>
          </a:p>
        </p:txBody>
      </p:sp>
      <p:grpSp>
        <p:nvGrpSpPr>
          <p:cNvPr id="2" name="Group 20"/>
          <p:cNvGrpSpPr>
            <a:grpSpLocks/>
          </p:cNvGrpSpPr>
          <p:nvPr/>
        </p:nvGrpSpPr>
        <p:grpSpPr bwMode="auto">
          <a:xfrm>
            <a:off x="228600" y="5676901"/>
            <a:ext cx="5334000" cy="646113"/>
            <a:chOff x="-1392" y="2088"/>
            <a:chExt cx="3360" cy="407"/>
          </a:xfrm>
        </p:grpSpPr>
        <p:sp>
          <p:nvSpPr>
            <p:cNvPr id="8205" name="Text Box 15"/>
            <p:cNvSpPr txBox="1">
              <a:spLocks noChangeArrowheads="1"/>
            </p:cNvSpPr>
            <p:nvPr/>
          </p:nvSpPr>
          <p:spPr bwMode="auto">
            <a:xfrm>
              <a:off x="-1392" y="2088"/>
              <a:ext cx="3360" cy="407"/>
            </a:xfrm>
            <a:prstGeom prst="rect">
              <a:avLst/>
            </a:prstGeom>
            <a:noFill/>
            <a:ln w="9525">
              <a:noFill/>
              <a:miter lim="800000"/>
              <a:headEnd/>
              <a:tailEnd/>
            </a:ln>
          </p:spPr>
          <p:txBody>
            <a:bodyPr wrap="square">
              <a:spAutoFit/>
            </a:bodyPr>
            <a:lstStyle/>
            <a:p>
              <a:r>
                <a:rPr lang="en-US" dirty="0">
                  <a:effectLst>
                    <a:outerShdw blurRad="38100" dist="38100" dir="2700000" algn="tl">
                      <a:srgbClr val="000000">
                        <a:alpha val="43137"/>
                      </a:srgbClr>
                    </a:outerShdw>
                  </a:effectLst>
                  <a:latin typeface="Arial" charset="0"/>
                </a:rPr>
                <a:t>   -- </a:t>
              </a:r>
              <a:r>
                <a:rPr lang="en-US" dirty="0" err="1">
                  <a:effectLst>
                    <a:outerShdw blurRad="38100" dist="38100" dir="2700000" algn="tl">
                      <a:srgbClr val="000000">
                        <a:alpha val="43137"/>
                      </a:srgbClr>
                    </a:outerShdw>
                  </a:effectLst>
                  <a:latin typeface="Arial" charset="0"/>
                </a:rPr>
                <a:t>signif</a:t>
              </a:r>
              <a:r>
                <a:rPr lang="en-US" dirty="0">
                  <a:effectLst>
                    <a:outerShdw blurRad="38100" dist="38100" dir="2700000" algn="tl">
                      <a:srgbClr val="000000">
                        <a:alpha val="43137"/>
                      </a:srgbClr>
                    </a:outerShdw>
                  </a:effectLst>
                  <a:latin typeface="Arial" charset="0"/>
                </a:rPr>
                <a:t>. diff from referral</a:t>
              </a:r>
            </a:p>
            <a:p>
              <a:r>
                <a:rPr lang="en-US" dirty="0">
                  <a:effectLst>
                    <a:outerShdw blurRad="38100" dist="38100" dir="2700000" algn="tl">
                      <a:srgbClr val="000000">
                        <a:alpha val="43137"/>
                      </a:srgbClr>
                    </a:outerShdw>
                  </a:effectLst>
                  <a:latin typeface="Arial" charset="0"/>
                </a:rPr>
                <a:t>   -- </a:t>
              </a:r>
              <a:r>
                <a:rPr lang="en-US" dirty="0" err="1">
                  <a:effectLst>
                    <a:outerShdw blurRad="38100" dist="38100" dir="2700000" algn="tl">
                      <a:srgbClr val="000000">
                        <a:alpha val="43137"/>
                      </a:srgbClr>
                    </a:outerShdw>
                  </a:effectLst>
                  <a:latin typeface="Arial" charset="0"/>
                </a:rPr>
                <a:t>signif</a:t>
              </a:r>
              <a:r>
                <a:rPr lang="en-US" dirty="0">
                  <a:effectLst>
                    <a:outerShdw blurRad="38100" dist="38100" dir="2700000" algn="tl">
                      <a:srgbClr val="000000">
                        <a:alpha val="43137"/>
                      </a:srgbClr>
                    </a:outerShdw>
                  </a:effectLst>
                  <a:latin typeface="Arial" charset="0"/>
                </a:rPr>
                <a:t>. diff from treatment only on release</a:t>
              </a:r>
            </a:p>
          </p:txBody>
        </p:sp>
        <p:sp>
          <p:nvSpPr>
            <p:cNvPr id="8206" name="AutoShape 16"/>
            <p:cNvSpPr>
              <a:spLocks noChangeArrowheads="1"/>
            </p:cNvSpPr>
            <p:nvPr/>
          </p:nvSpPr>
          <p:spPr bwMode="auto">
            <a:xfrm>
              <a:off x="-1392" y="2136"/>
              <a:ext cx="144" cy="96"/>
            </a:xfrm>
            <a:prstGeom prst="star4">
              <a:avLst>
                <a:gd name="adj" fmla="val 12500"/>
              </a:avLst>
            </a:prstGeom>
            <a:solidFill>
              <a:schemeClr val="bg2"/>
            </a:solidFill>
            <a:ln w="9525">
              <a:solidFill>
                <a:schemeClr val="tx1"/>
              </a:solidFill>
              <a:miter lim="800000"/>
              <a:headEnd/>
              <a:tailEnd/>
            </a:ln>
          </p:spPr>
          <p:txBody>
            <a:bodyPr wrap="none" anchor="ctr"/>
            <a:lstStyle/>
            <a:p>
              <a:endParaRPr lang="en-US"/>
            </a:p>
          </p:txBody>
        </p:sp>
        <p:sp>
          <p:nvSpPr>
            <p:cNvPr id="735249" name="AutoShape 17"/>
            <p:cNvSpPr>
              <a:spLocks noChangeArrowheads="1"/>
            </p:cNvSpPr>
            <p:nvPr/>
          </p:nvSpPr>
          <p:spPr bwMode="auto">
            <a:xfrm>
              <a:off x="-1392" y="2328"/>
              <a:ext cx="144" cy="96"/>
            </a:xfrm>
            <a:prstGeom prst="star5">
              <a:avLst/>
            </a:prstGeom>
            <a:solidFill>
              <a:schemeClr val="bg2"/>
            </a:solidFill>
            <a:ln w="9525">
              <a:solidFill>
                <a:schemeClr val="tx1"/>
              </a:solidFill>
              <a:miter lim="800000"/>
              <a:headEnd/>
              <a:tailEnd/>
            </a:ln>
            <a:effectLst/>
          </p:spPr>
          <p:txBody>
            <a:bodyPr wrap="none" anchor="ctr"/>
            <a:lstStyle/>
            <a:p>
              <a:pPr>
                <a:defRPr/>
              </a:pPr>
              <a:endParaRPr lang="en-US" dirty="0">
                <a:cs typeface="+mn-cs"/>
              </a:endParaRPr>
            </a:p>
          </p:txBody>
        </p:sp>
      </p:grpSp>
      <p:sp>
        <p:nvSpPr>
          <p:cNvPr id="8200" name="AutoShape 18"/>
          <p:cNvSpPr>
            <a:spLocks noChangeArrowheads="1"/>
          </p:cNvSpPr>
          <p:nvPr/>
        </p:nvSpPr>
        <p:spPr bwMode="auto">
          <a:xfrm>
            <a:off x="-2895600" y="8153400"/>
            <a:ext cx="228600" cy="152400"/>
          </a:xfrm>
          <a:prstGeom prst="star4">
            <a:avLst>
              <a:gd name="adj" fmla="val 12500"/>
            </a:avLst>
          </a:prstGeom>
          <a:solidFill>
            <a:schemeClr val="bg2"/>
          </a:solidFill>
          <a:ln w="9525">
            <a:solidFill>
              <a:schemeClr val="tx1"/>
            </a:solidFill>
            <a:miter lim="800000"/>
            <a:headEnd/>
            <a:tailEnd/>
          </a:ln>
        </p:spPr>
        <p:txBody>
          <a:bodyPr wrap="none" anchor="ctr"/>
          <a:lstStyle/>
          <a:p>
            <a:endParaRPr lang="en-US"/>
          </a:p>
        </p:txBody>
      </p:sp>
      <p:sp>
        <p:nvSpPr>
          <p:cNvPr id="8201" name="Text Box 19"/>
          <p:cNvSpPr txBox="1">
            <a:spLocks noChangeArrowheads="1"/>
          </p:cNvSpPr>
          <p:nvPr/>
        </p:nvSpPr>
        <p:spPr bwMode="auto">
          <a:xfrm>
            <a:off x="2133600" y="6504801"/>
            <a:ext cx="5562600" cy="276999"/>
          </a:xfrm>
          <a:prstGeom prst="rect">
            <a:avLst/>
          </a:prstGeom>
          <a:noFill/>
          <a:ln w="9525">
            <a:noFill/>
            <a:miter lim="800000"/>
            <a:headEnd/>
            <a:tailEnd/>
          </a:ln>
        </p:spPr>
        <p:txBody>
          <a:bodyPr wrap="square">
            <a:spAutoFit/>
          </a:bodyPr>
          <a:lstStyle/>
          <a:p>
            <a:r>
              <a:rPr lang="en-US" sz="1200" dirty="0" smtClean="0"/>
              <a:t>Gordon</a:t>
            </a:r>
            <a:r>
              <a:rPr lang="en-US" sz="1200" dirty="0"/>
              <a:t>, M.S., </a:t>
            </a:r>
            <a:r>
              <a:rPr lang="en-US" sz="1200" dirty="0" err="1"/>
              <a:t>Kinlock</a:t>
            </a:r>
            <a:r>
              <a:rPr lang="en-US" sz="1200" dirty="0"/>
              <a:t>, T.W., Schwartz, R.P., O’Grady, K.E. (2008).</a:t>
            </a:r>
            <a:endParaRPr lang="en-US" sz="1200" dirty="0">
              <a:cs typeface="Times New Roman" pitchFamily="18" charset="0"/>
            </a:endParaRPr>
          </a:p>
        </p:txBody>
      </p:sp>
      <p:graphicFrame>
        <p:nvGraphicFramePr>
          <p:cNvPr id="17" name="Content Placeholder 16"/>
          <p:cNvGraphicFramePr>
            <a:graphicFrameLocks noGrp="1"/>
          </p:cNvGraphicFramePr>
          <p:nvPr>
            <p:ph sz="half" idx="1"/>
          </p:nvPr>
        </p:nvGraphicFramePr>
        <p:xfrm>
          <a:off x="685800" y="1676400"/>
          <a:ext cx="7772400" cy="3962401"/>
        </p:xfrm>
        <a:graphic>
          <a:graphicData uri="http://schemas.openxmlformats.org/drawingml/2006/chart">
            <c:chart xmlns:c="http://schemas.openxmlformats.org/drawingml/2006/chart" xmlns:r="http://schemas.openxmlformats.org/officeDocument/2006/relationships" r:id="rId3"/>
          </a:graphicData>
        </a:graphic>
      </p:graphicFrame>
      <p:sp>
        <p:nvSpPr>
          <p:cNvPr id="18" name="AutoShape 16"/>
          <p:cNvSpPr>
            <a:spLocks noChangeArrowheads="1"/>
          </p:cNvSpPr>
          <p:nvPr/>
        </p:nvSpPr>
        <p:spPr bwMode="auto">
          <a:xfrm>
            <a:off x="3048000" y="3200400"/>
            <a:ext cx="228600" cy="152400"/>
          </a:xfrm>
          <a:prstGeom prst="star4">
            <a:avLst>
              <a:gd name="adj" fmla="val 12500"/>
            </a:avLst>
          </a:prstGeom>
          <a:solidFill>
            <a:schemeClr val="bg2"/>
          </a:solidFill>
          <a:ln w="9525">
            <a:solidFill>
              <a:schemeClr val="tx1"/>
            </a:solidFill>
            <a:miter lim="800000"/>
            <a:headEnd/>
            <a:tailEnd/>
          </a:ln>
        </p:spPr>
        <p:txBody>
          <a:bodyPr wrap="none" anchor="ctr"/>
          <a:lstStyle/>
          <a:p>
            <a:endParaRPr lang="en-US"/>
          </a:p>
        </p:txBody>
      </p:sp>
      <p:sp>
        <p:nvSpPr>
          <p:cNvPr id="19" name="AutoShape 16"/>
          <p:cNvSpPr>
            <a:spLocks noChangeArrowheads="1"/>
          </p:cNvSpPr>
          <p:nvPr/>
        </p:nvSpPr>
        <p:spPr bwMode="auto">
          <a:xfrm>
            <a:off x="4495800" y="2362200"/>
            <a:ext cx="228600" cy="152400"/>
          </a:xfrm>
          <a:prstGeom prst="star4">
            <a:avLst>
              <a:gd name="adj" fmla="val 12500"/>
            </a:avLst>
          </a:prstGeom>
          <a:solidFill>
            <a:schemeClr val="bg2"/>
          </a:solidFill>
          <a:ln w="9525">
            <a:solidFill>
              <a:schemeClr val="tx1"/>
            </a:solidFill>
            <a:miter lim="800000"/>
            <a:headEnd/>
            <a:tailEnd/>
          </a:ln>
        </p:spPr>
        <p:txBody>
          <a:bodyPr wrap="none" anchor="ctr"/>
          <a:lstStyle/>
          <a:p>
            <a:endParaRPr lang="en-US"/>
          </a:p>
        </p:txBody>
      </p:sp>
      <p:sp>
        <p:nvSpPr>
          <p:cNvPr id="20" name="AutoShape 16"/>
          <p:cNvSpPr>
            <a:spLocks noChangeArrowheads="1"/>
          </p:cNvSpPr>
          <p:nvPr/>
        </p:nvSpPr>
        <p:spPr bwMode="auto">
          <a:xfrm>
            <a:off x="4800600" y="3886200"/>
            <a:ext cx="228600" cy="152400"/>
          </a:xfrm>
          <a:prstGeom prst="star4">
            <a:avLst>
              <a:gd name="adj" fmla="val 12500"/>
            </a:avLst>
          </a:prstGeom>
          <a:solidFill>
            <a:schemeClr val="bg2"/>
          </a:solidFill>
          <a:ln w="9525">
            <a:solidFill>
              <a:schemeClr val="tx1"/>
            </a:solidFill>
            <a:miter lim="800000"/>
            <a:headEnd/>
            <a:tailEnd/>
          </a:ln>
        </p:spPr>
        <p:txBody>
          <a:bodyPr wrap="none" anchor="ctr"/>
          <a:lstStyle/>
          <a:p>
            <a:endParaRPr lang="en-US"/>
          </a:p>
        </p:txBody>
      </p:sp>
      <p:sp>
        <p:nvSpPr>
          <p:cNvPr id="21" name="AutoShape 16"/>
          <p:cNvSpPr>
            <a:spLocks noChangeArrowheads="1"/>
          </p:cNvSpPr>
          <p:nvPr/>
        </p:nvSpPr>
        <p:spPr bwMode="auto">
          <a:xfrm>
            <a:off x="5105400" y="3810000"/>
            <a:ext cx="228600" cy="152400"/>
          </a:xfrm>
          <a:prstGeom prst="star4">
            <a:avLst>
              <a:gd name="adj" fmla="val 12500"/>
            </a:avLst>
          </a:prstGeom>
          <a:solidFill>
            <a:schemeClr val="bg2"/>
          </a:solidFill>
          <a:ln w="9525">
            <a:solidFill>
              <a:schemeClr val="tx1"/>
            </a:solidFill>
            <a:miter lim="800000"/>
            <a:headEnd/>
            <a:tailEnd/>
          </a:ln>
        </p:spPr>
        <p:txBody>
          <a:bodyPr wrap="none" anchor="ctr"/>
          <a:lstStyle/>
          <a:p>
            <a:endParaRPr lang="en-US"/>
          </a:p>
        </p:txBody>
      </p:sp>
      <p:sp>
        <p:nvSpPr>
          <p:cNvPr id="22" name="AutoShape 17"/>
          <p:cNvSpPr>
            <a:spLocks noChangeArrowheads="1"/>
          </p:cNvSpPr>
          <p:nvPr/>
        </p:nvSpPr>
        <p:spPr bwMode="auto">
          <a:xfrm>
            <a:off x="4495800" y="2590800"/>
            <a:ext cx="228600" cy="152400"/>
          </a:xfrm>
          <a:prstGeom prst="star5">
            <a:avLst/>
          </a:prstGeom>
          <a:solidFill>
            <a:schemeClr val="bg2"/>
          </a:solidFill>
          <a:ln w="9525">
            <a:solidFill>
              <a:schemeClr val="tx1"/>
            </a:solidFill>
            <a:miter lim="800000"/>
            <a:headEnd/>
            <a:tailEnd/>
          </a:ln>
          <a:effectLst/>
        </p:spPr>
        <p:txBody>
          <a:bodyPr wrap="none" anchor="ctr"/>
          <a:lstStyle/>
          <a:p>
            <a:pPr>
              <a:defRPr/>
            </a:pPr>
            <a:endParaRPr lang="en-US" dirty="0">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In-Custody Enrollment in Methadone Treatment</a:t>
            </a:r>
            <a:endParaRPr lang="en-US" dirty="0"/>
          </a:p>
        </p:txBody>
      </p:sp>
      <p:pic>
        <p:nvPicPr>
          <p:cNvPr id="4098" name="Picture 2"/>
          <p:cNvPicPr>
            <a:picLocks noChangeAspect="1" noChangeArrowheads="1"/>
          </p:cNvPicPr>
          <p:nvPr/>
        </p:nvPicPr>
        <p:blipFill>
          <a:blip r:embed="rId2" cstate="print"/>
          <a:srcRect t="16599"/>
          <a:stretch>
            <a:fillRect/>
          </a:stretch>
        </p:blipFill>
        <p:spPr bwMode="auto">
          <a:xfrm>
            <a:off x="1933575" y="1524000"/>
            <a:ext cx="5381625" cy="4660284"/>
          </a:xfrm>
          <a:prstGeom prst="rect">
            <a:avLst/>
          </a:prstGeom>
          <a:noFill/>
          <a:ln w="9525">
            <a:noFill/>
            <a:miter lim="800000"/>
            <a:headEnd/>
            <a:tailEnd/>
          </a:ln>
        </p:spPr>
      </p:pic>
      <p:sp>
        <p:nvSpPr>
          <p:cNvPr id="5" name="TextBox 4"/>
          <p:cNvSpPr txBox="1"/>
          <p:nvPr/>
        </p:nvSpPr>
        <p:spPr>
          <a:xfrm>
            <a:off x="1447800" y="6400800"/>
            <a:ext cx="6248400" cy="461665"/>
          </a:xfrm>
          <a:prstGeom prst="rect">
            <a:avLst/>
          </a:prstGeom>
          <a:noFill/>
        </p:spPr>
        <p:txBody>
          <a:bodyPr wrap="square" rtlCol="0">
            <a:spAutoFit/>
          </a:bodyPr>
          <a:lstStyle/>
          <a:p>
            <a:pPr algn="ctr"/>
            <a:r>
              <a:rPr lang="en-US" sz="1200" i="1" dirty="0" smtClean="0"/>
              <a:t>Principles of Drug Abuse Treatment for Criminal Justice Populations</a:t>
            </a:r>
            <a:r>
              <a:rPr lang="en-US" sz="1200" dirty="0" smtClean="0"/>
              <a:t>. (2012).  NIDA. NIH Publication No. 11-5316</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5394" name="Rectangle 2"/>
          <p:cNvSpPr>
            <a:spLocks noGrp="1" noRot="1" noChangeArrowheads="1"/>
          </p:cNvSpPr>
          <p:nvPr>
            <p:ph type="title"/>
          </p:nvPr>
        </p:nvSpPr>
        <p:spPr/>
        <p:txBody>
          <a:bodyPr/>
          <a:lstStyle/>
          <a:p>
            <a:pPr eaLnBrk="1" hangingPunct="1">
              <a:defRPr/>
            </a:pPr>
            <a:r>
              <a:rPr lang="en-US" dirty="0" smtClean="0"/>
              <a:t>Buprenorphine</a:t>
            </a:r>
          </a:p>
        </p:txBody>
      </p:sp>
      <p:sp>
        <p:nvSpPr>
          <p:cNvPr id="955395" name="Rectangle 3"/>
          <p:cNvSpPr>
            <a:spLocks noGrp="1" noChangeArrowheads="1"/>
          </p:cNvSpPr>
          <p:nvPr>
            <p:ph idx="1"/>
          </p:nvPr>
        </p:nvSpPr>
        <p:spPr>
          <a:xfrm>
            <a:off x="3962400" y="1600200"/>
            <a:ext cx="4876800" cy="4876800"/>
          </a:xfrm>
        </p:spPr>
        <p:txBody>
          <a:bodyPr/>
          <a:lstStyle/>
          <a:p>
            <a:pPr eaLnBrk="1" hangingPunct="1">
              <a:defRPr/>
            </a:pPr>
            <a:r>
              <a:rPr lang="en-US" sz="2400" dirty="0" smtClean="0"/>
              <a:t>Partial opioid agonist with limited potential for overdose</a:t>
            </a:r>
          </a:p>
          <a:p>
            <a:pPr eaLnBrk="1" hangingPunct="1">
              <a:defRPr/>
            </a:pPr>
            <a:r>
              <a:rPr lang="en-US" sz="2400" dirty="0" smtClean="0"/>
              <a:t>Minimal subjective effects (e.g., sedation) following a dose</a:t>
            </a:r>
          </a:p>
          <a:p>
            <a:pPr eaLnBrk="1" hangingPunct="1">
              <a:defRPr/>
            </a:pPr>
            <a:r>
              <a:rPr lang="en-US" sz="2400" dirty="0" smtClean="0"/>
              <a:t>Available for use in office settings</a:t>
            </a:r>
          </a:p>
          <a:p>
            <a:pPr eaLnBrk="1" hangingPunct="1">
              <a:defRPr/>
            </a:pPr>
            <a:r>
              <a:rPr lang="en-US" sz="2400" dirty="0" smtClean="0"/>
              <a:t>Lower level of physical dependence</a:t>
            </a:r>
          </a:p>
          <a:p>
            <a:r>
              <a:rPr lang="en-US" sz="2400" dirty="0" smtClean="0"/>
              <a:t>Suboxone</a:t>
            </a:r>
            <a:r>
              <a:rPr lang="en-US" sz="2400" baseline="30000" dirty="0" smtClean="0"/>
              <a:t> ®</a:t>
            </a:r>
            <a:r>
              <a:rPr lang="en-US" sz="2400" dirty="0" smtClean="0"/>
              <a:t> limits diversion by causing severe withdrawal symptoms in addicted users who inject it to get “high.”</a:t>
            </a:r>
          </a:p>
          <a:p>
            <a:pPr eaLnBrk="1" hangingPunct="1">
              <a:defRPr/>
            </a:pPr>
            <a:endParaRPr lang="en-US" sz="2400" dirty="0" smtClean="0"/>
          </a:p>
        </p:txBody>
      </p:sp>
      <p:pic>
        <p:nvPicPr>
          <p:cNvPr id="6" name="Picture 2" descr="Suboxone_Bottle"/>
          <p:cNvPicPr>
            <a:picLocks noChangeAspect="1" noChangeArrowheads="1"/>
          </p:cNvPicPr>
          <p:nvPr/>
        </p:nvPicPr>
        <p:blipFill>
          <a:blip r:embed="rId3" cstate="print">
            <a:lum bright="-22000" contrast="40000"/>
          </a:blip>
          <a:srcRect l="30030" t="6136" r="38396"/>
          <a:stretch>
            <a:fillRect/>
          </a:stretch>
        </p:blipFill>
        <p:spPr bwMode="auto">
          <a:xfrm>
            <a:off x="609600" y="1676400"/>
            <a:ext cx="3200400" cy="45479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7813"/>
            <a:ext cx="8763000" cy="1139825"/>
          </a:xfrm>
        </p:spPr>
        <p:txBody>
          <a:bodyPr/>
          <a:lstStyle/>
          <a:p>
            <a:r>
              <a:rPr lang="en-US" dirty="0" smtClean="0"/>
              <a:t>Buprenorphine For Women in the Criminal Justice System</a:t>
            </a:r>
            <a:endParaRPr lang="en-US" dirty="0"/>
          </a:p>
        </p:txBody>
      </p:sp>
      <p:sp>
        <p:nvSpPr>
          <p:cNvPr id="3" name="Content Placeholder 2"/>
          <p:cNvSpPr>
            <a:spLocks noGrp="1"/>
          </p:cNvSpPr>
          <p:nvPr>
            <p:ph idx="1"/>
          </p:nvPr>
        </p:nvSpPr>
        <p:spPr>
          <a:xfrm>
            <a:off x="457200" y="4800600"/>
            <a:ext cx="8229600" cy="1981200"/>
          </a:xfrm>
        </p:spPr>
        <p:txBody>
          <a:bodyPr/>
          <a:lstStyle/>
          <a:p>
            <a:r>
              <a:rPr lang="en-US" sz="2400" dirty="0" smtClean="0"/>
              <a:t>Opioid-dependent women who were given active buprenorphine over a 12-week intervention period had lower relapse rates after returning to the community than those who did not receive medication.</a:t>
            </a:r>
            <a:endParaRPr lang="en-US" sz="2400" dirty="0"/>
          </a:p>
        </p:txBody>
      </p:sp>
      <p:pic>
        <p:nvPicPr>
          <p:cNvPr id="5124" name="Picture 4"/>
          <p:cNvPicPr>
            <a:picLocks noChangeAspect="1" noChangeArrowheads="1"/>
          </p:cNvPicPr>
          <p:nvPr/>
        </p:nvPicPr>
        <p:blipFill>
          <a:blip r:embed="rId2" cstate="print"/>
          <a:srcRect/>
          <a:stretch>
            <a:fillRect/>
          </a:stretch>
        </p:blipFill>
        <p:spPr bwMode="auto">
          <a:xfrm>
            <a:off x="1981200" y="1600200"/>
            <a:ext cx="5199246" cy="3200400"/>
          </a:xfrm>
          <a:prstGeom prst="rect">
            <a:avLst/>
          </a:prstGeom>
          <a:noFill/>
          <a:ln w="9525">
            <a:noFill/>
            <a:miter lim="800000"/>
            <a:headEnd/>
            <a:tailEnd/>
          </a:ln>
        </p:spPr>
      </p:pic>
      <p:sp>
        <p:nvSpPr>
          <p:cNvPr id="7" name="TextBox 6"/>
          <p:cNvSpPr txBox="1"/>
          <p:nvPr/>
        </p:nvSpPr>
        <p:spPr>
          <a:xfrm>
            <a:off x="1295400" y="6400800"/>
            <a:ext cx="6553200" cy="461665"/>
          </a:xfrm>
          <a:prstGeom prst="rect">
            <a:avLst/>
          </a:prstGeom>
          <a:noFill/>
        </p:spPr>
        <p:txBody>
          <a:bodyPr wrap="square" rtlCol="0">
            <a:spAutoFit/>
          </a:bodyPr>
          <a:lstStyle/>
          <a:p>
            <a:pPr algn="ctr"/>
            <a:r>
              <a:rPr lang="en-US" sz="1200" dirty="0" err="1" smtClean="0"/>
              <a:t>Cropsey</a:t>
            </a:r>
            <a:r>
              <a:rPr lang="en-US" sz="1200" dirty="0" smtClean="0"/>
              <a:t>, et al. (2011). </a:t>
            </a:r>
            <a:r>
              <a:rPr lang="en-US" sz="1200" dirty="0"/>
              <a:t>Results of a pilot randomized controlled trial of buprenorphine for </a:t>
            </a:r>
            <a:r>
              <a:rPr lang="en-US" sz="1200" dirty="0" smtClean="0"/>
              <a:t>opioid dependent women </a:t>
            </a:r>
            <a:r>
              <a:rPr lang="en-US" sz="1200" dirty="0"/>
              <a:t>in the criminal justice </a:t>
            </a:r>
            <a:r>
              <a:rPr lang="en-US" sz="1200" dirty="0" smtClean="0"/>
              <a:t>system. </a:t>
            </a:r>
            <a:r>
              <a:rPr lang="en-US" sz="1200" i="1" dirty="0" smtClean="0"/>
              <a:t>Drug and Alcohol Dependence, 119</a:t>
            </a:r>
            <a:r>
              <a:rPr lang="en-US" sz="1200" dirty="0" smtClean="0"/>
              <a:t>, 172-178</a:t>
            </a:r>
            <a:endParaRPr lang="en-US" sz="1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Release Naltrexone</a:t>
            </a:r>
            <a:endParaRPr lang="en-US" dirty="0"/>
          </a:p>
        </p:txBody>
      </p:sp>
      <p:sp>
        <p:nvSpPr>
          <p:cNvPr id="3" name="Content Placeholder 2"/>
          <p:cNvSpPr>
            <a:spLocks noGrp="1"/>
          </p:cNvSpPr>
          <p:nvPr>
            <p:ph idx="1"/>
          </p:nvPr>
        </p:nvSpPr>
        <p:spPr>
          <a:xfrm>
            <a:off x="228600" y="1371600"/>
            <a:ext cx="5257800" cy="4525963"/>
          </a:xfrm>
        </p:spPr>
        <p:txBody>
          <a:bodyPr/>
          <a:lstStyle/>
          <a:p>
            <a:r>
              <a:rPr lang="en-US" sz="2400" dirty="0" smtClean="0"/>
              <a:t>Opiate antagonist available in tablet or extended-release injection form (Vivitrol</a:t>
            </a:r>
            <a:r>
              <a:rPr lang="en-US" sz="2400" baseline="30000" dirty="0" smtClean="0"/>
              <a:t> ®</a:t>
            </a:r>
            <a:r>
              <a:rPr lang="en-US" sz="2400" dirty="0" smtClean="0"/>
              <a:t>).</a:t>
            </a:r>
          </a:p>
          <a:p>
            <a:r>
              <a:rPr lang="en-US" sz="2400" dirty="0" smtClean="0"/>
              <a:t>This medication is an effective opioid treatment with few side effects</a:t>
            </a:r>
          </a:p>
          <a:p>
            <a:r>
              <a:rPr lang="en-US" sz="2400" dirty="0" smtClean="0"/>
              <a:t>Naltrexone treatments are an especially promising therapy for opiate dependence with correctional populations because of the low abuse liability and lack of euphoria associated with this treatment.</a:t>
            </a:r>
          </a:p>
        </p:txBody>
      </p:sp>
      <p:sp>
        <p:nvSpPr>
          <p:cNvPr id="4" name="TextBox 3"/>
          <p:cNvSpPr txBox="1"/>
          <p:nvPr/>
        </p:nvSpPr>
        <p:spPr>
          <a:xfrm>
            <a:off x="1447800" y="6400800"/>
            <a:ext cx="6324600" cy="461665"/>
          </a:xfrm>
          <a:prstGeom prst="rect">
            <a:avLst/>
          </a:prstGeom>
          <a:noFill/>
        </p:spPr>
        <p:txBody>
          <a:bodyPr wrap="square" rtlCol="0">
            <a:spAutoFit/>
          </a:bodyPr>
          <a:lstStyle/>
          <a:p>
            <a:pPr algn="ctr"/>
            <a:r>
              <a:rPr lang="en-US" sz="1200" dirty="0" err="1" smtClean="0"/>
              <a:t>Cropsey</a:t>
            </a:r>
            <a:r>
              <a:rPr lang="en-US" sz="1200" dirty="0" smtClean="0"/>
              <a:t>, et al. (2005). Pharmacotherapy Treatment in Substance-Dependent Correctional Populations: A Review. </a:t>
            </a:r>
            <a:r>
              <a:rPr lang="en-US" sz="1200" i="1" dirty="0" smtClean="0"/>
              <a:t>Substance Use &amp; Misuse, 40</a:t>
            </a:r>
            <a:r>
              <a:rPr lang="en-US" sz="1200" dirty="0" smtClean="0"/>
              <a:t>, 1983-1999.</a:t>
            </a:r>
            <a:endParaRPr lang="en-US" sz="1200" dirty="0"/>
          </a:p>
        </p:txBody>
      </p:sp>
      <p:pic>
        <p:nvPicPr>
          <p:cNvPr id="7" name="irc_mi" descr="http://drugline.org/img/drug/vivitrol-24804_1.jpg"/>
          <p:cNvPicPr/>
          <p:nvPr/>
        </p:nvPicPr>
        <p:blipFill>
          <a:blip r:embed="rId2" cstate="print"/>
          <a:srcRect t="5223"/>
          <a:stretch>
            <a:fillRect/>
          </a:stretch>
        </p:blipFill>
        <p:spPr bwMode="auto">
          <a:xfrm>
            <a:off x="5410200" y="1524000"/>
            <a:ext cx="3409950" cy="441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Grp="1" noRot="1" noChangeArrowheads="1"/>
          </p:cNvSpPr>
          <p:nvPr>
            <p:ph type="title"/>
          </p:nvPr>
        </p:nvSpPr>
        <p:spPr>
          <a:xfrm>
            <a:off x="457200" y="274638"/>
            <a:ext cx="8229600" cy="1020762"/>
          </a:xfrm>
        </p:spPr>
        <p:txBody>
          <a:bodyPr/>
          <a:lstStyle/>
          <a:p>
            <a:pPr eaLnBrk="1" hangingPunct="1">
              <a:defRPr/>
            </a:pPr>
            <a:r>
              <a:rPr lang="en-US" sz="3600" dirty="0" smtClean="0"/>
              <a:t>Six Month Treatment Outcomes </a:t>
            </a:r>
            <a:br>
              <a:rPr lang="en-US" sz="3600" dirty="0" smtClean="0"/>
            </a:br>
            <a:r>
              <a:rPr lang="en-US" sz="3600" dirty="0" smtClean="0"/>
              <a:t>All Sites</a:t>
            </a:r>
          </a:p>
        </p:txBody>
      </p:sp>
      <p:graphicFrame>
        <p:nvGraphicFramePr>
          <p:cNvPr id="19" name="Object 4"/>
          <p:cNvGraphicFramePr>
            <a:graphicFrameLocks noGrp="1" noChangeAspect="1"/>
          </p:cNvGraphicFramePr>
          <p:nvPr>
            <p:ph type="chart" idx="1"/>
          </p:nvPr>
        </p:nvGraphicFramePr>
        <p:xfrm>
          <a:off x="533400" y="1447800"/>
          <a:ext cx="8196214" cy="4676775"/>
        </p:xfrm>
        <a:graphic>
          <a:graphicData uri="http://schemas.openxmlformats.org/drawingml/2006/chart">
            <c:chart xmlns:c="http://schemas.openxmlformats.org/drawingml/2006/chart" xmlns:r="http://schemas.openxmlformats.org/officeDocument/2006/relationships" r:id="rId3"/>
          </a:graphicData>
        </a:graphic>
      </p:graphicFrame>
      <p:sp>
        <p:nvSpPr>
          <p:cNvPr id="10248" name="Text Box 9"/>
          <p:cNvSpPr txBox="1">
            <a:spLocks noChangeArrowheads="1"/>
          </p:cNvSpPr>
          <p:nvPr/>
        </p:nvSpPr>
        <p:spPr bwMode="auto">
          <a:xfrm>
            <a:off x="1905000" y="6096000"/>
            <a:ext cx="762000" cy="304800"/>
          </a:xfrm>
          <a:prstGeom prst="rect">
            <a:avLst/>
          </a:prstGeom>
          <a:noFill/>
          <a:ln w="9525" algn="ctr">
            <a:noFill/>
            <a:miter lim="800000"/>
            <a:headEnd/>
            <a:tailEnd/>
          </a:ln>
        </p:spPr>
        <p:txBody>
          <a:bodyPr>
            <a:spAutoFit/>
          </a:bodyPr>
          <a:lstStyle/>
          <a:p>
            <a:pPr>
              <a:spcBef>
                <a:spcPct val="50000"/>
              </a:spcBef>
            </a:pPr>
            <a:endParaRPr lang="en-US" dirty="0"/>
          </a:p>
        </p:txBody>
      </p:sp>
      <p:sp>
        <p:nvSpPr>
          <p:cNvPr id="10250" name="Rectangle 11"/>
          <p:cNvSpPr>
            <a:spLocks noChangeArrowheads="1"/>
          </p:cNvSpPr>
          <p:nvPr/>
        </p:nvSpPr>
        <p:spPr bwMode="auto">
          <a:xfrm>
            <a:off x="4648200" y="5867400"/>
            <a:ext cx="744538" cy="276225"/>
          </a:xfrm>
          <a:prstGeom prst="rect">
            <a:avLst/>
          </a:prstGeom>
          <a:noFill/>
          <a:ln w="9525" algn="ctr">
            <a:noFill/>
            <a:miter lim="800000"/>
            <a:headEnd/>
            <a:tailEnd/>
          </a:ln>
        </p:spPr>
        <p:txBody>
          <a:bodyPr wrap="none">
            <a:spAutoFit/>
          </a:bodyPr>
          <a:lstStyle/>
          <a:p>
            <a:pPr>
              <a:spcBef>
                <a:spcPct val="50000"/>
              </a:spcBef>
            </a:pPr>
            <a:r>
              <a:rPr lang="en-US" sz="1200" i="1" dirty="0"/>
              <a:t>p</a:t>
            </a:r>
            <a:r>
              <a:rPr lang="en-US" sz="1200" dirty="0"/>
              <a:t> = .011</a:t>
            </a:r>
          </a:p>
        </p:txBody>
      </p:sp>
      <p:sp>
        <p:nvSpPr>
          <p:cNvPr id="10251" name="TextBox 10"/>
          <p:cNvSpPr txBox="1">
            <a:spLocks noChangeArrowheads="1"/>
          </p:cNvSpPr>
          <p:nvPr/>
        </p:nvSpPr>
        <p:spPr bwMode="auto">
          <a:xfrm>
            <a:off x="3657600" y="6505575"/>
            <a:ext cx="1981200" cy="276225"/>
          </a:xfrm>
          <a:prstGeom prst="rect">
            <a:avLst/>
          </a:prstGeom>
          <a:noFill/>
          <a:ln w="9525">
            <a:noFill/>
            <a:miter lim="800000"/>
            <a:headEnd/>
            <a:tailEnd/>
          </a:ln>
        </p:spPr>
        <p:txBody>
          <a:bodyPr>
            <a:spAutoFit/>
          </a:bodyPr>
          <a:lstStyle/>
          <a:p>
            <a:r>
              <a:rPr lang="en-US" sz="1200" dirty="0"/>
              <a:t>Coviello et al., In Press</a:t>
            </a:r>
          </a:p>
        </p:txBody>
      </p:sp>
      <p:sp>
        <p:nvSpPr>
          <p:cNvPr id="10252" name="Text Box 10"/>
          <p:cNvSpPr txBox="1">
            <a:spLocks noChangeArrowheads="1"/>
          </p:cNvSpPr>
          <p:nvPr/>
        </p:nvSpPr>
        <p:spPr bwMode="auto">
          <a:xfrm>
            <a:off x="2286000" y="5867400"/>
            <a:ext cx="762000" cy="276225"/>
          </a:xfrm>
          <a:prstGeom prst="rect">
            <a:avLst/>
          </a:prstGeom>
          <a:noFill/>
          <a:ln w="9525" algn="ctr">
            <a:noFill/>
            <a:miter lim="800000"/>
            <a:headEnd/>
            <a:tailEnd/>
          </a:ln>
        </p:spPr>
        <p:txBody>
          <a:bodyPr>
            <a:spAutoFit/>
          </a:bodyPr>
          <a:lstStyle/>
          <a:p>
            <a:pPr>
              <a:spcBef>
                <a:spcPct val="50000"/>
              </a:spcBef>
            </a:pPr>
            <a:r>
              <a:rPr lang="en-US" sz="1200" i="1" dirty="0"/>
              <a:t>p</a:t>
            </a:r>
            <a:r>
              <a:rPr lang="en-US" sz="1200" dirty="0"/>
              <a:t> =.003</a:t>
            </a:r>
          </a:p>
        </p:txBody>
      </p:sp>
      <p:sp>
        <p:nvSpPr>
          <p:cNvPr id="10257" name="Rectangle 11"/>
          <p:cNvSpPr>
            <a:spLocks noChangeArrowheads="1"/>
          </p:cNvSpPr>
          <p:nvPr/>
        </p:nvSpPr>
        <p:spPr bwMode="auto">
          <a:xfrm>
            <a:off x="7086600" y="5867400"/>
            <a:ext cx="744538" cy="276225"/>
          </a:xfrm>
          <a:prstGeom prst="rect">
            <a:avLst/>
          </a:prstGeom>
          <a:noFill/>
          <a:ln w="9525" algn="ctr">
            <a:noFill/>
            <a:miter lim="800000"/>
            <a:headEnd/>
            <a:tailEnd/>
          </a:ln>
        </p:spPr>
        <p:txBody>
          <a:bodyPr wrap="none">
            <a:spAutoFit/>
          </a:bodyPr>
          <a:lstStyle/>
          <a:p>
            <a:pPr>
              <a:spcBef>
                <a:spcPct val="50000"/>
              </a:spcBef>
            </a:pPr>
            <a:r>
              <a:rPr lang="en-US" sz="1200" i="1" dirty="0"/>
              <a:t>p</a:t>
            </a:r>
            <a:r>
              <a:rPr lang="en-US" sz="1200" dirty="0"/>
              <a:t> = .311</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z="3600" dirty="0" smtClean="0">
                <a:ea typeface="ＭＳ Ｐゴシック" pitchFamily="-104" charset="-128"/>
              </a:rPr>
              <a:t>Comparative Evidence Base of MAT for Opioid Dependence</a:t>
            </a:r>
          </a:p>
        </p:txBody>
      </p:sp>
      <p:sp>
        <p:nvSpPr>
          <p:cNvPr id="4" name="TextBox 3"/>
          <p:cNvSpPr txBox="1"/>
          <p:nvPr/>
        </p:nvSpPr>
        <p:spPr>
          <a:xfrm>
            <a:off x="1371600" y="6400800"/>
            <a:ext cx="6096000" cy="461665"/>
          </a:xfrm>
          <a:prstGeom prst="rect">
            <a:avLst/>
          </a:prstGeom>
          <a:noFill/>
        </p:spPr>
        <p:txBody>
          <a:bodyPr wrap="square" rtlCol="0">
            <a:spAutoFit/>
          </a:bodyPr>
          <a:lstStyle/>
          <a:p>
            <a:pPr algn="ctr"/>
            <a:r>
              <a:rPr lang="en-US" sz="1200" dirty="0" smtClean="0"/>
              <a:t>Lee, et al. (2013) Presentation: </a:t>
            </a:r>
            <a:r>
              <a:rPr lang="en-US" sz="1200" i="1" dirty="0" smtClean="0"/>
              <a:t>Extended-Release Naltrexone for Opioid Relapse Prevention at Jail Re-entry</a:t>
            </a:r>
            <a:r>
              <a:rPr lang="en-US" sz="1200" dirty="0" smtClean="0"/>
              <a:t>. </a:t>
            </a:r>
            <a:endParaRPr lang="en-US" sz="1200" dirty="0"/>
          </a:p>
        </p:txBody>
      </p:sp>
      <p:sp>
        <p:nvSpPr>
          <p:cNvPr id="6" name="Rectangle 5"/>
          <p:cNvSpPr/>
          <p:nvPr/>
        </p:nvSpPr>
        <p:spPr>
          <a:xfrm>
            <a:off x="152400" y="1676401"/>
            <a:ext cx="8763000" cy="1323439"/>
          </a:xfrm>
          <a:prstGeom prst="rect">
            <a:avLst/>
          </a:prstGeom>
        </p:spPr>
        <p:txBody>
          <a:bodyPr wrap="square">
            <a:spAutoFit/>
          </a:bodyPr>
          <a:lstStyle/>
          <a:p>
            <a:pPr lvl="1">
              <a:lnSpc>
                <a:spcPct val="80000"/>
              </a:lnSpc>
              <a:buClr>
                <a:schemeClr val="hlink"/>
              </a:buClr>
              <a:buFont typeface="Wingdings" pitchFamily="2" charset="2"/>
              <a:buChar char="Ø"/>
              <a:defRPr/>
            </a:pPr>
            <a:r>
              <a:rPr lang="en-US" dirty="0" smtClean="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Despite the success of agonist treatments such as methadone and 	buprenorphine, few offenders receive these treatments</a:t>
            </a:r>
          </a:p>
          <a:p>
            <a:pPr lvl="1">
              <a:lnSpc>
                <a:spcPct val="80000"/>
              </a:lnSpc>
              <a:buClr>
                <a:schemeClr val="hlink"/>
              </a:buClr>
              <a:buFont typeface="Wingdings" pitchFamily="2" charset="2"/>
              <a:buChar char="Ø"/>
              <a:defRPr/>
            </a:pPr>
            <a:endParaRPr lang="en-US" sz="2000" dirty="0" smtClean="0">
              <a:effectLst>
                <a:outerShdw blurRad="38100" dist="38100" dir="2700000" algn="tl">
                  <a:srgbClr val="000000">
                    <a:alpha val="43137"/>
                  </a:srgbClr>
                </a:outerShdw>
              </a:effectLst>
            </a:endParaRPr>
          </a:p>
          <a:p>
            <a:pPr lvl="1">
              <a:lnSpc>
                <a:spcPct val="80000"/>
              </a:lnSpc>
              <a:buClr>
                <a:schemeClr val="hlink"/>
              </a:buClr>
              <a:buFont typeface="Wingdings" pitchFamily="2" charset="2"/>
              <a:buChar char="Ø"/>
              <a:defRPr/>
            </a:pPr>
            <a:r>
              <a:rPr lang="en-US" sz="2000" dirty="0" smtClean="0">
                <a:effectLst>
                  <a:outerShdw blurRad="38100" dist="38100" dir="2700000" algn="tl">
                    <a:srgbClr val="000000">
                      <a:alpha val="43137"/>
                    </a:srgbClr>
                  </a:outerShdw>
                </a:effectLst>
              </a:rPr>
              <a:t>    Criminal justice system has not been favorable to agonist 	treatments</a:t>
            </a:r>
          </a:p>
        </p:txBody>
      </p:sp>
      <p:graphicFrame>
        <p:nvGraphicFramePr>
          <p:cNvPr id="8" name="Content Placeholder 4"/>
          <p:cNvGraphicFramePr>
            <a:graphicFrameLocks noGrp="1"/>
          </p:cNvGraphicFramePr>
          <p:nvPr>
            <p:ph sz="half" idx="2"/>
          </p:nvPr>
        </p:nvGraphicFramePr>
        <p:xfrm>
          <a:off x="152400" y="3139287"/>
          <a:ext cx="8839200" cy="2499513"/>
        </p:xfrm>
        <a:graphic>
          <a:graphicData uri="http://schemas.openxmlformats.org/drawingml/2006/table">
            <a:tbl>
              <a:tblPr/>
              <a:tblGrid>
                <a:gridCol w="1524000"/>
                <a:gridCol w="1524000"/>
                <a:gridCol w="1528763"/>
                <a:gridCol w="1366837"/>
                <a:gridCol w="1474788"/>
                <a:gridCol w="1420812"/>
              </a:tblGrid>
              <a:tr h="97425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Verdana" pitchFamily="-104" charset="0"/>
                        <a:ea typeface="ＭＳ Ｐゴシック" pitchFamily="-10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FF"/>
                          </a:solidFill>
                          <a:effectLst/>
                          <a:latin typeface="Verdana" pitchFamily="-104" charset="0"/>
                          <a:ea typeface="ＭＳ Ｐゴシック" pitchFamily="-104" charset="-128"/>
                        </a:rPr>
                        <a:t>Efficacy</a:t>
                      </a:r>
                      <a:endParaRPr kumimoji="0" lang="en-US" sz="1800" b="1" i="0" u="none" strike="noStrike" cap="none" normalizeH="0" baseline="0" smtClean="0">
                        <a:ln>
                          <a:noFill/>
                        </a:ln>
                        <a:solidFill>
                          <a:srgbClr val="FFFFFF"/>
                        </a:solidFill>
                        <a:effectLst/>
                        <a:latin typeface="Verdana" pitchFamily="-104" charset="0"/>
                        <a:ea typeface="ＭＳ Ｐゴシック" pitchFamily="-10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Verdana" pitchFamily="-104" charset="0"/>
                          <a:ea typeface="ＭＳ Ｐゴシック" pitchFamily="-104" charset="-128"/>
                        </a:rPr>
                        <a:t>Community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FFFF"/>
                          </a:solidFill>
                          <a:effectLst/>
                          <a:latin typeface="Verdana" pitchFamily="-104" charset="0"/>
                          <a:ea typeface="ＭＳ Ｐゴシック" pitchFamily="-104" charset="-128"/>
                        </a:rPr>
                        <a:t>Effectiveness</a:t>
                      </a:r>
                      <a:endParaRPr kumimoji="0" lang="en-US" sz="2000" b="1" i="0" u="none" strike="noStrike" cap="none" normalizeH="0" baseline="0" dirty="0" smtClean="0">
                        <a:ln>
                          <a:noFill/>
                        </a:ln>
                        <a:solidFill>
                          <a:srgbClr val="FFFFFF"/>
                        </a:solidFill>
                        <a:effectLst/>
                        <a:latin typeface="Verdana" pitchFamily="-104" charset="0"/>
                        <a:ea typeface="ＭＳ Ｐゴシック" pitchFamily="-10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Verdana" pitchFamily="-104" charset="0"/>
                          <a:ea typeface="ＭＳ Ｐゴシック" pitchFamily="-104" charset="-128"/>
                        </a:rPr>
                        <a:t>CJS </a:t>
                      </a:r>
                      <a:r>
                        <a:rPr kumimoji="0" lang="en-US" sz="1600" b="1" i="0" u="none" strike="noStrike" cap="none" normalizeH="0" baseline="0" smtClean="0">
                          <a:ln>
                            <a:noFill/>
                          </a:ln>
                          <a:solidFill>
                            <a:srgbClr val="FFFFFF"/>
                          </a:solidFill>
                          <a:effectLst/>
                          <a:latin typeface="Verdana" pitchFamily="-104" charset="0"/>
                          <a:ea typeface="ＭＳ Ｐゴシック" pitchFamily="-104" charset="-128"/>
                        </a:rPr>
                        <a:t>Feasibility</a:t>
                      </a:r>
                      <a:endParaRPr kumimoji="0" lang="en-US" sz="1800" b="1" i="0" u="none" strike="noStrike" cap="none" normalizeH="0" baseline="0" smtClean="0">
                        <a:ln>
                          <a:noFill/>
                        </a:ln>
                        <a:solidFill>
                          <a:srgbClr val="FFFFFF"/>
                        </a:solidFill>
                        <a:effectLst/>
                        <a:latin typeface="Verdana" pitchFamily="-104" charset="0"/>
                        <a:ea typeface="ＭＳ Ｐゴシック" pitchFamily="-10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FFFF"/>
                          </a:solidFill>
                          <a:effectLst/>
                          <a:latin typeface="Verdana" pitchFamily="-104" charset="0"/>
                          <a:ea typeface="ＭＳ Ｐゴシック" pitchFamily="-104" charset="-128"/>
                        </a:rPr>
                        <a:t>CJS </a:t>
                      </a:r>
                      <a:r>
                        <a:rPr kumimoji="0" lang="en-US" sz="1800" b="1" i="0" u="none" strike="noStrike" cap="none" normalizeH="0" baseline="0" dirty="0" smtClean="0">
                          <a:ln>
                            <a:noFill/>
                          </a:ln>
                          <a:solidFill>
                            <a:srgbClr val="FFFFFF"/>
                          </a:solidFill>
                          <a:effectLst/>
                          <a:latin typeface="Verdana" pitchFamily="-104" charset="0"/>
                          <a:ea typeface="ＭＳ Ｐゴシック" pitchFamily="-104" charset="-128"/>
                        </a:rPr>
                        <a:t>Effective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Verdana" pitchFamily="-104" charset="0"/>
                          <a:ea typeface="ＭＳ Ｐゴシック" pitchFamily="-104" charset="-128"/>
                        </a:rPr>
                        <a:t>CJS </a:t>
                      </a:r>
                      <a:r>
                        <a:rPr kumimoji="0" lang="en-US" sz="1800" b="1" i="0" u="none" strike="noStrike" cap="none" normalizeH="0" baseline="0" smtClean="0">
                          <a:ln>
                            <a:noFill/>
                          </a:ln>
                          <a:solidFill>
                            <a:srgbClr val="FFFFFF"/>
                          </a:solidFill>
                          <a:effectLst/>
                          <a:latin typeface="Verdana" pitchFamily="-104" charset="0"/>
                          <a:ea typeface="ＭＳ Ｐゴシック" pitchFamily="-104" charset="-128"/>
                        </a:rPr>
                        <a:t>Adoption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264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104" charset="0"/>
                          <a:ea typeface="ＭＳ Ｐゴシック" pitchFamily="-104" charset="-128"/>
                        </a:rPr>
                        <a:t>Methadone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Verdana" pitchFamily="-104" charset="0"/>
                          <a:ea typeface="ＭＳ Ｐゴシック" pitchFamily="-104"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Verdana" pitchFamily="-104" charset="0"/>
                          <a:ea typeface="ＭＳ Ｐゴシック" pitchFamily="-104"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Verdana" pitchFamily="-104" charset="0"/>
                          <a:ea typeface="ＭＳ Ｐゴシック" pitchFamily="-104"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Verdana" pitchFamily="-104" charset="0"/>
                          <a:ea typeface="ＭＳ Ｐゴシック" pitchFamily="-104"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Verdana" pitchFamily="-104" charset="0"/>
                          <a:ea typeface="ＭＳ Ｐゴシック" pitchFamily="-104"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264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Verdana" pitchFamily="-104" charset="0"/>
                          <a:ea typeface="ＭＳ Ｐゴシック" pitchFamily="-104" charset="-128"/>
                        </a:rPr>
                        <a:t>BUP-NX</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Verdana" pitchFamily="-104" charset="0"/>
                          <a:ea typeface="ＭＳ Ｐゴシック" pitchFamily="-104" charset="-128"/>
                        </a:rPr>
                        <a:t>(buprenorphine)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Verdana" pitchFamily="-104" charset="0"/>
                          <a:ea typeface="ＭＳ Ｐゴシック" pitchFamily="-104"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Verdana" pitchFamily="-104" charset="0"/>
                          <a:ea typeface="ＭＳ Ｐゴシック" pitchFamily="-104"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964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Verdana" pitchFamily="-104" charset="0"/>
                          <a:ea typeface="ＭＳ Ｐゴシック" pitchFamily="-104"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964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Verdana" pitchFamily="-104" charset="0"/>
                          <a:ea typeface="ＭＳ Ｐゴシック" pitchFamily="-104"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964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Verdana" pitchFamily="-104" charset="0"/>
                          <a:ea typeface="ＭＳ Ｐゴシック" pitchFamily="-104"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9646"/>
                    </a:solidFill>
                  </a:tcPr>
                </a:tc>
              </a:tr>
              <a:tr h="472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Verdana" pitchFamily="-104" charset="0"/>
                          <a:ea typeface="ＭＳ Ｐゴシック" pitchFamily="-104" charset="-128"/>
                        </a:rPr>
                        <a:t>XR-NTX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Verdana" pitchFamily="-104" charset="0"/>
                          <a:ea typeface="ＭＳ Ｐゴシック" pitchFamily="-104"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Verdana" pitchFamily="-104" charset="0"/>
                          <a:ea typeface="ＭＳ Ｐゴシック" pitchFamily="-104"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964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Verdana" pitchFamily="-104" charset="0"/>
                          <a:ea typeface="ＭＳ Ｐゴシック" pitchFamily="-104"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964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Verdana" pitchFamily="-104" charset="0"/>
                          <a:ea typeface="ＭＳ Ｐゴシック" pitchFamily="-104"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964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Verdana" pitchFamily="-104" charset="0"/>
                          <a:ea typeface="ＭＳ Ｐゴシック" pitchFamily="-104"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9646"/>
                    </a:solid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pPr>
              <a:buNone/>
            </a:pPr>
            <a:endParaRPr lang="en-US" dirty="0" smtClean="0"/>
          </a:p>
          <a:p>
            <a:pPr marL="342900" lvl="1" indent="-342900">
              <a:buClr>
                <a:schemeClr val="hlink"/>
              </a:buClr>
              <a:buSzPct val="80000"/>
              <a:buFont typeface="Wingdings" pitchFamily="2" charset="2"/>
              <a:buChar char="Ø"/>
            </a:pPr>
            <a:r>
              <a:rPr lang="en-US" dirty="0" smtClean="0"/>
              <a:t>Make all Addiction Medications </a:t>
            </a:r>
            <a:r>
              <a:rPr lang="en-US" u="sng" dirty="0" smtClean="0"/>
              <a:t>Pharmacy Benefits</a:t>
            </a:r>
          </a:p>
          <a:p>
            <a:pPr marL="342900" lvl="1" indent="-342900">
              <a:buClr>
                <a:schemeClr val="hlink"/>
              </a:buClr>
              <a:buSzPct val="80000"/>
              <a:buFont typeface="Wingdings" pitchFamily="2" charset="2"/>
              <a:buChar char="Ø"/>
            </a:pPr>
            <a:r>
              <a:rPr lang="en-US" dirty="0" smtClean="0"/>
              <a:t>Include Methadone Maintenance as a benefit  for </a:t>
            </a:r>
            <a:r>
              <a:rPr lang="en-US" i="1" dirty="0" smtClean="0"/>
              <a:t>all</a:t>
            </a:r>
            <a:r>
              <a:rPr lang="en-US" dirty="0" smtClean="0"/>
              <a:t> individuals with </a:t>
            </a:r>
            <a:r>
              <a:rPr lang="en-US" dirty="0" err="1" smtClean="0"/>
              <a:t>opioid</a:t>
            </a:r>
            <a:r>
              <a:rPr lang="en-US" dirty="0" smtClean="0"/>
              <a:t> addiction (in the exchange plans)</a:t>
            </a:r>
          </a:p>
          <a:p>
            <a:pPr marL="342900" lvl="1" indent="-342900">
              <a:buClr>
                <a:schemeClr val="hlink"/>
              </a:buClr>
              <a:buSzPct val="80000"/>
              <a:buFont typeface="Wingdings" pitchFamily="2" charset="2"/>
              <a:buChar char="Ø"/>
            </a:pPr>
            <a:r>
              <a:rPr lang="en-US" dirty="0" smtClean="0"/>
              <a:t>Have CDC and county jails employ proactive enrollment of patients in MAT before release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a:xfrm>
            <a:off x="457200" y="1447800"/>
            <a:ext cx="8229600" cy="4525963"/>
          </a:xfrm>
        </p:spPr>
        <p:txBody>
          <a:bodyPr/>
          <a:lstStyle/>
          <a:p>
            <a:r>
              <a:rPr lang="en-US" dirty="0" smtClean="0"/>
              <a:t>Support AB Bills:</a:t>
            </a:r>
          </a:p>
          <a:p>
            <a:pPr lvl="1"/>
            <a:r>
              <a:rPr lang="en-US" dirty="0" smtClean="0"/>
              <a:t>AB 395 – </a:t>
            </a:r>
            <a:r>
              <a:rPr lang="en-US" sz="2200" dirty="0" smtClean="0"/>
              <a:t>To allow residential SUD treatment programs licensed by the department to include on-staff physicians knowledgeable of addiction medicine as part of a multidisciplinary healthcare team</a:t>
            </a:r>
            <a:endParaRPr lang="en-US" sz="2400" dirty="0" smtClean="0"/>
          </a:p>
          <a:p>
            <a:pPr lvl="1"/>
            <a:r>
              <a:rPr lang="en-US" dirty="0" smtClean="0"/>
              <a:t>AB 720 – </a:t>
            </a:r>
            <a:r>
              <a:rPr lang="en-US" sz="2200" dirty="0" smtClean="0"/>
              <a:t>To require counties to designate an individual or agency to enroll into </a:t>
            </a:r>
            <a:r>
              <a:rPr lang="en-US" sz="2200" dirty="0" err="1" smtClean="0"/>
              <a:t>Medi</a:t>
            </a:r>
            <a:r>
              <a:rPr lang="en-US" sz="2200" dirty="0" smtClean="0"/>
              <a:t>-Cal certain individuals held in county jail, consistent with federal requirements</a:t>
            </a:r>
          </a:p>
          <a:p>
            <a:pPr lvl="1"/>
            <a:r>
              <a:rPr lang="en-US" dirty="0" smtClean="0"/>
              <a:t>AB 889 – </a:t>
            </a:r>
            <a:r>
              <a:rPr lang="en-US" sz="2200" dirty="0" smtClean="0"/>
              <a:t>Would require a plan or insurer to have an expeditious process in place to authorize exceptions to step therapy when medically necessary, and to conform effectively and efficiently to continuity of care</a:t>
            </a:r>
            <a:endParaRPr lang="en-US"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838200"/>
            <a:ext cx="8229600" cy="4979987"/>
          </a:xfrm>
        </p:spPr>
        <p:txBody>
          <a:bodyPr/>
          <a:lstStyle/>
          <a:p>
            <a:r>
              <a:rPr lang="en-US" sz="3600" dirty="0" smtClean="0"/>
              <a:t>Individuals involved in the criminal justice system have very high rates of alcohol and drug use.</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9194" name="Rectangle 10"/>
          <p:cNvSpPr>
            <a:spLocks noGrp="1" noChangeArrowheads="1"/>
          </p:cNvSpPr>
          <p:nvPr>
            <p:ph type="body" sz="half" idx="2"/>
          </p:nvPr>
        </p:nvSpPr>
        <p:spPr>
          <a:xfrm>
            <a:off x="609600" y="1981200"/>
            <a:ext cx="3429000" cy="3962400"/>
          </a:xfrm>
        </p:spPr>
        <p:txBody>
          <a:bodyPr/>
          <a:lstStyle/>
          <a:p>
            <a:pPr>
              <a:spcBef>
                <a:spcPts val="0"/>
              </a:spcBef>
              <a:defRPr/>
            </a:pPr>
            <a:r>
              <a:rPr lang="en-US" sz="2200" dirty="0">
                <a:effectLst>
                  <a:outerShdw blurRad="38100" dist="38100" dir="2700000" algn="tl">
                    <a:srgbClr val="000000"/>
                  </a:outerShdw>
                </a:effectLst>
                <a:latin typeface="Arial" pitchFamily="34" charset="0"/>
                <a:cs typeface="Arial" pitchFamily="34" charset="0"/>
              </a:rPr>
              <a:t>70-80% </a:t>
            </a:r>
            <a:r>
              <a:rPr lang="en-US" sz="2200" dirty="0" smtClean="0">
                <a:effectLst>
                  <a:outerShdw blurRad="38100" dist="38100" dir="2700000" algn="tl">
                    <a:srgbClr val="000000"/>
                  </a:outerShdw>
                </a:effectLst>
                <a:latin typeface="Arial" pitchFamily="34" charset="0"/>
                <a:cs typeface="Arial" pitchFamily="34" charset="0"/>
              </a:rPr>
              <a:t>inmates have used illegal drugs</a:t>
            </a:r>
            <a:endParaRPr lang="en-US" sz="2200" dirty="0">
              <a:effectLst>
                <a:outerShdw blurRad="38100" dist="38100" dir="2700000" algn="tl">
                  <a:srgbClr val="000000"/>
                </a:outerShdw>
              </a:effectLst>
              <a:latin typeface="Arial" pitchFamily="34" charset="0"/>
              <a:cs typeface="Arial" pitchFamily="34" charset="0"/>
            </a:endParaRPr>
          </a:p>
          <a:p>
            <a:pPr>
              <a:spcBef>
                <a:spcPts val="0"/>
              </a:spcBef>
              <a:defRPr/>
            </a:pPr>
            <a:endParaRPr lang="en-US" sz="2200" dirty="0" smtClean="0">
              <a:effectLst>
                <a:outerShdw blurRad="38100" dist="38100" dir="2700000" algn="tl">
                  <a:srgbClr val="000000"/>
                </a:outerShdw>
              </a:effectLst>
              <a:latin typeface="Arial" pitchFamily="34" charset="0"/>
              <a:cs typeface="Arial" pitchFamily="34" charset="0"/>
            </a:endParaRPr>
          </a:p>
          <a:p>
            <a:pPr>
              <a:spcBef>
                <a:spcPts val="0"/>
              </a:spcBef>
              <a:defRPr/>
            </a:pPr>
            <a:r>
              <a:rPr lang="en-US" sz="2200" dirty="0" smtClean="0">
                <a:effectLst>
                  <a:outerShdw blurRad="38100" dist="38100" dir="2700000" algn="tl">
                    <a:srgbClr val="000000"/>
                  </a:outerShdw>
                </a:effectLst>
                <a:latin typeface="Arial" pitchFamily="34" charset="0"/>
                <a:cs typeface="Arial" pitchFamily="34" charset="0"/>
              </a:rPr>
              <a:t>Adults-</a:t>
            </a:r>
            <a:r>
              <a:rPr lang="en-US" sz="2200" dirty="0">
                <a:effectLst>
                  <a:outerShdw blurRad="38100" dist="38100" dir="2700000" algn="tl">
                    <a:srgbClr val="000000"/>
                  </a:outerShdw>
                </a:effectLst>
                <a:latin typeface="Arial" pitchFamily="34" charset="0"/>
                <a:cs typeface="Arial" pitchFamily="34" charset="0"/>
              </a:rPr>
              <a:t>-31% </a:t>
            </a:r>
            <a:r>
              <a:rPr lang="en-US" sz="2200" dirty="0" smtClean="0">
                <a:effectLst>
                  <a:outerShdw blurRad="38100" dist="38100" dir="2700000" algn="tl">
                    <a:srgbClr val="000000"/>
                  </a:outerShdw>
                </a:effectLst>
                <a:latin typeface="Arial" pitchFamily="34" charset="0"/>
                <a:cs typeface="Arial" pitchFamily="34" charset="0"/>
              </a:rPr>
              <a:t>Males, 52% Females </a:t>
            </a:r>
            <a:r>
              <a:rPr lang="en-US" sz="2200" dirty="0">
                <a:effectLst>
                  <a:outerShdw blurRad="38100" dist="38100" dir="2700000" algn="tl">
                    <a:srgbClr val="000000"/>
                  </a:outerShdw>
                </a:effectLst>
                <a:latin typeface="Arial" pitchFamily="34" charset="0"/>
                <a:cs typeface="Arial" pitchFamily="34" charset="0"/>
              </a:rPr>
              <a:t>need intensive </a:t>
            </a:r>
            <a:r>
              <a:rPr lang="en-US" sz="2200" dirty="0" smtClean="0">
                <a:effectLst>
                  <a:outerShdw blurRad="38100" dist="38100" dir="2700000" algn="tl">
                    <a:srgbClr val="000000"/>
                  </a:outerShdw>
                </a:effectLst>
                <a:latin typeface="Arial" pitchFamily="34" charset="0"/>
                <a:cs typeface="Arial" pitchFamily="34" charset="0"/>
              </a:rPr>
              <a:t>tx services</a:t>
            </a:r>
          </a:p>
          <a:p>
            <a:pPr>
              <a:spcBef>
                <a:spcPts val="0"/>
              </a:spcBef>
              <a:defRPr/>
            </a:pPr>
            <a:endParaRPr lang="en-US" sz="2200" dirty="0" smtClean="0">
              <a:effectLst>
                <a:outerShdw blurRad="38100" dist="38100" dir="2700000" algn="tl">
                  <a:srgbClr val="000000"/>
                </a:outerShdw>
              </a:effectLst>
              <a:latin typeface="Arial" pitchFamily="34" charset="0"/>
              <a:cs typeface="Arial" pitchFamily="34" charset="0"/>
            </a:endParaRPr>
          </a:p>
          <a:p>
            <a:pPr>
              <a:spcBef>
                <a:spcPts val="0"/>
              </a:spcBef>
              <a:defRPr/>
            </a:pPr>
            <a:r>
              <a:rPr lang="en-US" sz="2200" dirty="0" smtClean="0">
                <a:effectLst>
                  <a:outerShdw blurRad="38100" dist="38100" dir="2700000" algn="tl">
                    <a:srgbClr val="000000"/>
                  </a:outerShdw>
                </a:effectLst>
                <a:latin typeface="Arial" pitchFamily="34" charset="0"/>
                <a:cs typeface="Arial" pitchFamily="34" charset="0"/>
              </a:rPr>
              <a:t>53% meet criteria for abuse/dependence</a:t>
            </a:r>
            <a:endParaRPr lang="en-US" sz="2200" dirty="0">
              <a:effectLst>
                <a:outerShdw blurRad="38100" dist="38100" dir="2700000" algn="tl">
                  <a:srgbClr val="000000"/>
                </a:outerShdw>
              </a:effectLst>
              <a:latin typeface="Arial" pitchFamily="34" charset="0"/>
              <a:cs typeface="Arial" pitchFamily="34" charset="0"/>
            </a:endParaRPr>
          </a:p>
          <a:p>
            <a:pPr>
              <a:spcBef>
                <a:spcPts val="0"/>
              </a:spcBef>
              <a:defRPr/>
            </a:pPr>
            <a:endParaRPr lang="en-US" sz="2200" dirty="0" smtClean="0">
              <a:effectLst>
                <a:outerShdw blurRad="38100" dist="38100" dir="2700000" algn="tl">
                  <a:srgbClr val="000000"/>
                </a:outerShdw>
              </a:effectLst>
              <a:latin typeface="Arial" pitchFamily="34" charset="0"/>
              <a:cs typeface="Arial" pitchFamily="34" charset="0"/>
            </a:endParaRPr>
          </a:p>
          <a:p>
            <a:pPr>
              <a:spcBef>
                <a:spcPts val="0"/>
              </a:spcBef>
              <a:defRPr/>
            </a:pPr>
            <a:r>
              <a:rPr lang="en-US" sz="2200" dirty="0" smtClean="0">
                <a:effectLst>
                  <a:outerShdw blurRad="38100" dist="38100" dir="2700000" algn="tl">
                    <a:srgbClr val="000000"/>
                  </a:outerShdw>
                </a:effectLst>
                <a:latin typeface="Arial" pitchFamily="34" charset="0"/>
                <a:cs typeface="Arial" pitchFamily="34" charset="0"/>
              </a:rPr>
              <a:t>Juveniles—50</a:t>
            </a:r>
            <a:r>
              <a:rPr lang="en-US" sz="2200" dirty="0">
                <a:effectLst>
                  <a:outerShdw blurRad="38100" dist="38100" dir="2700000" algn="tl">
                    <a:srgbClr val="000000"/>
                  </a:outerShdw>
                </a:effectLst>
                <a:latin typeface="Arial" pitchFamily="34" charset="0"/>
                <a:cs typeface="Arial" pitchFamily="34" charset="0"/>
              </a:rPr>
              <a:t>% need </a:t>
            </a:r>
            <a:r>
              <a:rPr lang="en-US" sz="2200" dirty="0" smtClean="0">
                <a:effectLst>
                  <a:outerShdw blurRad="38100" dist="38100" dir="2700000" algn="tl">
                    <a:srgbClr val="000000"/>
                  </a:outerShdw>
                </a:effectLst>
                <a:latin typeface="Arial" pitchFamily="34" charset="0"/>
                <a:cs typeface="Arial" pitchFamily="34" charset="0"/>
              </a:rPr>
              <a:t>services</a:t>
            </a:r>
          </a:p>
          <a:p>
            <a:pPr>
              <a:defRPr/>
            </a:pPr>
            <a:endParaRPr lang="en-US" sz="2000" dirty="0" smtClean="0">
              <a:solidFill>
                <a:schemeClr val="accent6">
                  <a:lumMod val="40000"/>
                  <a:lumOff val="60000"/>
                </a:schemeClr>
              </a:solidFill>
              <a:effectLst>
                <a:outerShdw blurRad="38100" dist="38100" dir="2700000" algn="tl">
                  <a:srgbClr val="000000"/>
                </a:outerShdw>
              </a:effectLst>
              <a:latin typeface="Arial" pitchFamily="34" charset="0"/>
              <a:cs typeface="Arial" pitchFamily="34" charset="0"/>
            </a:endParaRPr>
          </a:p>
          <a:p>
            <a:pPr>
              <a:defRPr/>
            </a:pPr>
            <a:endParaRPr lang="en-US" sz="1800" dirty="0" smtClean="0">
              <a:solidFill>
                <a:schemeClr val="accent6">
                  <a:lumMod val="40000"/>
                  <a:lumOff val="60000"/>
                </a:schemeClr>
              </a:solidFill>
              <a:effectLst>
                <a:outerShdw blurRad="38100" dist="38100" dir="2700000" algn="tl">
                  <a:srgbClr val="000000"/>
                </a:outerShdw>
              </a:effectLst>
              <a:latin typeface="Arial" pitchFamily="34" charset="0"/>
              <a:cs typeface="Arial" pitchFamily="34" charset="0"/>
            </a:endParaRPr>
          </a:p>
        </p:txBody>
      </p:sp>
      <p:sp>
        <p:nvSpPr>
          <p:cNvPr id="5" name="Rectangle 2"/>
          <p:cNvSpPr txBox="1">
            <a:spLocks noChangeArrowheads="1"/>
          </p:cNvSpPr>
          <p:nvPr/>
        </p:nvSpPr>
        <p:spPr>
          <a:xfrm>
            <a:off x="609600" y="304800"/>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Arial" pitchFamily="34" charset="0"/>
                <a:ea typeface="+mj-ea"/>
                <a:cs typeface="+mj-cs"/>
              </a:rPr>
              <a:t>Severity</a:t>
            </a:r>
            <a:r>
              <a:rPr kumimoji="0" lang="en-US" sz="3600" i="0" u="none" strike="noStrike" kern="0" cap="none" spc="0" normalizeH="0" noProof="0" dirty="0" smtClean="0">
                <a:ln>
                  <a:noFill/>
                </a:ln>
                <a:solidFill>
                  <a:schemeClr val="tx2"/>
                </a:solidFill>
                <a:effectLst>
                  <a:outerShdw blurRad="38100" dist="38100" dir="2700000" algn="tl">
                    <a:srgbClr val="000000"/>
                  </a:outerShdw>
                </a:effectLst>
                <a:uLnTx/>
                <a:uFillTx/>
                <a:latin typeface="Arial" pitchFamily="34" charset="0"/>
                <a:ea typeface="+mj-ea"/>
                <a:cs typeface="+mj-cs"/>
              </a:rPr>
              <a:t> of Substance Abuse Disorders Among Inmates</a:t>
            </a:r>
            <a:endParaRPr kumimoji="0" lang="en-US" sz="3600" i="0" u="none" strike="noStrike" kern="0" cap="none" spc="0" normalizeH="0" baseline="0" noProof="0" dirty="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7" name="TextBox 6"/>
          <p:cNvSpPr txBox="1"/>
          <p:nvPr/>
        </p:nvSpPr>
        <p:spPr>
          <a:xfrm>
            <a:off x="1447800" y="6456402"/>
            <a:ext cx="6096000" cy="553998"/>
          </a:xfrm>
          <a:prstGeom prst="rect">
            <a:avLst/>
          </a:prstGeom>
          <a:noFill/>
        </p:spPr>
        <p:txBody>
          <a:bodyPr wrap="square" rtlCol="0">
            <a:spAutoFit/>
          </a:bodyPr>
          <a:lstStyle/>
          <a:p>
            <a:pPr marL="342900" lvl="0" indent="-342900" algn="ctr" fontAlgn="base">
              <a:spcBef>
                <a:spcPct val="20000"/>
              </a:spcBef>
              <a:spcAft>
                <a:spcPct val="0"/>
              </a:spcAft>
              <a:buClr>
                <a:srgbClr val="99FF99"/>
              </a:buClr>
              <a:buSzPct val="80000"/>
              <a:defRPr/>
            </a:pPr>
            <a:r>
              <a:rPr lang="en-US" sz="1200" kern="0" dirty="0" err="1" smtClean="0">
                <a:solidFill>
                  <a:srgbClr val="FFFFFF"/>
                </a:solidFill>
                <a:latin typeface="Arial" pitchFamily="34" charset="0"/>
                <a:cs typeface="Arial" pitchFamily="34" charset="0"/>
              </a:rPr>
              <a:t>Belenko</a:t>
            </a:r>
            <a:r>
              <a:rPr lang="en-US" sz="1200" kern="0" dirty="0" smtClean="0">
                <a:solidFill>
                  <a:srgbClr val="FFFFFF"/>
                </a:solidFill>
                <a:latin typeface="Arial" pitchFamily="34" charset="0"/>
                <a:cs typeface="Arial" pitchFamily="34" charset="0"/>
              </a:rPr>
              <a:t> &amp; </a:t>
            </a:r>
            <a:r>
              <a:rPr lang="en-US" sz="1200" kern="0" dirty="0" err="1" smtClean="0">
                <a:solidFill>
                  <a:srgbClr val="FFFFFF"/>
                </a:solidFill>
                <a:latin typeface="Arial" pitchFamily="34" charset="0"/>
                <a:cs typeface="Arial" pitchFamily="34" charset="0"/>
              </a:rPr>
              <a:t>Peugh</a:t>
            </a:r>
            <a:r>
              <a:rPr lang="en-US" sz="1200" kern="0" dirty="0" smtClean="0">
                <a:solidFill>
                  <a:srgbClr val="FFFFFF"/>
                </a:solidFill>
                <a:latin typeface="Arial" pitchFamily="34" charset="0"/>
                <a:cs typeface="Arial" pitchFamily="34" charset="0"/>
              </a:rPr>
              <a:t> (2005)</a:t>
            </a:r>
          </a:p>
          <a:p>
            <a:pPr algn="ctr"/>
            <a:endParaRPr lang="en-US" dirty="0"/>
          </a:p>
        </p:txBody>
      </p:sp>
      <p:graphicFrame>
        <p:nvGraphicFramePr>
          <p:cNvPr id="9" name="Content Placeholder 8"/>
          <p:cNvGraphicFramePr>
            <a:graphicFrameLocks noGrp="1"/>
          </p:cNvGraphicFramePr>
          <p:nvPr>
            <p:ph sz="half" idx="1"/>
          </p:nvPr>
        </p:nvGraphicFramePr>
        <p:xfrm>
          <a:off x="4267200" y="1600200"/>
          <a:ext cx="45720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4724400" y="1600200"/>
            <a:ext cx="3276600" cy="60960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Rectangle 7"/>
          <p:cNvSpPr/>
          <p:nvPr/>
        </p:nvSpPr>
        <p:spPr>
          <a:xfrm>
            <a:off x="4038600" y="1600200"/>
            <a:ext cx="1219200" cy="38100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TextBox 9"/>
          <p:cNvSpPr txBox="1"/>
          <p:nvPr/>
        </p:nvSpPr>
        <p:spPr>
          <a:xfrm rot="16200000">
            <a:off x="3385066" y="2863334"/>
            <a:ext cx="1524000" cy="369332"/>
          </a:xfrm>
          <a:prstGeom prst="rect">
            <a:avLst/>
          </a:prstGeom>
          <a:noFill/>
        </p:spPr>
        <p:txBody>
          <a:bodyPr wrap="square" rtlCol="0">
            <a:spAutoFit/>
          </a:bodyPr>
          <a:lstStyle/>
          <a:p>
            <a:r>
              <a:rPr lang="en-US" dirty="0" smtClean="0"/>
              <a:t>Percent</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1238" name="Text Box 6"/>
          <p:cNvSpPr txBox="1">
            <a:spLocks noChangeArrowheads="1"/>
          </p:cNvSpPr>
          <p:nvPr/>
        </p:nvSpPr>
        <p:spPr bwMode="auto">
          <a:xfrm>
            <a:off x="1295400" y="6504801"/>
            <a:ext cx="6629400" cy="276999"/>
          </a:xfrm>
          <a:prstGeom prst="rect">
            <a:avLst/>
          </a:prstGeom>
          <a:noFill/>
          <a:ln w="9525" algn="ctr">
            <a:noFill/>
            <a:miter lim="800000"/>
            <a:headEnd/>
            <a:tailEnd/>
          </a:ln>
          <a:effectLst/>
        </p:spPr>
        <p:txBody>
          <a:bodyPr wrap="square">
            <a:spAutoFit/>
          </a:bodyPr>
          <a:lstStyle/>
          <a:p>
            <a:pPr algn="ctr">
              <a:defRPr/>
            </a:pPr>
            <a:r>
              <a:rPr lang="en-US" sz="1200" i="1" dirty="0" smtClean="0">
                <a:latin typeface="Arial" pitchFamily="34" charset="0"/>
                <a:cs typeface="Arial" pitchFamily="34" charset="0"/>
              </a:rPr>
              <a:t>National </a:t>
            </a:r>
            <a:r>
              <a:rPr lang="en-US" sz="1200" i="1" dirty="0">
                <a:latin typeface="Arial" pitchFamily="34" charset="0"/>
                <a:cs typeface="Arial" pitchFamily="34" charset="0"/>
              </a:rPr>
              <a:t>Household Survey on Drug Use and Health</a:t>
            </a:r>
            <a:r>
              <a:rPr lang="en-US" sz="1200" dirty="0">
                <a:latin typeface="Arial" pitchFamily="34" charset="0"/>
                <a:cs typeface="Arial" pitchFamily="34" charset="0"/>
              </a:rPr>
              <a:t>, 2005.</a:t>
            </a:r>
          </a:p>
        </p:txBody>
      </p:sp>
      <p:sp>
        <p:nvSpPr>
          <p:cNvPr id="5" name="Rectangle 2"/>
          <p:cNvSpPr txBox="1">
            <a:spLocks noChangeArrowheads="1"/>
          </p:cNvSpPr>
          <p:nvPr/>
        </p:nvSpPr>
        <p:spPr>
          <a:xfrm>
            <a:off x="609600" y="304800"/>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Arial" pitchFamily="34" charset="0"/>
                <a:ea typeface="+mj-ea"/>
                <a:cs typeface="+mj-cs"/>
              </a:rPr>
              <a:t>Justice-Involved 4 Times More Likely</a:t>
            </a:r>
            <a:r>
              <a:rPr kumimoji="0" lang="en-US" sz="3600" i="0" u="none" strike="noStrike" kern="0" cap="none" spc="0" normalizeH="0" noProof="0" dirty="0" smtClean="0">
                <a:ln>
                  <a:noFill/>
                </a:ln>
                <a:solidFill>
                  <a:schemeClr val="tx2"/>
                </a:solidFill>
                <a:effectLst>
                  <a:outerShdw blurRad="38100" dist="38100" dir="2700000" algn="tl">
                    <a:srgbClr val="000000"/>
                  </a:outerShdw>
                </a:effectLst>
                <a:uLnTx/>
                <a:uFillTx/>
                <a:latin typeface="Arial" pitchFamily="34" charset="0"/>
                <a:ea typeface="+mj-ea"/>
                <a:cs typeface="+mj-cs"/>
              </a:rPr>
              <a:t> to Have SUD Than General Population</a:t>
            </a:r>
            <a:endParaRPr kumimoji="0" lang="en-US" sz="3600" i="0" u="none" strike="noStrike" kern="0" cap="none" spc="0" normalizeH="0" baseline="0" noProof="0" dirty="0">
              <a:ln>
                <a:noFill/>
              </a:ln>
              <a:solidFill>
                <a:schemeClr val="tx2"/>
              </a:solidFill>
              <a:effectLst>
                <a:outerShdw blurRad="38100" dist="38100" dir="2700000" algn="tl">
                  <a:srgbClr val="000000"/>
                </a:outerShdw>
              </a:effectLst>
              <a:uLnTx/>
              <a:uFillTx/>
              <a:latin typeface="+mj-lt"/>
              <a:ea typeface="+mj-ea"/>
              <a:cs typeface="+mj-cs"/>
            </a:endParaRPr>
          </a:p>
        </p:txBody>
      </p:sp>
      <p:graphicFrame>
        <p:nvGraphicFramePr>
          <p:cNvPr id="8" name="Chart Placeholder 7"/>
          <p:cNvGraphicFramePr>
            <a:graphicFrameLocks noGrp="1"/>
          </p:cNvGraphicFramePr>
          <p:nvPr>
            <p:ph type="chart"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a:effectLst/>
        </p:spPr>
        <p:txBody>
          <a:bodyPr/>
          <a:lstStyle/>
          <a:p>
            <a:pPr algn="ctr" eaLnBrk="1" hangingPunct="1">
              <a:defRPr/>
            </a:pPr>
            <a:r>
              <a:rPr lang="en-US" sz="3600" dirty="0" smtClean="0">
                <a:latin typeface="Arial" pitchFamily="34" charset="0"/>
                <a:cs typeface="Arial" pitchFamily="34" charset="0"/>
              </a:rPr>
              <a:t>Co-Occurring Disorders Common among State Inmates</a:t>
            </a:r>
          </a:p>
        </p:txBody>
      </p:sp>
      <p:sp>
        <p:nvSpPr>
          <p:cNvPr id="5" name="Slide Number Placeholder 4"/>
          <p:cNvSpPr>
            <a:spLocks noGrp="1"/>
          </p:cNvSpPr>
          <p:nvPr>
            <p:ph type="sldNum" sz="quarter" idx="12"/>
          </p:nvPr>
        </p:nvSpPr>
        <p:spPr/>
        <p:txBody>
          <a:bodyPr/>
          <a:lstStyle/>
          <a:p>
            <a:pPr>
              <a:defRPr/>
            </a:pPr>
            <a:fld id="{39BF24F3-CC20-4EBB-930C-0F01FC13FC3A}" type="slidenum">
              <a:rPr lang="en-US" smtClean="0"/>
              <a:pPr>
                <a:defRPr/>
              </a:pPr>
              <a:t>6</a:t>
            </a:fld>
            <a:endParaRPr lang="en-US" dirty="0"/>
          </a:p>
        </p:txBody>
      </p:sp>
      <p:graphicFrame>
        <p:nvGraphicFramePr>
          <p:cNvPr id="11340" name="Group 76"/>
          <p:cNvGraphicFramePr>
            <a:graphicFrameLocks noGrp="1"/>
          </p:cNvGraphicFramePr>
          <p:nvPr/>
        </p:nvGraphicFramePr>
        <p:xfrm>
          <a:off x="152400" y="1219200"/>
          <a:ext cx="8991599" cy="4652817"/>
        </p:xfrm>
        <a:graphic>
          <a:graphicData uri="http://schemas.openxmlformats.org/drawingml/2006/table">
            <a:tbl>
              <a:tblPr/>
              <a:tblGrid>
                <a:gridCol w="2209799"/>
                <a:gridCol w="1465028"/>
                <a:gridCol w="1811572"/>
                <a:gridCol w="1600200"/>
                <a:gridCol w="1905000"/>
              </a:tblGrid>
              <a:tr h="1905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path path="circle">
                        <a:fillToRect l="100000" b="100000"/>
                      </a:path>
                      <a:tileRect t="-100000" r="-10000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NO PROBLEMS</a:t>
                      </a: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path path="circle">
                        <a:fillToRect l="100000" b="100000"/>
                      </a:path>
                      <a:tileRect t="-100000" r="-10000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DRUG ABUSE/ DEPENDENCE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ONLY</a:t>
                      </a: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path path="circle">
                        <a:fillToRect l="100000" b="100000"/>
                      </a:path>
                      <a:tileRect t="-100000" r="-10000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MENTAL HEALTH DISORDER ONLY</a:t>
                      </a: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path path="circle">
                        <a:fillToRect l="100000" b="100000"/>
                      </a:path>
                      <a:tileRect t="-100000" r="-10000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DRUG ABUSE/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DEPENDENCE &amp; MENTAL HEALTH DISORDER</a:t>
                      </a: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path path="circle">
                        <a:fillToRect l="100000" b="100000"/>
                      </a:path>
                      <a:tileRect t="-100000" r="-100000"/>
                    </a:gradFill>
                  </a:tcPr>
                </a:tc>
              </a:tr>
              <a:tr h="6913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6">
                              <a:lumMod val="20000"/>
                              <a:lumOff val="80000"/>
                            </a:schemeClr>
                          </a:solidFill>
                          <a:effectLst/>
                          <a:latin typeface="Arial" pitchFamily="34" charset="0"/>
                          <a:cs typeface="Arial" pitchFamily="34" charset="0"/>
                        </a:rPr>
                        <a:t>TOTAL INMATE POPULATION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6">
                              <a:lumMod val="40000"/>
                              <a:lumOff val="60000"/>
                            </a:schemeClr>
                          </a:solidFill>
                          <a:effectLst/>
                          <a:latin typeface="Arial" pitchFamily="34" charset="0"/>
                          <a:cs typeface="Arial" pitchFamily="34" charset="0"/>
                        </a:rPr>
                        <a:t>29.6%</a:t>
                      </a: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100000" b="100000"/>
                      </a:path>
                      <a:tileRect t="-100000" r="-10000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6">
                              <a:lumMod val="40000"/>
                              <a:lumOff val="60000"/>
                            </a:schemeClr>
                          </a:solidFill>
                          <a:effectLst/>
                          <a:latin typeface="Arial" pitchFamily="34" charset="0"/>
                          <a:cs typeface="Arial" pitchFamily="34" charset="0"/>
                        </a:rPr>
                        <a:t>22.0%</a:t>
                      </a: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100000" b="100000"/>
                      </a:path>
                      <a:tileRect t="-100000" r="-10000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6">
                              <a:lumMod val="40000"/>
                              <a:lumOff val="60000"/>
                            </a:schemeClr>
                          </a:solidFill>
                          <a:effectLst/>
                          <a:latin typeface="Arial" pitchFamily="34" charset="0"/>
                          <a:cs typeface="Arial" pitchFamily="34" charset="0"/>
                        </a:rPr>
                        <a:t>17.8%</a:t>
                      </a: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100000" b="100000"/>
                      </a:path>
                      <a:tileRect t="-100000" r="-10000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6">
                              <a:lumMod val="40000"/>
                              <a:lumOff val="60000"/>
                            </a:schemeClr>
                          </a:solidFill>
                          <a:effectLst/>
                          <a:latin typeface="Arial" pitchFamily="34" charset="0"/>
                          <a:cs typeface="Arial" pitchFamily="34" charset="0"/>
                        </a:rPr>
                        <a:t>30.6%</a:t>
                      </a: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100000" b="100000"/>
                      </a:path>
                      <a:tileRect t="-100000" r="-100000"/>
                    </a:gradFill>
                  </a:tcPr>
                </a:tc>
              </a:tr>
              <a:tr h="4189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6">
                              <a:lumMod val="40000"/>
                              <a:lumOff val="60000"/>
                            </a:schemeClr>
                          </a:solidFill>
                          <a:effectLst/>
                          <a:latin typeface="Arial" pitchFamily="34" charset="0"/>
                          <a:cs typeface="Arial" pitchFamily="34" charset="0"/>
                        </a:rPr>
                        <a:t>OFFENSE TYPE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accent6">
                            <a:lumMod val="40000"/>
                            <a:lumOff val="60000"/>
                          </a:schemeClr>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100000" b="100000"/>
                      </a:path>
                      <a:tileRect t="-100000" r="-10000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accent6">
                            <a:lumMod val="40000"/>
                            <a:lumOff val="60000"/>
                          </a:schemeClr>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100000" b="100000"/>
                      </a:path>
                      <a:tileRect t="-100000" r="-10000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accent6">
                            <a:lumMod val="40000"/>
                            <a:lumOff val="60000"/>
                          </a:schemeClr>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100000" b="100000"/>
                      </a:path>
                      <a:tileRect t="-100000" r="-100000"/>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accent6">
                            <a:lumMod val="40000"/>
                            <a:lumOff val="60000"/>
                          </a:schemeClr>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100000" b="100000"/>
                      </a:path>
                      <a:tileRect t="-100000" r="-100000"/>
                    </a:gradFill>
                  </a:tcPr>
                </a:tc>
              </a:tr>
              <a:tr h="436669">
                <a:tc>
                  <a:txBody>
                    <a:bodyPr/>
                    <a:lstStyle/>
                    <a:p>
                      <a:r>
                        <a:rPr lang="en-US" b="0" dirty="0" smtClean="0">
                          <a:solidFill>
                            <a:schemeClr val="accent6">
                              <a:lumMod val="20000"/>
                              <a:lumOff val="80000"/>
                            </a:schemeClr>
                          </a:solidFill>
                          <a:latin typeface="Arial" pitchFamily="34" charset="0"/>
                          <a:cs typeface="Arial" pitchFamily="34" charset="0"/>
                        </a:rPr>
                        <a:t>       VIOLENT</a:t>
                      </a:r>
                      <a:endParaRPr lang="en-US" b="0" dirty="0">
                        <a:solidFill>
                          <a:schemeClr val="accent6">
                            <a:lumMod val="20000"/>
                            <a:lumOff val="80000"/>
                          </a:schemeClr>
                        </a:solidFill>
                        <a:latin typeface="Arial" pitchFamily="34" charset="0"/>
                        <a:cs typeface="Arial"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r>
                        <a:rPr lang="en-US" b="0" dirty="0" smtClean="0">
                          <a:solidFill>
                            <a:schemeClr val="accent6">
                              <a:lumMod val="40000"/>
                              <a:lumOff val="60000"/>
                            </a:schemeClr>
                          </a:solidFill>
                          <a:latin typeface="Arial" pitchFamily="34" charset="0"/>
                          <a:cs typeface="Arial" pitchFamily="34" charset="0"/>
                        </a:rPr>
                        <a:t>32.9%</a:t>
                      </a:r>
                      <a:endParaRPr lang="en-US" b="0" dirty="0">
                        <a:solidFill>
                          <a:schemeClr val="accent6">
                            <a:lumMod val="40000"/>
                            <a:lumOff val="60000"/>
                          </a:schemeClr>
                        </a:solidFill>
                        <a:latin typeface="Arial" pitchFamily="34" charset="0"/>
                        <a:cs typeface="Arial" pitchFamily="34" charset="0"/>
                      </a:endParaRPr>
                    </a:p>
                  </a:txBody>
                  <a:tcPr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100000" b="100000"/>
                      </a:path>
                      <a:tileRect t="-100000" r="-100000"/>
                    </a:gradFill>
                  </a:tcPr>
                </a:tc>
                <a:tc>
                  <a:txBody>
                    <a:bodyPr/>
                    <a:lstStyle/>
                    <a:p>
                      <a:r>
                        <a:rPr lang="en-US" b="0" dirty="0" smtClean="0">
                          <a:solidFill>
                            <a:schemeClr val="accent6">
                              <a:lumMod val="40000"/>
                              <a:lumOff val="60000"/>
                            </a:schemeClr>
                          </a:solidFill>
                          <a:latin typeface="Arial" pitchFamily="34" charset="0"/>
                          <a:cs typeface="Arial" pitchFamily="34" charset="0"/>
                        </a:rPr>
                        <a:t>18.8%</a:t>
                      </a:r>
                      <a:endParaRPr lang="en-US" b="0" dirty="0">
                        <a:solidFill>
                          <a:schemeClr val="accent6">
                            <a:lumMod val="40000"/>
                            <a:lumOff val="60000"/>
                          </a:schemeClr>
                        </a:solidFill>
                        <a:latin typeface="Arial" pitchFamily="34" charset="0"/>
                        <a:cs typeface="Arial" pitchFamily="34" charset="0"/>
                      </a:endParaRPr>
                    </a:p>
                  </a:txBody>
                  <a:tcPr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100000" b="100000"/>
                      </a:path>
                      <a:tileRect t="-100000" r="-100000"/>
                    </a:gradFill>
                  </a:tcPr>
                </a:tc>
                <a:tc>
                  <a:txBody>
                    <a:bodyPr/>
                    <a:lstStyle/>
                    <a:p>
                      <a:r>
                        <a:rPr lang="en-US" b="0" dirty="0" smtClean="0">
                          <a:solidFill>
                            <a:schemeClr val="accent6">
                              <a:lumMod val="40000"/>
                              <a:lumOff val="60000"/>
                            </a:schemeClr>
                          </a:solidFill>
                          <a:latin typeface="Arial" pitchFamily="34" charset="0"/>
                          <a:cs typeface="Arial" pitchFamily="34" charset="0"/>
                        </a:rPr>
                        <a:t>21.0%</a:t>
                      </a:r>
                      <a:endParaRPr lang="en-US" b="0" dirty="0">
                        <a:solidFill>
                          <a:schemeClr val="accent6">
                            <a:lumMod val="40000"/>
                            <a:lumOff val="60000"/>
                          </a:schemeClr>
                        </a:solidFill>
                        <a:latin typeface="Arial" pitchFamily="34" charset="0"/>
                        <a:cs typeface="Arial" pitchFamily="34" charset="0"/>
                      </a:endParaRPr>
                    </a:p>
                  </a:txBody>
                  <a:tcPr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100000" b="100000"/>
                      </a:path>
                      <a:tileRect t="-100000" r="-100000"/>
                    </a:gradFill>
                  </a:tcPr>
                </a:tc>
                <a:tc>
                  <a:txBody>
                    <a:bodyPr/>
                    <a:lstStyle/>
                    <a:p>
                      <a:r>
                        <a:rPr lang="en-US" b="0" dirty="0" smtClean="0">
                          <a:solidFill>
                            <a:schemeClr val="accent6">
                              <a:lumMod val="40000"/>
                              <a:lumOff val="60000"/>
                            </a:schemeClr>
                          </a:solidFill>
                          <a:latin typeface="Arial" pitchFamily="34" charset="0"/>
                          <a:cs typeface="Arial" pitchFamily="34" charset="0"/>
                        </a:rPr>
                        <a:t>27.3%</a:t>
                      </a:r>
                      <a:endParaRPr lang="en-US" b="0" dirty="0">
                        <a:solidFill>
                          <a:schemeClr val="accent6">
                            <a:lumMod val="40000"/>
                            <a:lumOff val="60000"/>
                          </a:schemeClr>
                        </a:solidFill>
                        <a:latin typeface="Arial" pitchFamily="34" charset="0"/>
                        <a:cs typeface="Arial" pitchFamily="34" charset="0"/>
                      </a:endParaRPr>
                    </a:p>
                  </a:txBody>
                  <a:tcPr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100000" b="100000"/>
                      </a:path>
                      <a:tileRect t="-100000" r="-100000"/>
                    </a:gradFill>
                  </a:tcPr>
                </a:tc>
              </a:tr>
              <a:tr h="436669">
                <a:tc>
                  <a:txBody>
                    <a:bodyPr/>
                    <a:lstStyle/>
                    <a:p>
                      <a:r>
                        <a:rPr lang="en-US" b="0" dirty="0" smtClean="0">
                          <a:solidFill>
                            <a:schemeClr val="accent6">
                              <a:lumMod val="20000"/>
                              <a:lumOff val="80000"/>
                            </a:schemeClr>
                          </a:solidFill>
                          <a:latin typeface="Arial" pitchFamily="34" charset="0"/>
                          <a:cs typeface="Arial" pitchFamily="34" charset="0"/>
                        </a:rPr>
                        <a:t>       DRUG</a:t>
                      </a:r>
                      <a:endParaRPr lang="en-US" b="0" dirty="0">
                        <a:solidFill>
                          <a:schemeClr val="accent6">
                            <a:lumMod val="20000"/>
                            <a:lumOff val="80000"/>
                          </a:schemeClr>
                        </a:solidFill>
                        <a:latin typeface="Arial" pitchFamily="34" charset="0"/>
                        <a:cs typeface="Arial"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r>
                        <a:rPr lang="en-US" b="0" dirty="0" smtClean="0">
                          <a:solidFill>
                            <a:schemeClr val="accent6">
                              <a:lumMod val="40000"/>
                              <a:lumOff val="60000"/>
                            </a:schemeClr>
                          </a:solidFill>
                          <a:latin typeface="Arial" pitchFamily="34" charset="0"/>
                          <a:cs typeface="Arial" pitchFamily="34" charset="0"/>
                        </a:rPr>
                        <a:t>26.1%</a:t>
                      </a:r>
                      <a:endParaRPr lang="en-US" b="0" dirty="0">
                        <a:solidFill>
                          <a:schemeClr val="accent6">
                            <a:lumMod val="40000"/>
                            <a:lumOff val="60000"/>
                          </a:schemeClr>
                        </a:solidFill>
                        <a:latin typeface="Arial" pitchFamily="34" charset="0"/>
                        <a:cs typeface="Arial" pitchFamily="34" charset="0"/>
                      </a:endParaRPr>
                    </a:p>
                  </a:txBody>
                  <a:tcPr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100000" b="100000"/>
                      </a:path>
                      <a:tileRect t="-100000" r="-100000"/>
                    </a:gradFill>
                  </a:tcPr>
                </a:tc>
                <a:tc>
                  <a:txBody>
                    <a:bodyPr/>
                    <a:lstStyle/>
                    <a:p>
                      <a:r>
                        <a:rPr lang="en-US" b="0" dirty="0" smtClean="0">
                          <a:solidFill>
                            <a:schemeClr val="accent6">
                              <a:lumMod val="40000"/>
                              <a:lumOff val="60000"/>
                            </a:schemeClr>
                          </a:solidFill>
                          <a:latin typeface="Arial" pitchFamily="34" charset="0"/>
                          <a:cs typeface="Arial" pitchFamily="34" charset="0"/>
                        </a:rPr>
                        <a:t>28.5%</a:t>
                      </a:r>
                      <a:endParaRPr lang="en-US" b="0" dirty="0">
                        <a:solidFill>
                          <a:schemeClr val="accent6">
                            <a:lumMod val="40000"/>
                            <a:lumOff val="60000"/>
                          </a:schemeClr>
                        </a:solidFill>
                        <a:latin typeface="Arial" pitchFamily="34" charset="0"/>
                        <a:cs typeface="Arial" pitchFamily="34" charset="0"/>
                      </a:endParaRPr>
                    </a:p>
                  </a:txBody>
                  <a:tcPr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100000" b="100000"/>
                      </a:path>
                      <a:tileRect t="-100000" r="-100000"/>
                    </a:gradFill>
                  </a:tcPr>
                </a:tc>
                <a:tc>
                  <a:txBody>
                    <a:bodyPr/>
                    <a:lstStyle/>
                    <a:p>
                      <a:r>
                        <a:rPr lang="en-US" b="0" dirty="0" smtClean="0">
                          <a:solidFill>
                            <a:schemeClr val="accent6">
                              <a:lumMod val="40000"/>
                              <a:lumOff val="60000"/>
                            </a:schemeClr>
                          </a:solidFill>
                          <a:latin typeface="Arial" pitchFamily="34" charset="0"/>
                          <a:cs typeface="Arial" pitchFamily="34" charset="0"/>
                        </a:rPr>
                        <a:t>11.7%</a:t>
                      </a:r>
                      <a:endParaRPr lang="en-US" b="0" dirty="0">
                        <a:solidFill>
                          <a:schemeClr val="accent6">
                            <a:lumMod val="40000"/>
                            <a:lumOff val="60000"/>
                          </a:schemeClr>
                        </a:solidFill>
                        <a:latin typeface="Arial" pitchFamily="34" charset="0"/>
                        <a:cs typeface="Arial" pitchFamily="34" charset="0"/>
                      </a:endParaRPr>
                    </a:p>
                  </a:txBody>
                  <a:tcPr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100000" b="100000"/>
                      </a:path>
                      <a:tileRect t="-100000" r="-100000"/>
                    </a:gradFill>
                  </a:tcPr>
                </a:tc>
                <a:tc>
                  <a:txBody>
                    <a:bodyPr/>
                    <a:lstStyle/>
                    <a:p>
                      <a:r>
                        <a:rPr lang="en-US" b="0" dirty="0" smtClean="0">
                          <a:solidFill>
                            <a:schemeClr val="accent6">
                              <a:lumMod val="40000"/>
                              <a:lumOff val="60000"/>
                            </a:schemeClr>
                          </a:solidFill>
                          <a:latin typeface="Arial" pitchFamily="34" charset="0"/>
                          <a:cs typeface="Arial" pitchFamily="34" charset="0"/>
                        </a:rPr>
                        <a:t>33.7%</a:t>
                      </a:r>
                      <a:endParaRPr lang="en-US" b="0" dirty="0">
                        <a:solidFill>
                          <a:schemeClr val="accent6">
                            <a:lumMod val="40000"/>
                            <a:lumOff val="60000"/>
                          </a:schemeClr>
                        </a:solidFill>
                        <a:latin typeface="Arial" pitchFamily="34" charset="0"/>
                        <a:cs typeface="Arial" pitchFamily="34" charset="0"/>
                      </a:endParaRPr>
                    </a:p>
                  </a:txBody>
                  <a:tcPr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100000" b="100000"/>
                      </a:path>
                      <a:tileRect t="-100000" r="-100000"/>
                    </a:gradFill>
                  </a:tcPr>
                </a:tc>
              </a:tr>
              <a:tr h="764171">
                <a:tc>
                  <a:txBody>
                    <a:bodyPr/>
                    <a:lstStyle/>
                    <a:p>
                      <a:pPr marL="0">
                        <a:spcBef>
                          <a:spcPts val="0"/>
                        </a:spcBef>
                      </a:pPr>
                      <a:r>
                        <a:rPr lang="en-US" b="0" dirty="0" smtClean="0">
                          <a:solidFill>
                            <a:schemeClr val="accent6">
                              <a:lumMod val="20000"/>
                              <a:lumOff val="80000"/>
                            </a:schemeClr>
                          </a:solidFill>
                          <a:latin typeface="Arial" pitchFamily="34" charset="0"/>
                          <a:cs typeface="Arial" pitchFamily="34" charset="0"/>
                        </a:rPr>
                        <a:t>       NON-VIOLENT  </a:t>
                      </a:r>
                    </a:p>
                    <a:p>
                      <a:pPr marL="0">
                        <a:spcBef>
                          <a:spcPts val="0"/>
                        </a:spcBef>
                      </a:pPr>
                      <a:r>
                        <a:rPr lang="en-US" b="0" dirty="0" smtClean="0">
                          <a:solidFill>
                            <a:schemeClr val="accent6">
                              <a:lumMod val="20000"/>
                              <a:lumOff val="80000"/>
                            </a:schemeClr>
                          </a:solidFill>
                          <a:latin typeface="Arial" pitchFamily="34" charset="0"/>
                          <a:cs typeface="Arial" pitchFamily="34" charset="0"/>
                        </a:rPr>
                        <a:t>       NON-DRUG                                       </a:t>
                      </a:r>
                      <a:endParaRPr lang="en-US" b="0" dirty="0">
                        <a:solidFill>
                          <a:schemeClr val="accent6">
                            <a:lumMod val="20000"/>
                            <a:lumOff val="80000"/>
                          </a:schemeClr>
                        </a:solidFill>
                        <a:latin typeface="Arial" pitchFamily="34" charset="0"/>
                        <a:cs typeface="Arial"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r>
                        <a:rPr lang="en-US" b="0" dirty="0" smtClean="0">
                          <a:solidFill>
                            <a:schemeClr val="accent6">
                              <a:lumMod val="40000"/>
                              <a:lumOff val="60000"/>
                            </a:schemeClr>
                          </a:solidFill>
                          <a:latin typeface="Arial" pitchFamily="34" charset="0"/>
                          <a:cs typeface="Arial" pitchFamily="34" charset="0"/>
                        </a:rPr>
                        <a:t>26.3%</a:t>
                      </a:r>
                      <a:endParaRPr lang="en-US" b="0" dirty="0">
                        <a:solidFill>
                          <a:schemeClr val="accent6">
                            <a:lumMod val="40000"/>
                            <a:lumOff val="60000"/>
                          </a:schemeClr>
                        </a:solidFill>
                        <a:latin typeface="Arial" pitchFamily="34" charset="0"/>
                        <a:cs typeface="Arial" pitchFamily="34" charset="0"/>
                      </a:endParaRPr>
                    </a:p>
                  </a:txBody>
                  <a:tcPr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100000" b="100000"/>
                      </a:path>
                      <a:tileRect t="-100000" r="-100000"/>
                    </a:gradFill>
                  </a:tcPr>
                </a:tc>
                <a:tc>
                  <a:txBody>
                    <a:bodyPr/>
                    <a:lstStyle/>
                    <a:p>
                      <a:r>
                        <a:rPr lang="en-US" b="0" dirty="0" smtClean="0">
                          <a:solidFill>
                            <a:schemeClr val="accent6">
                              <a:lumMod val="40000"/>
                              <a:lumOff val="60000"/>
                            </a:schemeClr>
                          </a:solidFill>
                          <a:latin typeface="Arial" pitchFamily="34" charset="0"/>
                          <a:cs typeface="Arial" pitchFamily="34" charset="0"/>
                        </a:rPr>
                        <a:t>22.9%</a:t>
                      </a:r>
                      <a:endParaRPr lang="en-US" b="0" dirty="0">
                        <a:solidFill>
                          <a:schemeClr val="accent6">
                            <a:lumMod val="40000"/>
                            <a:lumOff val="60000"/>
                          </a:schemeClr>
                        </a:solidFill>
                        <a:latin typeface="Arial" pitchFamily="34" charset="0"/>
                        <a:cs typeface="Arial" pitchFamily="34" charset="0"/>
                      </a:endParaRPr>
                    </a:p>
                  </a:txBody>
                  <a:tcPr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100000" b="100000"/>
                      </a:path>
                      <a:tileRect t="-100000" r="-100000"/>
                    </a:gradFill>
                  </a:tcPr>
                </a:tc>
                <a:tc>
                  <a:txBody>
                    <a:bodyPr/>
                    <a:lstStyle/>
                    <a:p>
                      <a:r>
                        <a:rPr lang="en-US" b="0" dirty="0" smtClean="0">
                          <a:solidFill>
                            <a:schemeClr val="accent6">
                              <a:lumMod val="40000"/>
                              <a:lumOff val="60000"/>
                            </a:schemeClr>
                          </a:solidFill>
                          <a:latin typeface="Arial" pitchFamily="34" charset="0"/>
                          <a:cs typeface="Arial" pitchFamily="34" charset="0"/>
                        </a:rPr>
                        <a:t>16.7%</a:t>
                      </a:r>
                      <a:endParaRPr lang="en-US" b="0" dirty="0">
                        <a:solidFill>
                          <a:schemeClr val="accent6">
                            <a:lumMod val="40000"/>
                            <a:lumOff val="60000"/>
                          </a:schemeClr>
                        </a:solidFill>
                        <a:latin typeface="Arial" pitchFamily="34" charset="0"/>
                        <a:cs typeface="Arial" pitchFamily="34" charset="0"/>
                      </a:endParaRPr>
                    </a:p>
                  </a:txBody>
                  <a:tcPr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100000" b="100000"/>
                      </a:path>
                      <a:tileRect t="-100000" r="-100000"/>
                    </a:gradFill>
                  </a:tcPr>
                </a:tc>
                <a:tc>
                  <a:txBody>
                    <a:bodyPr/>
                    <a:lstStyle/>
                    <a:p>
                      <a:r>
                        <a:rPr lang="en-US" b="0" dirty="0" smtClean="0">
                          <a:solidFill>
                            <a:schemeClr val="accent6">
                              <a:lumMod val="40000"/>
                              <a:lumOff val="60000"/>
                            </a:schemeClr>
                          </a:solidFill>
                          <a:latin typeface="Arial" pitchFamily="34" charset="0"/>
                          <a:cs typeface="Arial" pitchFamily="34" charset="0"/>
                        </a:rPr>
                        <a:t>34.1%</a:t>
                      </a:r>
                      <a:endParaRPr lang="en-US" b="0" dirty="0">
                        <a:solidFill>
                          <a:schemeClr val="accent6">
                            <a:lumMod val="40000"/>
                            <a:lumOff val="60000"/>
                          </a:schemeClr>
                        </a:solidFill>
                        <a:latin typeface="Arial" pitchFamily="34" charset="0"/>
                        <a:cs typeface="Arial" pitchFamily="34" charset="0"/>
                      </a:endParaRPr>
                    </a:p>
                  </a:txBody>
                  <a:tcPr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path path="circle">
                        <a:fillToRect l="100000" b="100000"/>
                      </a:path>
                      <a:tileRect t="-100000" r="-100000"/>
                    </a:gra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7413"/>
            <a:ext cx="8229600" cy="3989387"/>
          </a:xfrm>
        </p:spPr>
        <p:txBody>
          <a:bodyPr/>
          <a:lstStyle/>
          <a:p>
            <a:r>
              <a:rPr lang="en-US" dirty="0" smtClean="0"/>
              <a:t>A Focus on Opiate Use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smtClean="0"/>
              <a:t>Opioid Dependence is a Growing Public Health Concern in the US</a:t>
            </a:r>
            <a:endParaRPr lang="en-US" sz="4000" dirty="0"/>
          </a:p>
        </p:txBody>
      </p:sp>
      <p:graphicFrame>
        <p:nvGraphicFramePr>
          <p:cNvPr id="5" name="Chart Placeholder 3"/>
          <p:cNvGraphicFramePr>
            <a:graphicFrameLocks noGrp="1"/>
          </p:cNvGraphicFramePr>
          <p:nvPr>
            <p:ph type="chart" idx="1"/>
          </p:nvPr>
        </p:nvGraphicFramePr>
        <p:xfrm>
          <a:off x="304800" y="1447800"/>
          <a:ext cx="8382000" cy="3886200"/>
        </p:xfrm>
        <a:graphic>
          <a:graphicData uri="http://schemas.openxmlformats.org/drawingml/2006/chart">
            <c:chart xmlns:c="http://schemas.openxmlformats.org/drawingml/2006/chart" xmlns:r="http://schemas.openxmlformats.org/officeDocument/2006/relationships" r:id="rId2"/>
          </a:graphicData>
        </a:graphic>
      </p:graphicFrame>
      <p:sp>
        <p:nvSpPr>
          <p:cNvPr id="1028" name="TextBox 4"/>
          <p:cNvSpPr txBox="1">
            <a:spLocks noChangeArrowheads="1"/>
          </p:cNvSpPr>
          <p:nvPr/>
        </p:nvSpPr>
        <p:spPr bwMode="auto">
          <a:xfrm>
            <a:off x="1219200" y="6396335"/>
            <a:ext cx="6553200" cy="461665"/>
          </a:xfrm>
          <a:prstGeom prst="rect">
            <a:avLst/>
          </a:prstGeom>
          <a:noFill/>
          <a:ln w="9525">
            <a:noFill/>
            <a:miter lim="800000"/>
            <a:headEnd/>
            <a:tailEnd/>
          </a:ln>
        </p:spPr>
        <p:txBody>
          <a:bodyPr wrap="square">
            <a:spAutoFit/>
          </a:bodyPr>
          <a:lstStyle/>
          <a:p>
            <a:pPr algn="ctr"/>
            <a:r>
              <a:rPr lang="en-US" sz="1200" dirty="0"/>
              <a:t>People  age 12  or older dependent on or abusing heroin or pain </a:t>
            </a:r>
            <a:r>
              <a:rPr lang="en-US" sz="1200" dirty="0" smtClean="0"/>
              <a:t>relievers. Growing </a:t>
            </a:r>
            <a:r>
              <a:rPr lang="en-US" sz="1200" dirty="0"/>
              <a:t>Incidence of </a:t>
            </a:r>
            <a:r>
              <a:rPr lang="en-US" sz="1200" dirty="0" smtClean="0"/>
              <a:t>Opioid Dependence </a:t>
            </a:r>
            <a:r>
              <a:rPr lang="en-US" sz="1200" dirty="0"/>
              <a:t>in the US, </a:t>
            </a:r>
            <a:r>
              <a:rPr lang="en-US" sz="1200" dirty="0" smtClean="0"/>
              <a:t>2002-2008. SAMHSA </a:t>
            </a:r>
            <a:r>
              <a:rPr lang="en-US" sz="1200" dirty="0"/>
              <a:t>NSDUH 2008, p. </a:t>
            </a:r>
            <a:r>
              <a:rPr lang="en-US" sz="1200" dirty="0" smtClean="0"/>
              <a:t>268</a:t>
            </a:r>
            <a:endParaRPr lang="en-US" sz="1200" dirty="0"/>
          </a:p>
        </p:txBody>
      </p:sp>
      <p:sp>
        <p:nvSpPr>
          <p:cNvPr id="6" name="TextBox 5"/>
          <p:cNvSpPr txBox="1"/>
          <p:nvPr/>
        </p:nvSpPr>
        <p:spPr>
          <a:xfrm>
            <a:off x="152400" y="5413683"/>
            <a:ext cx="8991600" cy="1215717"/>
          </a:xfrm>
          <a:prstGeom prst="rect">
            <a:avLst/>
          </a:prstGeom>
          <a:noFill/>
        </p:spPr>
        <p:txBody>
          <a:bodyPr wrap="square" rtlCol="0">
            <a:spAutoFit/>
          </a:bodyPr>
          <a:lstStyle/>
          <a:p>
            <a:pPr marL="342900" lvl="0" indent="-342900" fontAlgn="base">
              <a:spcAft>
                <a:spcPts val="600"/>
              </a:spcAft>
              <a:buClr>
                <a:srgbClr val="99FF99"/>
              </a:buClr>
              <a:buSzPct val="80000"/>
              <a:buFont typeface="Wingdings" pitchFamily="2" charset="2"/>
              <a:buChar char="Ø"/>
              <a:defRPr/>
            </a:pPr>
            <a:r>
              <a:rPr lang="en-US" sz="2000" kern="0" dirty="0" smtClean="0">
                <a:solidFill>
                  <a:srgbClr val="FFFFFF"/>
                </a:solidFill>
                <a:effectLst>
                  <a:outerShdw blurRad="38100" dist="38100" dir="2700000" algn="tl">
                    <a:srgbClr val="000000">
                      <a:alpha val="43137"/>
                    </a:srgbClr>
                  </a:outerShdw>
                </a:effectLst>
              </a:rPr>
              <a:t>65% of jail and prison population meet criteria for a substance use disorder</a:t>
            </a:r>
          </a:p>
          <a:p>
            <a:pPr marL="342900" lvl="0" indent="-342900" fontAlgn="base">
              <a:buClr>
                <a:srgbClr val="99FF99"/>
              </a:buClr>
              <a:buSzPct val="80000"/>
              <a:buFont typeface="Wingdings" pitchFamily="2" charset="2"/>
              <a:buChar char="Ø"/>
              <a:defRPr/>
            </a:pPr>
            <a:endParaRPr lang="en-US" sz="500" kern="0" dirty="0" smtClean="0">
              <a:solidFill>
                <a:srgbClr val="FFFFFF"/>
              </a:solidFill>
              <a:effectLst>
                <a:outerShdw blurRad="38100" dist="38100" dir="2700000" algn="tl">
                  <a:srgbClr val="000000">
                    <a:alpha val="43137"/>
                  </a:srgbClr>
                </a:outerShdw>
              </a:effectLst>
            </a:endParaRPr>
          </a:p>
          <a:p>
            <a:pPr marL="342900" lvl="0" indent="-342900" fontAlgn="base">
              <a:spcAft>
                <a:spcPts val="600"/>
              </a:spcAft>
              <a:buClr>
                <a:srgbClr val="99FF99"/>
              </a:buClr>
              <a:buSzPct val="80000"/>
              <a:buFont typeface="Wingdings" pitchFamily="2" charset="2"/>
              <a:buChar char="Ø"/>
              <a:defRPr/>
            </a:pPr>
            <a:r>
              <a:rPr lang="en-US" sz="2000" kern="0" dirty="0" smtClean="0">
                <a:solidFill>
                  <a:srgbClr val="FFFFFF"/>
                </a:solidFill>
                <a:effectLst>
                  <a:outerShdw blurRad="38100" dist="38100" dir="2700000" algn="tl">
                    <a:srgbClr val="000000">
                      <a:alpha val="43137"/>
                    </a:srgbClr>
                  </a:outerShdw>
                </a:effectLst>
              </a:rPr>
              <a:t>23% have a history of opioid use (heroin and prescription painkillers)</a:t>
            </a:r>
            <a:endParaRPr lang="en-US" sz="2000" kern="0" baseline="30000" dirty="0" smtClean="0">
              <a:solidFill>
                <a:srgbClr val="FFFFFF"/>
              </a:solidFill>
              <a:effectLst>
                <a:outerShdw blurRad="38100" dist="38100" dir="2700000" algn="tl">
                  <a:srgbClr val="000000">
                    <a:alpha val="43137"/>
                  </a:srgbClr>
                </a:outerShdw>
              </a:effectLst>
            </a:endParaRP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813"/>
            <a:ext cx="9144000" cy="1139825"/>
          </a:xfrm>
        </p:spPr>
        <p:txBody>
          <a:bodyPr/>
          <a:lstStyle/>
          <a:p>
            <a:r>
              <a:rPr lang="en-US" dirty="0" smtClean="0"/>
              <a:t>Treating Addiction in the Criminal Justice Population is Cost-Effective</a:t>
            </a:r>
            <a:endParaRPr lang="en-US" dirty="0"/>
          </a:p>
        </p:txBody>
      </p:sp>
      <p:pic>
        <p:nvPicPr>
          <p:cNvPr id="27652" name="Picture 4"/>
          <p:cNvPicPr>
            <a:picLocks noChangeAspect="1" noChangeArrowheads="1"/>
          </p:cNvPicPr>
          <p:nvPr/>
        </p:nvPicPr>
        <p:blipFill>
          <a:blip r:embed="rId2" cstate="print"/>
          <a:srcRect l="2444" t="3279" r="4688" b="1640"/>
          <a:stretch>
            <a:fillRect/>
          </a:stretch>
        </p:blipFill>
        <p:spPr bwMode="auto">
          <a:xfrm>
            <a:off x="1676400" y="1752600"/>
            <a:ext cx="5791200" cy="4419600"/>
          </a:xfrm>
          <a:prstGeom prst="rect">
            <a:avLst/>
          </a:prstGeom>
          <a:noFill/>
          <a:ln w="9525">
            <a:noFill/>
            <a:miter lim="800000"/>
            <a:headEnd/>
            <a:tailEnd/>
          </a:ln>
        </p:spPr>
      </p:pic>
      <p:sp>
        <p:nvSpPr>
          <p:cNvPr id="4" name="TextBox 3"/>
          <p:cNvSpPr txBox="1"/>
          <p:nvPr/>
        </p:nvSpPr>
        <p:spPr>
          <a:xfrm>
            <a:off x="1447800" y="6400800"/>
            <a:ext cx="6248400" cy="461665"/>
          </a:xfrm>
          <a:prstGeom prst="rect">
            <a:avLst/>
          </a:prstGeom>
          <a:noFill/>
        </p:spPr>
        <p:txBody>
          <a:bodyPr wrap="square" rtlCol="0">
            <a:spAutoFit/>
          </a:bodyPr>
          <a:lstStyle/>
          <a:p>
            <a:pPr algn="ctr"/>
            <a:r>
              <a:rPr lang="en-US" sz="1200" i="1" dirty="0" smtClean="0"/>
              <a:t>Principles of Drug Abuse Treatment for Criminal Justice Populations</a:t>
            </a:r>
            <a:r>
              <a:rPr lang="en-US" sz="1200" dirty="0" smtClean="0"/>
              <a:t>. (2012).  NIDA. NIH Publication No. 11-5316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CLA">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UCLA</Template>
  <TotalTime>2646</TotalTime>
  <Words>1283</Words>
  <Application>Microsoft Office PowerPoint</Application>
  <PresentationFormat>On-screen Show (4:3)</PresentationFormat>
  <Paragraphs>194</Paragraphs>
  <Slides>28</Slides>
  <Notes>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UCLA</vt:lpstr>
      <vt:lpstr>Treatment for Addiction in the Community Reduces Drug Use, Crime and Recidivism</vt:lpstr>
      <vt:lpstr>“The takeaway from the CDCR report should be that the public and leaders at all levels of government should get past doomsday rhetoric about realignment and work with counties to attack the link between drugs and crime. “   Editorial: Realignment hasn't caused a crime wave Sac Bee, May 28, 2013  </vt:lpstr>
      <vt:lpstr>Individuals involved in the criminal justice system have very high rates of alcohol and drug use.</vt:lpstr>
      <vt:lpstr>PowerPoint Presentation</vt:lpstr>
      <vt:lpstr>PowerPoint Presentation</vt:lpstr>
      <vt:lpstr>Co-Occurring Disorders Common among State Inmates</vt:lpstr>
      <vt:lpstr>A Focus on Opiate Use</vt:lpstr>
      <vt:lpstr>Opioid Dependence is a Growing Public Health Concern in the US</vt:lpstr>
      <vt:lpstr>Treating Addiction in the Criminal Justice Population is Cost-Effective</vt:lpstr>
      <vt:lpstr>Treatment Approaches for Offenders Need to Use Contemporary Evidence-Based Practices</vt:lpstr>
      <vt:lpstr>Addiction Treatment in 2013</vt:lpstr>
      <vt:lpstr>Answer:</vt:lpstr>
      <vt:lpstr>Addiction Treatment Model 1975 “Put them in a box and cure them” </vt:lpstr>
      <vt:lpstr>Addiction Treatment Model 2013 “Maximize Effectiveness using a Continuum of Care”</vt:lpstr>
      <vt:lpstr>Standardized Assessment and Patient Placement </vt:lpstr>
      <vt:lpstr>The Role of Medication  Assisted Treatment (MAT)</vt:lpstr>
      <vt:lpstr>Major Advancements in SUD Treatment</vt:lpstr>
      <vt:lpstr>Methadone</vt:lpstr>
      <vt:lpstr>Crime Among 491 Patients Before And During MMT at 6 Programs</vt:lpstr>
      <vt:lpstr>Methadone Experiment: 6 Mo Post Release (N=201)</vt:lpstr>
      <vt:lpstr>In-Custody Enrollment in Methadone Treatment</vt:lpstr>
      <vt:lpstr>Buprenorphine</vt:lpstr>
      <vt:lpstr>Buprenorphine For Women in the Criminal Justice System</vt:lpstr>
      <vt:lpstr>Extended Release Naltrexone</vt:lpstr>
      <vt:lpstr>Six Month Treatment Outcomes  All Sites</vt:lpstr>
      <vt:lpstr>Comparative Evidence Base of MAT for Opioid Dependence</vt:lpstr>
      <vt:lpstr>Recommendations</vt:lpstr>
      <vt:lpstr>Recommendations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Kendall Darfler</dc:creator>
  <cp:lastModifiedBy>Borelli, Sunshine</cp:lastModifiedBy>
  <cp:revision>325</cp:revision>
  <dcterms:created xsi:type="dcterms:W3CDTF">2013-05-07T15:44:51Z</dcterms:created>
  <dcterms:modified xsi:type="dcterms:W3CDTF">2013-05-29T16:19:04Z</dcterms:modified>
</cp:coreProperties>
</file>