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261" r:id="rId3"/>
    <p:sldId id="277" r:id="rId4"/>
    <p:sldId id="266" r:id="rId5"/>
    <p:sldId id="269" r:id="rId6"/>
    <p:sldId id="271" r:id="rId7"/>
    <p:sldId id="273" r:id="rId8"/>
    <p:sldId id="270" r:id="rId9"/>
    <p:sldId id="260" r:id="rId10"/>
    <p:sldId id="257" r:id="rId11"/>
    <p:sldId id="259" r:id="rId12"/>
    <p:sldId id="262" r:id="rId13"/>
    <p:sldId id="272" r:id="rId14"/>
    <p:sldId id="278" r:id="rId15"/>
    <p:sldId id="279" r:id="rId16"/>
    <p:sldId id="280" r:id="rId17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48" autoAdjust="0"/>
    <p:restoredTop sz="94660"/>
  </p:normalViewPr>
  <p:slideViewPr>
    <p:cSldViewPr>
      <p:cViewPr>
        <p:scale>
          <a:sx n="68" d="100"/>
          <a:sy n="68" d="100"/>
        </p:scale>
        <p:origin x="-1686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  <a:p>
            <a:pPr>
              <a:defRPr sz="16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  <a:p>
            <a:pPr>
              <a:defRPr sz="16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April</a:t>
            </a:r>
            <a:r>
              <a:rPr lang="en-US" baseline="0"/>
              <a:t> 2011 to April 2013</a:t>
            </a:r>
          </a:p>
          <a:p>
            <a:pPr>
              <a:defRPr sz="16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rich>
      </c:tx>
      <c:layout>
        <c:manualLayout>
          <c:xMode val="edge"/>
          <c:yMode val="edge"/>
          <c:x val="0.23591586476708534"/>
          <c:y val="3.048785593743737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15510160865143"/>
          <c:y val="0.23780527631201154"/>
          <c:w val="0.86854596978926935"/>
          <c:h val="0.62652543951433803"/>
        </c:manualLayout>
      </c:layout>
      <c:lineChart>
        <c:grouping val="standard"/>
        <c:varyColors val="0"/>
        <c:ser>
          <c:idx val="0"/>
          <c:order val="0"/>
          <c:tx>
            <c:strRef>
              <c:f>'[SB CORE Outcomes 5-28-13.xls]Graph Days'!$B$8</c:f>
              <c:strCache>
                <c:ptCount val="1"/>
                <c:pt idx="0">
                  <c:v>Homeless Days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'[SB CORE Outcomes 5-28-13.xls]Graph Days'!$A$9:$A$11</c:f>
              <c:strCache>
                <c:ptCount val="3"/>
                <c:pt idx="0">
                  <c:v>12 Months Prior to Enrollment</c:v>
                </c:pt>
                <c:pt idx="1">
                  <c:v>First 12 Months of Enrollment</c:v>
                </c:pt>
                <c:pt idx="2">
                  <c:v>Most Recent 12 Months of Enrollment</c:v>
                </c:pt>
              </c:strCache>
            </c:strRef>
          </c:cat>
          <c:val>
            <c:numRef>
              <c:f>'[SB CORE Outcomes 5-28-13.xls]Graph Days'!$B$9:$B$11</c:f>
              <c:numCache>
                <c:formatCode>General</c:formatCode>
                <c:ptCount val="3"/>
                <c:pt idx="0">
                  <c:v>3727</c:v>
                </c:pt>
                <c:pt idx="1">
                  <c:v>669</c:v>
                </c:pt>
                <c:pt idx="2">
                  <c:v>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'[SB CORE Outcomes 5-28-13.xls]Graph Days'!$C$8</c:f>
              <c:strCache>
                <c:ptCount val="1"/>
                <c:pt idx="0">
                  <c:v>Acute Psych Days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'[SB CORE Outcomes 5-28-13.xls]Graph Days'!$A$9:$A$11</c:f>
              <c:strCache>
                <c:ptCount val="3"/>
                <c:pt idx="0">
                  <c:v>12 Months Prior to Enrollment</c:v>
                </c:pt>
                <c:pt idx="1">
                  <c:v>First 12 Months of Enrollment</c:v>
                </c:pt>
                <c:pt idx="2">
                  <c:v>Most Recent 12 Months of Enrollment</c:v>
                </c:pt>
              </c:strCache>
            </c:strRef>
          </c:cat>
          <c:val>
            <c:numRef>
              <c:f>'[SB CORE Outcomes 5-28-13.xls]Graph Days'!$C$9:$C$11</c:f>
              <c:numCache>
                <c:formatCode>General</c:formatCode>
                <c:ptCount val="3"/>
                <c:pt idx="0">
                  <c:v>351</c:v>
                </c:pt>
                <c:pt idx="1">
                  <c:v>304</c:v>
                </c:pt>
                <c:pt idx="2">
                  <c:v>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'[SB CORE Outcomes 5-28-13.xls]Graph Days'!$D$8</c:f>
              <c:strCache>
                <c:ptCount val="1"/>
                <c:pt idx="0">
                  <c:v>Jail Days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'[SB CORE Outcomes 5-28-13.xls]Graph Days'!$A$9:$A$11</c:f>
              <c:strCache>
                <c:ptCount val="3"/>
                <c:pt idx="0">
                  <c:v>12 Months Prior to Enrollment</c:v>
                </c:pt>
                <c:pt idx="1">
                  <c:v>First 12 Months of Enrollment</c:v>
                </c:pt>
                <c:pt idx="2">
                  <c:v>Most Recent 12 Months of Enrollment</c:v>
                </c:pt>
              </c:strCache>
            </c:strRef>
          </c:cat>
          <c:val>
            <c:numRef>
              <c:f>'[SB CORE Outcomes 5-28-13.xls]Graph Days'!$D$9:$D$11</c:f>
              <c:numCache>
                <c:formatCode>General</c:formatCode>
                <c:ptCount val="3"/>
                <c:pt idx="0">
                  <c:v>9214</c:v>
                </c:pt>
                <c:pt idx="1">
                  <c:v>3423</c:v>
                </c:pt>
                <c:pt idx="2">
                  <c:v>738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95264"/>
        <c:axId val="25197184"/>
      </c:lineChart>
      <c:catAx>
        <c:axId val="2519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19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1971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19526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8356883723402566"/>
          <c:y val="0.30030538098375814"/>
          <c:w val="0.4225358771947797"/>
          <c:h val="0.1158538525622620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8BB0E-936A-4C6A-B0EC-F99ECA42EDC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CFB11-5B68-4EB6-B1BF-2F53A9DE9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4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Speaker TBD: Marc/Amy/Jim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06BC6-26D1-4D72-BE2B-7E43CF1311F4}" type="datetime1">
              <a:rPr lang="en-US"/>
              <a:pPr>
                <a:defRPr/>
              </a:pPr>
              <a:t>5/29/2013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D858-A9E2-4975-A996-46C985530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4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F54620-1361-4404-8A7D-89BB4E7AFF65}" type="datetimeFigureOut">
              <a:rPr lang="en-US" smtClean="0"/>
              <a:t>5/29/2013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E0E126-5EE4-4B5A-802C-CC3F9B3CF9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i="1" dirty="0" smtClean="0">
                <a:solidFill>
                  <a:schemeClr val="tx1"/>
                </a:solidFill>
              </a:rPr>
              <a:t>June 1, 2013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Presented by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Ross C Peterson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Vice President,  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Telecare</a:t>
            </a:r>
            <a:r>
              <a:rPr lang="en-US" sz="2000" dirty="0" smtClean="0">
                <a:solidFill>
                  <a:schemeClr val="tx1"/>
                </a:solidFill>
              </a:rPr>
              <a:t> Corporation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2914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i="1" dirty="0" smtClean="0"/>
              <a:t>Coming Home</a:t>
            </a:r>
            <a:r>
              <a:rPr lang="en-US" dirty="0" smtClean="0"/>
              <a:t>”  </a:t>
            </a:r>
            <a:br>
              <a:rPr lang="en-US" dirty="0" smtClean="0"/>
            </a:br>
            <a:r>
              <a:rPr lang="en-US" dirty="0" smtClean="0"/>
              <a:t>Recovery, Treatment, &amp; Funding Strategies </a:t>
            </a:r>
            <a:br>
              <a:rPr lang="en-US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for successful reintegration of incarcerated persons who have a Serious Mental Illness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051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800" dirty="0" smtClean="0"/>
              <a:t>California Prison and </a:t>
            </a:r>
            <a:br>
              <a:rPr lang="en-US" sz="3800" dirty="0" smtClean="0"/>
            </a:br>
            <a:r>
              <a:rPr lang="en-US" sz="3800" dirty="0" smtClean="0"/>
              <a:t>Parole Populations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In 2009 California had 167,832 persons in State Prisons and 111,202 on parole </a:t>
            </a:r>
          </a:p>
          <a:p>
            <a:pPr eaLnBrk="1" hangingPunct="1"/>
            <a:r>
              <a:rPr lang="en-US" sz="2400" dirty="0" smtClean="0"/>
              <a:t>Persons with mental illness are disproportionately represented:</a:t>
            </a:r>
          </a:p>
          <a:p>
            <a:pPr lvl="1" eaLnBrk="1" hangingPunct="1"/>
            <a:r>
              <a:rPr lang="en-US" sz="2200" dirty="0" smtClean="0">
                <a:solidFill>
                  <a:schemeClr val="tx1"/>
                </a:solidFill>
              </a:rPr>
              <a:t>4 to 8 times higher than in general population </a:t>
            </a:r>
          </a:p>
          <a:p>
            <a:pPr lvl="1" eaLnBrk="1" hangingPunct="1"/>
            <a:r>
              <a:rPr lang="en-US" sz="2200" dirty="0" smtClean="0">
                <a:solidFill>
                  <a:schemeClr val="tx1"/>
                </a:solidFill>
              </a:rPr>
              <a:t>As high as almost 20% of prison population  </a:t>
            </a:r>
          </a:p>
          <a:p>
            <a:pPr eaLnBrk="1" hangingPunct="1"/>
            <a:r>
              <a:rPr lang="en-US" sz="2400" dirty="0" smtClean="0"/>
              <a:t> Higher rates of parolee violations </a:t>
            </a:r>
          </a:p>
          <a:p>
            <a:pPr lvl="1" eaLnBrk="1" hangingPunct="1"/>
            <a:r>
              <a:rPr lang="en-US" sz="2200" dirty="0" smtClean="0">
                <a:solidFill>
                  <a:schemeClr val="tx1"/>
                </a:solidFill>
              </a:rPr>
              <a:t>Some studies have shown as high as 95% (dual dx)</a:t>
            </a:r>
          </a:p>
          <a:p>
            <a:pPr lvl="1" eaLnBrk="1" hangingPunct="1"/>
            <a:r>
              <a:rPr lang="en-US" sz="2200" dirty="0" smtClean="0">
                <a:solidFill>
                  <a:schemeClr val="tx1"/>
                </a:solidFill>
              </a:rPr>
              <a:t>70% to 80% with serious mental illness compared 50 to 60% for persons with criminal behaviors. </a:t>
            </a:r>
          </a:p>
          <a:p>
            <a:r>
              <a:rPr lang="en-US" sz="2600" dirty="0" smtClean="0"/>
              <a:t>Parolee expanded services through the development of Integrated Services for Mentally Ill Parolees</a:t>
            </a:r>
          </a:p>
        </p:txBody>
      </p:sp>
    </p:spTree>
    <p:extLst>
      <p:ext uri="{BB962C8B-B14F-4D97-AF65-F5344CB8AC3E}">
        <p14:creationId xmlns:p14="http://schemas.microsoft.com/office/powerpoint/2010/main" val="28273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Integrated Services for </a:t>
            </a:r>
            <a:br>
              <a:rPr lang="en-US" sz="3800" dirty="0" smtClean="0"/>
            </a:br>
            <a:r>
              <a:rPr lang="en-US" sz="3800" dirty="0" smtClean="0"/>
              <a:t>Mentally Ill Parolees (ISMIP)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Telecare was awarded 4 of these  8 pilot programs: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San Diego County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San Bernardino County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Two in LA County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Other programs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Kern County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Sacramento County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San Francisco County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Santa Clara County</a:t>
            </a:r>
          </a:p>
        </p:txBody>
      </p:sp>
    </p:spTree>
    <p:extLst>
      <p:ext uri="{BB962C8B-B14F-4D97-AF65-F5344CB8AC3E}">
        <p14:creationId xmlns:p14="http://schemas.microsoft.com/office/powerpoint/2010/main" val="42456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Telecare CORE Programs</a:t>
            </a:r>
            <a:br>
              <a:rPr lang="en-US" dirty="0" smtClean="0"/>
            </a:br>
            <a:r>
              <a:rPr lang="en-US" dirty="0" smtClean="0"/>
              <a:t>Los Angeles, San Bernardino San Diego 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5307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Corrections Outpatient Recovery Enhancements  (CORE)</a:t>
            </a:r>
            <a:r>
              <a:rPr lang="en-US" sz="24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Multidisciplinary Team (ACT)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Integrated services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Team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Low client-staff ratios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Locus of contact in the community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Medication management (Medi-Cal)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Focus on everyday problems in living</a:t>
            </a:r>
          </a:p>
        </p:txBody>
      </p:sp>
    </p:spTree>
    <p:extLst>
      <p:ext uri="{BB962C8B-B14F-4D97-AF65-F5344CB8AC3E}">
        <p14:creationId xmlns:p14="http://schemas.microsoft.com/office/powerpoint/2010/main" val="12579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ISIMP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8000" dirty="0" smtClean="0"/>
              <a:t>Identifying eligible parolee</a:t>
            </a:r>
          </a:p>
          <a:p>
            <a:endParaRPr lang="en-US" sz="8000" dirty="0" smtClean="0"/>
          </a:p>
          <a:p>
            <a:r>
              <a:rPr lang="en-US" sz="8000" dirty="0" smtClean="0"/>
              <a:t>Medi-Cal and SSI benefits</a:t>
            </a:r>
          </a:p>
          <a:p>
            <a:endParaRPr lang="en-US" sz="8000" dirty="0" smtClean="0"/>
          </a:p>
          <a:p>
            <a:r>
              <a:rPr lang="en-US" sz="8000" dirty="0" smtClean="0"/>
              <a:t>Housing Options / Homelessness</a:t>
            </a:r>
          </a:p>
          <a:p>
            <a:pPr marL="0" indent="0">
              <a:buNone/>
            </a:pPr>
            <a:endParaRPr lang="en-US" sz="8000" dirty="0" smtClean="0"/>
          </a:p>
          <a:p>
            <a:r>
              <a:rPr lang="en-US" sz="8000" dirty="0" smtClean="0"/>
              <a:t>Access to Health Care </a:t>
            </a:r>
          </a:p>
          <a:p>
            <a:endParaRPr lang="en-US" sz="8000" dirty="0" smtClean="0"/>
          </a:p>
          <a:p>
            <a:r>
              <a:rPr lang="en-US" sz="8000" dirty="0" smtClean="0"/>
              <a:t>Access to Medications</a:t>
            </a:r>
          </a:p>
          <a:p>
            <a:pPr marL="0" indent="0">
              <a:buNone/>
            </a:pPr>
            <a:endParaRPr lang="en-US" sz="8000" dirty="0" smtClean="0"/>
          </a:p>
          <a:p>
            <a:r>
              <a:rPr lang="en-US" sz="8000" dirty="0" smtClean="0"/>
              <a:t>Need for pre-employment and vocational services</a:t>
            </a:r>
          </a:p>
          <a:p>
            <a:pPr marL="0" indent="0">
              <a:buNone/>
            </a:pPr>
            <a:r>
              <a:rPr lang="en-US" sz="8000" dirty="0" smtClean="0"/>
              <a:t>  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High levels of co-occurring substance abuse</a:t>
            </a:r>
          </a:p>
          <a:p>
            <a:pPr marL="0" indent="0">
              <a:buNone/>
            </a:pPr>
            <a:r>
              <a:rPr lang="en-US" sz="9600" dirty="0" smtClean="0"/>
              <a:t> </a:t>
            </a:r>
          </a:p>
          <a:p>
            <a:r>
              <a:rPr lang="en-US" sz="8000" dirty="0" smtClean="0"/>
              <a:t>Lack of access to Specialty Mental Health Funding </a:t>
            </a:r>
          </a:p>
          <a:p>
            <a:endParaRPr lang="en-US" sz="4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Allow CDCR to contract with CAMHSA as a Specialty Mental Health Provider for ISMIP services or via the Counties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 is estimated 30% -40% current cost of services for Medi-Cal eligible consumers could be funded via FFP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With proposed expansion of ISMIP from its current 400 to 5,000 members this could save millions of State General Fund dollars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2. Allow smaller </a:t>
            </a:r>
            <a:r>
              <a:rPr lang="en-US" sz="2800" dirty="0"/>
              <a:t>Parolee</a:t>
            </a:r>
            <a:r>
              <a:rPr lang="en-US" sz="2800" dirty="0" smtClean="0"/>
              <a:t> specialized case loads for consumers with serious mental illness.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401638" indent="-401638">
              <a:buNone/>
            </a:pPr>
            <a:r>
              <a:rPr lang="en-US" sz="2800" dirty="0" smtClean="0"/>
              <a:t>3. Begin Benefit Application process as soon as allowable while persons are still in Prison.  </a:t>
            </a:r>
          </a:p>
          <a:p>
            <a:pPr marL="0" indent="0">
              <a:buNone/>
            </a:pPr>
            <a:endParaRPr lang="en-US" sz="2800" dirty="0" smtClean="0"/>
          </a:p>
          <a:p>
            <a:pPr marL="344488" indent="-344488">
              <a:buNone/>
            </a:pPr>
            <a:r>
              <a:rPr lang="en-US" sz="2800" dirty="0" smtClean="0"/>
              <a:t>4. Where “injectables” are clinically indicated begin process while still in Prison.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0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5. Promote Evidence-Based Practices and Programs *   </a:t>
            </a:r>
          </a:p>
          <a:p>
            <a:pPr indent="1588"/>
            <a:r>
              <a:rPr lang="en-US" dirty="0" smtClean="0"/>
              <a:t>  </a:t>
            </a:r>
            <a:r>
              <a:rPr lang="en-US" sz="2600" dirty="0" smtClean="0"/>
              <a:t>Assertive Community Treatment</a:t>
            </a:r>
          </a:p>
          <a:p>
            <a:pPr marL="569913" indent="-280988"/>
            <a:r>
              <a:rPr lang="en-US" sz="2600" dirty="0" smtClean="0"/>
              <a:t>Integrated Mental Health and Substance Abuse</a:t>
            </a:r>
          </a:p>
          <a:p>
            <a:pPr indent="1588"/>
            <a:r>
              <a:rPr lang="en-US" sz="2600" dirty="0" smtClean="0"/>
              <a:t>  Supported Employment </a:t>
            </a:r>
          </a:p>
          <a:p>
            <a:pPr indent="1588"/>
            <a:r>
              <a:rPr lang="en-US" sz="2600" dirty="0" smtClean="0"/>
              <a:t>  Supported Housing </a:t>
            </a:r>
          </a:p>
          <a:p>
            <a:pPr indent="1588"/>
            <a:r>
              <a:rPr lang="en-US" sz="2600" dirty="0" smtClean="0"/>
              <a:t>  Cognitive Behavioral Treatment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5943600"/>
            <a:ext cx="8229600" cy="5349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500" i="1" dirty="0" smtClean="0"/>
              <a:t> * (Checklist of SAMSHA Gains Center for Behavioral Health and Justice Transformation)</a:t>
            </a:r>
            <a:r>
              <a:rPr lang="en-US" i="1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About Telecare</a:t>
            </a:r>
          </a:p>
        </p:txBody>
      </p:sp>
      <p:pic>
        <p:nvPicPr>
          <p:cNvPr id="5123" name="Picture 14" descr="DSC00404_Revise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524000"/>
            <a:ext cx="5257800" cy="3549650"/>
          </a:xfrm>
        </p:spPr>
      </p:pic>
      <p:pic>
        <p:nvPicPr>
          <p:cNvPr id="5125" name="Picture 16" descr="USA-map_current-states_07-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524000"/>
            <a:ext cx="4267200" cy="2281238"/>
          </a:xfrm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C396E-73D4-4C93-9B6B-BBE71F71470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126" name="Picture 18" descr="Best Places to Work 2010 logo_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17811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457200" y="3733800"/>
            <a:ext cx="2743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>
                <a:latin typeface="Myriad Pro" pitchFamily="34" charset="0"/>
              </a:rPr>
              <a:t>Headquartered in Alameda, CA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dirty="0">
                <a:latin typeface="Myriad Pro" pitchFamily="34" charset="0"/>
              </a:rPr>
              <a:t>Family, woman, employee-owned</a:t>
            </a:r>
          </a:p>
          <a:p>
            <a:pPr eaLnBrk="1" hangingPunct="1">
              <a:spcBef>
                <a:spcPct val="50000"/>
              </a:spcBef>
            </a:pPr>
            <a:r>
              <a:rPr lang="en-US" sz="2200" dirty="0" smtClean="0">
                <a:latin typeface="Myriad Pro" pitchFamily="34" charset="0"/>
              </a:rPr>
              <a:t>80</a:t>
            </a:r>
            <a:r>
              <a:rPr lang="en-US" sz="2200" dirty="0">
                <a:latin typeface="Myriad Pro" pitchFamily="34" charset="0"/>
              </a:rPr>
              <a:t>+ programs &amp; </a:t>
            </a:r>
            <a:r>
              <a:rPr lang="en-US" sz="2200" dirty="0" smtClean="0">
                <a:latin typeface="Myriad Pro" pitchFamily="34" charset="0"/>
              </a:rPr>
              <a:t>    2, 500 </a:t>
            </a:r>
            <a:r>
              <a:rPr lang="en-US" sz="2200" dirty="0">
                <a:latin typeface="Myriad Pro" pitchFamily="34" charset="0"/>
              </a:rPr>
              <a:t>employees in </a:t>
            </a:r>
            <a:r>
              <a:rPr lang="en-US" sz="2200" dirty="0" smtClean="0">
                <a:latin typeface="Myriad Pro" pitchFamily="34" charset="0"/>
              </a:rPr>
              <a:t>8 </a:t>
            </a:r>
            <a:r>
              <a:rPr lang="en-US" sz="2200" dirty="0">
                <a:latin typeface="Myriad Pro" pitchFamily="34" charset="0"/>
              </a:rPr>
              <a:t>states</a:t>
            </a:r>
          </a:p>
        </p:txBody>
      </p:sp>
      <p:grpSp>
        <p:nvGrpSpPr>
          <p:cNvPr id="5128" name="Group 22"/>
          <p:cNvGrpSpPr>
            <a:grpSpLocks/>
          </p:cNvGrpSpPr>
          <p:nvPr/>
        </p:nvGrpSpPr>
        <p:grpSpPr bwMode="auto">
          <a:xfrm>
            <a:off x="6477000" y="5181600"/>
            <a:ext cx="2362200" cy="1066800"/>
            <a:chOff x="3120" y="3461"/>
            <a:chExt cx="1488" cy="672"/>
          </a:xfrm>
        </p:grpSpPr>
        <p:pic>
          <p:nvPicPr>
            <p:cNvPr id="5130" name="Picture 20" descr="JCAH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461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1" name="Picture 21" descr="CARF log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3471"/>
              <a:ext cx="720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9" name="Text Box 23"/>
          <p:cNvSpPr txBox="1">
            <a:spLocks noChangeArrowheads="1"/>
          </p:cNvSpPr>
          <p:nvPr/>
        </p:nvSpPr>
        <p:spPr bwMode="auto">
          <a:xfrm>
            <a:off x="3505200" y="5257800"/>
            <a:ext cx="2971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100" dirty="0">
                <a:latin typeface="Myriad Pro" pitchFamily="34" charset="0"/>
              </a:rPr>
              <a:t>Specialize in services for people with SMI and </a:t>
            </a:r>
            <a:r>
              <a:rPr lang="en-US" sz="2100" dirty="0" smtClean="0">
                <a:latin typeface="Myriad Pro" pitchFamily="34" charset="0"/>
              </a:rPr>
              <a:t>SA,DD,CJ,  involvement </a:t>
            </a:r>
            <a:endParaRPr lang="en-US" sz="21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520" y="4114066"/>
            <a:ext cx="4429378" cy="2369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Celebrating the Value of Partnerships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75825" y="2201329"/>
            <a:ext cx="19991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libri" pitchFamily="34" charset="0"/>
              </a:rPr>
              <a:t>1965: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1 program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1 state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1 county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3 payers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4046" y="2201329"/>
            <a:ext cx="19991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libri" pitchFamily="34" charset="0"/>
              </a:rPr>
              <a:t>1985: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5 programs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1 state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3 counties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5 payers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2266" y="2201329"/>
            <a:ext cx="19991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libri" pitchFamily="34" charset="0"/>
              </a:rPr>
              <a:t>2013: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80 programs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8 states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22+ counties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</a:rPr>
              <a:t>40+ payers </a:t>
            </a:r>
          </a:p>
        </p:txBody>
      </p:sp>
    </p:spTree>
    <p:extLst>
      <p:ext uri="{BB962C8B-B14F-4D97-AF65-F5344CB8AC3E}">
        <p14:creationId xmlns:p14="http://schemas.microsoft.com/office/powerpoint/2010/main" val="34156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Our Early Experiences </a:t>
            </a:r>
            <a:br>
              <a:rPr lang="en-US" dirty="0" smtClean="0"/>
            </a:br>
            <a:r>
              <a:rPr lang="en-US" dirty="0" smtClean="0"/>
              <a:t>Working with Forensic Consumers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1998 Con Rep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Solano subcontract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Day Treatment  </a:t>
            </a:r>
          </a:p>
          <a:p>
            <a:pPr lvl="1"/>
            <a:endParaRPr lang="en-US" dirty="0"/>
          </a:p>
          <a:p>
            <a:r>
              <a:rPr lang="en-US" sz="2400" dirty="0" smtClean="0"/>
              <a:t>2000 Psych Inpatient Alameda / Oakland County Jail 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Oregon PSRB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16 bed Secure Residential</a:t>
            </a:r>
          </a:p>
          <a:p>
            <a:pPr lvl="2"/>
            <a:r>
              <a:rPr lang="en-US" dirty="0" smtClean="0"/>
              <a:t>Woodburn (2006)</a:t>
            </a:r>
          </a:p>
          <a:p>
            <a:pPr lvl="2"/>
            <a:r>
              <a:rPr lang="en-US" dirty="0" smtClean="0"/>
              <a:t>Bend (2010)</a:t>
            </a:r>
          </a:p>
          <a:p>
            <a:pPr lvl="2"/>
            <a:endParaRPr lang="en-US" dirty="0"/>
          </a:p>
          <a:p>
            <a:r>
              <a:rPr lang="en-US" sz="2400" dirty="0"/>
              <a:t>2001 -2005 </a:t>
            </a:r>
            <a:r>
              <a:rPr lang="en-US" dirty="0"/>
              <a:t>MIOCGA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Solano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Alameda</a:t>
            </a:r>
          </a:p>
          <a:p>
            <a:pPr lvl="1"/>
            <a:endParaRPr lang="en-US" dirty="0" smtClean="0"/>
          </a:p>
          <a:p>
            <a:pPr lvl="1" algn="r"/>
            <a:endParaRPr lang="en-US" dirty="0"/>
          </a:p>
          <a:p>
            <a:pPr lvl="2" algn="r"/>
            <a:endParaRPr lang="en-US" dirty="0" smtClean="0"/>
          </a:p>
          <a:p>
            <a:pPr lvl="1" algn="r"/>
            <a:endParaRPr lang="en-US" dirty="0"/>
          </a:p>
          <a:p>
            <a:pPr lvl="1" algn="r"/>
            <a:endParaRPr lang="en-US" dirty="0" smtClean="0"/>
          </a:p>
          <a:p>
            <a:pPr lvl="2" algn="ctr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0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AB34/2034 </a:t>
            </a:r>
            <a:br>
              <a:rPr lang="en-US" dirty="0" smtClean="0"/>
            </a:br>
            <a:r>
              <a:rPr lang="en-US" dirty="0" smtClean="0"/>
              <a:t>Homeless Outreach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programs changed the face of California </a:t>
            </a:r>
          </a:p>
          <a:p>
            <a:r>
              <a:rPr lang="en-US" dirty="0"/>
              <a:t> </a:t>
            </a:r>
            <a:r>
              <a:rPr lang="en-US" dirty="0" smtClean="0"/>
              <a:t>Outcome driven ACT /FSP Model</a:t>
            </a:r>
          </a:p>
          <a:p>
            <a:r>
              <a:rPr lang="en-US" dirty="0" smtClean="0"/>
              <a:t>Reduce homeless, ER, inpatient, in-jail days and return to prison rates </a:t>
            </a:r>
            <a:endParaRPr lang="en-US" dirty="0"/>
          </a:p>
          <a:p>
            <a:r>
              <a:rPr lang="en-US" dirty="0" smtClean="0"/>
              <a:t>Include large number of Parolees and Probationers </a:t>
            </a:r>
          </a:p>
          <a:p>
            <a:r>
              <a:rPr lang="en-US" dirty="0" smtClean="0"/>
              <a:t>Telecare provided services, LA, San Diego, San Mateo, Santa Barbara, Stanislaus and Ventura</a:t>
            </a:r>
          </a:p>
          <a:p>
            <a:r>
              <a:rPr lang="en-US" dirty="0" smtClean="0"/>
              <a:t>Lead to Prop 63 and statewide Full Service Partnership approach.  Has leveraged millions of dollars of FFP via County Specialty Mental Health Medi-Cal program </a:t>
            </a:r>
          </a:p>
        </p:txBody>
      </p:sp>
    </p:spTree>
    <p:extLst>
      <p:ext uri="{BB962C8B-B14F-4D97-AF65-F5344CB8AC3E}">
        <p14:creationId xmlns:p14="http://schemas.microsoft.com/office/powerpoint/2010/main" val="15663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MHSA Funded Forensic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 63 substantially expanded the system of care but did not include Parolees (viewed as a  State </a:t>
            </a:r>
            <a:r>
              <a:rPr lang="en-US" dirty="0"/>
              <a:t>r</a:t>
            </a:r>
            <a:r>
              <a:rPr lang="en-US" dirty="0" smtClean="0"/>
              <a:t>esponsibility)</a:t>
            </a:r>
          </a:p>
          <a:p>
            <a:r>
              <a:rPr lang="en-US" dirty="0" smtClean="0"/>
              <a:t>MHSA does fund Court Collaborative and specialized FACT programs for Probationers </a:t>
            </a:r>
          </a:p>
          <a:p>
            <a:r>
              <a:rPr lang="en-US" dirty="0" smtClean="0"/>
              <a:t>Telecare currently  operates programs in Orange, San Diego and San Bernardino Counties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San Bernardino FACT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6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Criminogenic Risk &amp; Need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Static (can’t be changed)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Age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History of Antisocial Behavior</a:t>
            </a:r>
          </a:p>
          <a:p>
            <a:r>
              <a:rPr lang="en-US" dirty="0" smtClean="0"/>
              <a:t>Dynamic ( can change behaviors, attitudes, choices)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Criminal personality (anti-social behavior)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Antisocial attitudes, values and beliefs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Antisocial associates (criminal peers)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Poor self control and problem solving skills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Substance Abuse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Dysfunctional family (marital and family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elations)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Employment and Employment Skills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Recovery Center Clinical System(RCCS): Culture, Conversations</a:t>
            </a:r>
          </a:p>
        </p:txBody>
      </p:sp>
      <p:pic>
        <p:nvPicPr>
          <p:cNvPr id="8196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" y="1612106"/>
            <a:ext cx="3657600" cy="4200525"/>
          </a:xfrm>
        </p:spPr>
      </p:pic>
      <p:pic>
        <p:nvPicPr>
          <p:cNvPr id="8197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8700" y="1828800"/>
            <a:ext cx="3657600" cy="3978275"/>
          </a:xfrm>
        </p:spPr>
      </p:pic>
    </p:spTree>
    <p:extLst>
      <p:ext uri="{BB962C8B-B14F-4D97-AF65-F5344CB8AC3E}">
        <p14:creationId xmlns:p14="http://schemas.microsoft.com/office/powerpoint/2010/main" val="31210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955</TotalTime>
  <Words>702</Words>
  <Application>Microsoft Office PowerPoint</Application>
  <PresentationFormat>On-screen Show (4:3)</PresentationFormat>
  <Paragraphs>161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              “Coming Home”   Recovery, Treatment, &amp; Funding Strategies    for successful reintegration of incarcerated persons who have a Serious Mental Illness </vt:lpstr>
      <vt:lpstr>About Telecare</vt:lpstr>
      <vt:lpstr>Celebrating the Value of Partnerships</vt:lpstr>
      <vt:lpstr>  Our Early Experiences  Working with Forensic Consumers </vt:lpstr>
      <vt:lpstr> AB34/2034  Homeless Outreach </vt:lpstr>
      <vt:lpstr>MHSA Funded Forensic Services</vt:lpstr>
      <vt:lpstr>San Bernardino FACT</vt:lpstr>
      <vt:lpstr>Criminogenic Risk &amp; Need Factors</vt:lpstr>
      <vt:lpstr>Recovery Center Clinical System(RCCS): Culture, Conversations</vt:lpstr>
      <vt:lpstr>California Prison and  Parole Populations</vt:lpstr>
      <vt:lpstr>Integrated Services for  Mentally Ill Parolees (ISMIP)</vt:lpstr>
      <vt:lpstr>Telecare CORE Programs Los Angeles, San Bernardino San Diego </vt:lpstr>
      <vt:lpstr>The ISIMP Challenges </vt:lpstr>
      <vt:lpstr>Recommendations</vt:lpstr>
      <vt:lpstr>Recommendations (Continued) </vt:lpstr>
      <vt:lpstr>Recommendations (Continued)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Peterson</dc:creator>
  <cp:lastModifiedBy>Traub, Diana</cp:lastModifiedBy>
  <cp:revision>43</cp:revision>
  <cp:lastPrinted>2013-05-28T19:39:58Z</cp:lastPrinted>
  <dcterms:created xsi:type="dcterms:W3CDTF">2013-05-28T00:07:28Z</dcterms:created>
  <dcterms:modified xsi:type="dcterms:W3CDTF">2013-05-29T23:20:32Z</dcterms:modified>
</cp:coreProperties>
</file>