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19"/>
  </p:notesMasterIdLst>
  <p:handoutMasterIdLst>
    <p:handoutMasterId r:id="rId20"/>
  </p:handoutMasterIdLst>
  <p:sldIdLst>
    <p:sldId id="277" r:id="rId2"/>
    <p:sldId id="278" r:id="rId3"/>
    <p:sldId id="266" r:id="rId4"/>
    <p:sldId id="282" r:id="rId5"/>
    <p:sldId id="291" r:id="rId6"/>
    <p:sldId id="281" r:id="rId7"/>
    <p:sldId id="267" r:id="rId8"/>
    <p:sldId id="285" r:id="rId9"/>
    <p:sldId id="283" r:id="rId10"/>
    <p:sldId id="284" r:id="rId11"/>
    <p:sldId id="286" r:id="rId12"/>
    <p:sldId id="269" r:id="rId13"/>
    <p:sldId id="270" r:id="rId14"/>
    <p:sldId id="289" r:id="rId15"/>
    <p:sldId id="271" r:id="rId16"/>
    <p:sldId id="288" r:id="rId17"/>
    <p:sldId id="279" r:id="rId1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D6E4F2"/>
    <a:srgbClr val="336699"/>
    <a:srgbClr val="94B8DC"/>
    <a:srgbClr val="99CCFF"/>
    <a:srgbClr val="0F5E9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9263" autoAdjust="0"/>
  </p:normalViewPr>
  <p:slideViewPr>
    <p:cSldViewPr>
      <p:cViewPr>
        <p:scale>
          <a:sx n="120" d="100"/>
          <a:sy n="120" d="100"/>
        </p:scale>
        <p:origin x="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87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rlefs1\users\lucia\Health%20care\Presentation%20to%20Assembly%20Dems\Data%20for%20Ken's%20ppt%20on%20CalSI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rlefs1\users\lucia\Health%20care\Presentation%20to%20Assembly%20Dems\Data%20for%20Ken's%20ppt%20on%20CalSIM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irlefs1\clre\Miranda\CA%20ACA%20Simulation\Style%20Sheet%20CalSIM%20graphs_Jan182013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5935646933022"/>
          <c:y val="0"/>
          <c:w val="0.60414260717410495"/>
          <c:h val="1"/>
        </c:manualLayout>
      </c:layout>
      <c:pieChart>
        <c:varyColors val="1"/>
        <c:ser>
          <c:idx val="0"/>
          <c:order val="0"/>
          <c:tx>
            <c:strRef>
              <c:f>Sheet3!$A$1</c:f>
              <c:strCache>
                <c:ptCount val="1"/>
                <c:pt idx="0">
                  <c:v>Newly elig 2019</c:v>
                </c:pt>
              </c:strCache>
            </c:strRef>
          </c:tx>
          <c:spPr>
            <a:solidFill>
              <a:srgbClr val="C84D08"/>
            </a:solidFill>
          </c:spPr>
          <c:explosion val="5"/>
          <c:dPt>
            <c:idx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FA7A7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094E79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94E79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0.1781280162560325"/>
                  <c:y val="-0.21053587051618575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21038608077216212"/>
                  <c:y val="-0.20706364829396326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Sheet3!$A$2:$A$4</c:f>
              <c:strCache>
                <c:ptCount val="3"/>
                <c:pt idx="0">
                  <c:v>Employer Sponsored Insurance</c:v>
                </c:pt>
                <c:pt idx="1">
                  <c:v>Individual Market</c:v>
                </c:pt>
                <c:pt idx="2">
                  <c:v>Uninsured</c:v>
                </c:pt>
              </c:strCache>
            </c:strRef>
          </c:cat>
          <c:val>
            <c:numRef>
              <c:f>Sheet3!$B$2:$B$4</c:f>
              <c:numCache>
                <c:formatCode>#,##0</c:formatCode>
                <c:ptCount val="3"/>
                <c:pt idx="0">
                  <c:v>330000</c:v>
                </c:pt>
                <c:pt idx="1">
                  <c:v>250000</c:v>
                </c:pt>
                <c:pt idx="2">
                  <c:v>880000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baseline="0">
          <a:latin typeface="Arial Narrow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C84D08"/>
            </a:solidFill>
          </c:spPr>
          <c:dPt>
            <c:idx val="0"/>
            <c:bubble3D val="0"/>
            <c:spPr>
              <a:solidFill>
                <a:srgbClr val="C84D0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094E79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8B7763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21372291971384047"/>
                  <c:y val="0.1487445036461364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18+ Limited English Proficiency</a:t>
                    </a:r>
                  </a:p>
                  <a:p>
                    <a:r>
                      <a:rPr lang="en-US"/>
                      <a:t> 520,000</a:t>
                    </a:r>
                  </a:p>
                  <a:p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657452927608912"/>
                  <c:y val="-0.1920662321493394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18+ Speaks English Very Well</a:t>
                    </a:r>
                  </a:p>
                  <a:p>
                    <a:r>
                      <a:rPr lang="en-US"/>
                      <a:t>950,000</a:t>
                    </a:r>
                  </a:p>
                  <a:p>
                    <a:r>
                      <a:rPr lang="en-US"/>
                      <a:t>65%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'February 2013'!$A$10:$A$11</c:f>
              <c:strCache>
                <c:ptCount val="2"/>
                <c:pt idx="0">
                  <c:v>18+ Limited English Proficiency</c:v>
                </c:pt>
                <c:pt idx="1">
                  <c:v>18+ Speaks English Very Well</c:v>
                </c:pt>
              </c:strCache>
            </c:strRef>
          </c:cat>
          <c:val>
            <c:numRef>
              <c:f>'February 2013'!$B$10:$B$11</c:f>
              <c:numCache>
                <c:formatCode>#,##0;;\-</c:formatCode>
                <c:ptCount val="2"/>
                <c:pt idx="0">
                  <c:v>520000</c:v>
                </c:pt>
                <c:pt idx="1">
                  <c:v>950000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baseline="0">
          <a:latin typeface="Arial Narrow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C84D08"/>
            </a:solidFill>
          </c:spPr>
          <c:dPt>
            <c:idx val="0"/>
            <c:bubble3D val="0"/>
            <c:spPr>
              <a:solidFill>
                <a:srgbClr val="C84D0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094E79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8B7763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20000138069809179"/>
                  <c:y val="-1.5038503762451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Latino</a:t>
                    </a:r>
                  </a:p>
                  <a:p>
                    <a:r>
                      <a:rPr lang="en-US"/>
                      <a:t>710,000</a:t>
                    </a:r>
                  </a:p>
                  <a:p>
                    <a:r>
                      <a:rPr lang="en-US"/>
                      <a:t>49%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5110704193682174E-2"/>
                  <c:y val="-0.1067507477080897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Asian</a:t>
                    </a:r>
                  </a:p>
                  <a:p>
                    <a:r>
                      <a:rPr lang="en-US"/>
                      <a:t>100,000</a:t>
                    </a:r>
                  </a:p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African American</a:t>
                    </a:r>
                  </a:p>
                  <a:p>
                    <a:r>
                      <a:rPr lang="en-US"/>
                      <a:t>110,000</a:t>
                    </a:r>
                  </a:p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369928108664182"/>
                  <c:y val="7.48262100660761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White</a:t>
                    </a:r>
                  </a:p>
                  <a:p>
                    <a:r>
                      <a:rPr lang="en-US"/>
                      <a:t>490,000</a:t>
                    </a:r>
                  </a:p>
                  <a:p>
                    <a:r>
                      <a:rPr lang="en-US"/>
                      <a:t>34%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Other </a:t>
                    </a:r>
                  </a:p>
                  <a:p>
                    <a:r>
                      <a:rPr lang="en-US"/>
                      <a:t>50,000</a:t>
                    </a:r>
                  </a:p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'February 2013'!$A$4:$A$8</c:f>
              <c:strCache>
                <c:ptCount val="5"/>
                <c:pt idx="0">
                  <c:v>Latino</c:v>
                </c:pt>
                <c:pt idx="1">
                  <c:v>Asian, not Latino</c:v>
                </c:pt>
                <c:pt idx="2">
                  <c:v>African American, not Latino</c:v>
                </c:pt>
                <c:pt idx="3">
                  <c:v>White, not Latino</c:v>
                </c:pt>
                <c:pt idx="4">
                  <c:v>Other, multi-racial, not Latino</c:v>
                </c:pt>
              </c:strCache>
            </c:strRef>
          </c:cat>
          <c:val>
            <c:numRef>
              <c:f>'February 2013'!$B$4:$B$8</c:f>
              <c:numCache>
                <c:formatCode>#,##0;;\-</c:formatCode>
                <c:ptCount val="5"/>
                <c:pt idx="0">
                  <c:v>710000</c:v>
                </c:pt>
                <c:pt idx="1">
                  <c:v>100000</c:v>
                </c:pt>
                <c:pt idx="2">
                  <c:v>110000</c:v>
                </c:pt>
                <c:pt idx="3">
                  <c:v>490000</c:v>
                </c:pt>
                <c:pt idx="4">
                  <c:v>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baseline="0">
          <a:latin typeface="Arial Narrow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5935646933022"/>
          <c:y val="0"/>
          <c:w val="0.60414260717410495"/>
          <c:h val="1"/>
        </c:manualLayout>
      </c:layout>
      <c:pieChart>
        <c:varyColors val="1"/>
        <c:ser>
          <c:idx val="0"/>
          <c:order val="0"/>
          <c:tx>
            <c:strRef>
              <c:f>Sheet3!$A$1</c:f>
              <c:strCache>
                <c:ptCount val="1"/>
                <c:pt idx="0">
                  <c:v>Prev Elig 2019</c:v>
                </c:pt>
              </c:strCache>
            </c:strRef>
          </c:tx>
          <c:spPr>
            <a:solidFill>
              <a:srgbClr val="C84D08"/>
            </a:solidFill>
          </c:spPr>
          <c:explosion val="5"/>
          <c:dPt>
            <c:idx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FA7A7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094E79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94E79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917079417492169"/>
                  <c:y val="-9.76714238845144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Sheet3!$A$2:$A$4</c:f>
              <c:strCache>
                <c:ptCount val="3"/>
                <c:pt idx="0">
                  <c:v>Employer Sponsored Insurance</c:v>
                </c:pt>
                <c:pt idx="1">
                  <c:v>Individual Market</c:v>
                </c:pt>
                <c:pt idx="2">
                  <c:v>Uninsured</c:v>
                </c:pt>
              </c:strCache>
            </c:strRef>
          </c:cat>
          <c:val>
            <c:numRef>
              <c:f>Sheet3!$B$2:$B$4</c:f>
              <c:numCache>
                <c:formatCode>#,##0</c:formatCode>
                <c:ptCount val="3"/>
                <c:pt idx="0">
                  <c:v>1360000</c:v>
                </c:pt>
                <c:pt idx="1">
                  <c:v>290000</c:v>
                </c:pt>
                <c:pt idx="2">
                  <c:v>880000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baseline="0">
          <a:latin typeface="Arial Narrow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100084187589781E-2"/>
          <c:y val="0.26602762625911452"/>
          <c:w val="0.8673087208438568"/>
          <c:h val="0.63715536635966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Sheet2!$B$33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rgbClr val="E7AF1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7AF13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Sheet2!$A$34:$A$36</c:f>
              <c:numCache>
                <c:formatCode>General</c:formatCode>
                <c:ptCount val="3"/>
                <c:pt idx="0">
                  <c:v>2014</c:v>
                </c:pt>
                <c:pt idx="1">
                  <c:v>2016</c:v>
                </c:pt>
                <c:pt idx="2">
                  <c:v>2019</c:v>
                </c:pt>
              </c:numCache>
            </c:numRef>
          </c:cat>
          <c:val>
            <c:numRef>
              <c:f>Sheet2!$B$34:$B$36</c:f>
              <c:numCache>
                <c:formatCode>#0.00,,;;;</c:formatCode>
                <c:ptCount val="3"/>
                <c:pt idx="0">
                  <c:v>680000</c:v>
                </c:pt>
                <c:pt idx="1">
                  <c:v>860000</c:v>
                </c:pt>
                <c:pt idx="2">
                  <c:v>990000</c:v>
                </c:pt>
              </c:numCache>
            </c:numRef>
          </c:val>
        </c:ser>
        <c:ser>
          <c:idx val="1"/>
          <c:order val="1"/>
          <c:tx>
            <c:strRef>
              <c:f>Sheet2!$C$33</c:f>
              <c:strCache>
                <c:ptCount val="1"/>
                <c:pt idx="0">
                  <c:v>Enhanced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Sheet2!$A$34:$A$36</c:f>
              <c:numCache>
                <c:formatCode>General</c:formatCode>
                <c:ptCount val="3"/>
                <c:pt idx="0">
                  <c:v>2014</c:v>
                </c:pt>
                <c:pt idx="1">
                  <c:v>2016</c:v>
                </c:pt>
                <c:pt idx="2">
                  <c:v>2019</c:v>
                </c:pt>
              </c:numCache>
            </c:numRef>
          </c:cat>
          <c:val>
            <c:numRef>
              <c:f>Sheet2!$C$34:$C$36</c:f>
              <c:numCache>
                <c:formatCode>#0.00,,;;;</c:formatCode>
                <c:ptCount val="3"/>
                <c:pt idx="0">
                  <c:v>1220000</c:v>
                </c:pt>
                <c:pt idx="1">
                  <c:v>1370000</c:v>
                </c:pt>
                <c:pt idx="2">
                  <c:v>1420000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7826688"/>
        <c:axId val="97828224"/>
      </c:barChart>
      <c:catAx>
        <c:axId val="9782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7828224"/>
        <c:crosses val="autoZero"/>
        <c:auto val="1"/>
        <c:lblAlgn val="ctr"/>
        <c:lblOffset val="100"/>
        <c:noMultiLvlLbl val="0"/>
      </c:catAx>
      <c:valAx>
        <c:axId val="97828224"/>
        <c:scaling>
          <c:orientation val="minMax"/>
        </c:scaling>
        <c:delete val="1"/>
        <c:axPos val="l"/>
        <c:numFmt formatCode="#0.00,,;;;" sourceLinked="1"/>
        <c:majorTickMark val="out"/>
        <c:minorTickMark val="none"/>
        <c:tickLblPos val="none"/>
        <c:crossAx val="97826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0">
          <a:latin typeface="Arial Narrow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832493911234068E-2"/>
          <c:y val="4.7460288668584642E-2"/>
          <c:w val="0.55542987869759519"/>
          <c:h val="0.834088025499027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eligible due to immigration status</c:v>
                </c:pt>
              </c:strCache>
            </c:strRef>
          </c:tx>
          <c:spPr>
            <a:solidFill>
              <a:srgbClr val="003366"/>
            </a:solidFill>
            <a:ln>
              <a:solidFill>
                <a:schemeClr val="tx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</c:v>
                </c:pt>
                <c:pt idx="1">
                  <c:v>Enhanced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1070000</c:v>
                </c:pt>
                <c:pt idx="1">
                  <c:v>1030000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offer of affordable coverage 
(&gt;8% income)</c:v>
                </c:pt>
              </c:strCache>
            </c:strRef>
          </c:tx>
          <c:spPr>
            <a:solidFill>
              <a:srgbClr val="336699"/>
            </a:solidFill>
            <a:ln>
              <a:solidFill>
                <a:schemeClr val="tx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</c:v>
                </c:pt>
                <c:pt idx="1">
                  <c:v>Enhanced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830000</c:v>
                </c:pt>
                <c:pt idx="1">
                  <c:v>710000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Eligible for Medi-Cal</c:v>
                </c:pt>
              </c:strCache>
            </c:strRef>
          </c:tx>
          <c:spPr>
            <a:solidFill>
              <a:srgbClr val="94B8DC"/>
            </a:solidFill>
            <a:ln>
              <a:solidFill>
                <a:schemeClr val="tx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</c:v>
                </c:pt>
                <c:pt idx="1">
                  <c:v>Enhanced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>
                  <c:v>1180000</c:v>
                </c:pt>
                <c:pt idx="1">
                  <c:v>790000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(has an affordable coverage offer from Exchange or Employer)</c:v>
                </c:pt>
              </c:strCache>
            </c:strRef>
          </c:tx>
          <c:spPr>
            <a:solidFill>
              <a:srgbClr val="D6E4F2"/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</c:v>
                </c:pt>
                <c:pt idx="1">
                  <c:v>Enhanced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2"/>
                <c:pt idx="0">
                  <c:v>930000</c:v>
                </c:pt>
                <c:pt idx="1">
                  <c:v>580000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08992"/>
        <c:axId val="6310528"/>
      </c:barChart>
      <c:catAx>
        <c:axId val="6308992"/>
        <c:scaling>
          <c:orientation val="minMax"/>
        </c:scaling>
        <c:delete val="0"/>
        <c:axPos val="b"/>
        <c:majorTickMark val="out"/>
        <c:minorTickMark val="none"/>
        <c:tickLblPos val="nextTo"/>
        <c:crossAx val="6310528"/>
        <c:crosses val="autoZero"/>
        <c:auto val="1"/>
        <c:lblAlgn val="ctr"/>
        <c:lblOffset val="100"/>
        <c:noMultiLvlLbl val="0"/>
      </c:catAx>
      <c:valAx>
        <c:axId val="6310528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630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72998983235209"/>
          <c:y val="0.27805037909139613"/>
          <c:w val="0.33226100115863894"/>
          <c:h val="0.59826596891534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Arial Narrow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0.74074</cdr:x>
      <cdr:y>0.43995</cdr:y>
    </cdr:from>
    <cdr:to>
      <cdr:x>0.80584</cdr:x>
      <cdr:y>0.50648</cdr:y>
    </cdr:to>
    <cdr:sp macro="" textlink="">
      <cdr:nvSpPr>
        <cdr:cNvPr id="2" name="TextBox 17"/>
        <cdr:cNvSpPr txBox="1"/>
      </cdr:nvSpPr>
      <cdr:spPr>
        <a:xfrm xmlns:a="http://schemas.openxmlformats.org/drawingml/2006/main">
          <a:off x="6096000" y="2035175"/>
          <a:ext cx="53572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1pPr>
          <a:lvl2pPr marL="457200"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2pPr>
          <a:lvl3pPr marL="914400"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3pPr>
          <a:lvl4pPr marL="1371600"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4pPr>
          <a:lvl5pPr marL="1828800"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A455D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A455D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A455D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A455D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en-US" sz="1400" b="1" dirty="0" smtClean="0">
              <a:solidFill>
                <a:srgbClr val="F0AD00"/>
              </a:solidFill>
              <a:latin typeface="Arial Narrow" pitchFamily="34" charset="0"/>
            </a:rPr>
            <a:t>Base</a:t>
          </a:r>
          <a:endParaRPr lang="en-US" sz="1400" b="1" dirty="0">
            <a:solidFill>
              <a:srgbClr val="F0AD00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0.81481</cdr:x>
      <cdr:y>0.27522</cdr:y>
    </cdr:from>
    <cdr:to>
      <cdr:x>0.92257</cdr:x>
      <cdr:y>0.34176</cdr:y>
    </cdr:to>
    <cdr:sp macro="" textlink="">
      <cdr:nvSpPr>
        <cdr:cNvPr id="3" name="TextBox 16"/>
        <cdr:cNvSpPr txBox="1"/>
      </cdr:nvSpPr>
      <cdr:spPr>
        <a:xfrm xmlns:a="http://schemas.openxmlformats.org/drawingml/2006/main">
          <a:off x="6705600" y="1273175"/>
          <a:ext cx="88678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1pPr>
          <a:lvl2pPr marL="457200"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2pPr>
          <a:lvl3pPr marL="914400"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3pPr>
          <a:lvl4pPr marL="1371600"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4pPr>
          <a:lvl5pPr marL="1828800" algn="ctr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A455D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A455D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A455D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A455D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A455D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en-US" sz="1400" b="1" dirty="0" smtClean="0">
              <a:solidFill>
                <a:srgbClr val="E88651">
                  <a:lumMod val="50000"/>
                </a:srgbClr>
              </a:solidFill>
              <a:latin typeface="Arial Narrow" pitchFamily="34" charset="0"/>
            </a:rPr>
            <a:t>Enhanced</a:t>
          </a:r>
          <a:endParaRPr lang="en-US" sz="1400" b="1" dirty="0">
            <a:solidFill>
              <a:srgbClr val="E88651">
                <a:lumMod val="50000"/>
              </a:srgbClr>
            </a:solidFill>
            <a:latin typeface="Arial Narrow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0.18632</cdr:x>
      <cdr:y>0.0738</cdr:y>
    </cdr:from>
    <cdr:to>
      <cdr:x>0.28567</cdr:x>
      <cdr:y>0.14574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5961" y="315724"/>
          <a:ext cx="840295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latin typeface="Arial Narrow" pitchFamily="34" charset="0"/>
            </a:rPr>
            <a:t>4,010,000</a:t>
          </a:r>
          <a:endParaRPr lang="en-US" sz="1400" b="1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0.46384</cdr:x>
      <cdr:y>0.23341</cdr:y>
    </cdr:from>
    <cdr:to>
      <cdr:x>0.56319</cdr:x>
      <cdr:y>0.30535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23252" y="998547"/>
          <a:ext cx="840295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latin typeface="Arial Narrow" pitchFamily="34" charset="0"/>
            </a:rPr>
            <a:t>3,110,000</a:t>
          </a:r>
          <a:endParaRPr lang="en-US" sz="1400" b="1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0.2973</cdr:x>
      <cdr:y>0.78626</cdr:y>
    </cdr:from>
    <cdr:to>
      <cdr:x>0.354</cdr:x>
      <cdr:y>0.8582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14600" y="3363724"/>
          <a:ext cx="47961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b="0" dirty="0" smtClean="0">
              <a:solidFill>
                <a:schemeClr val="tx2"/>
              </a:solidFill>
              <a:latin typeface="Arial Narrow" pitchFamily="34" charset="0"/>
            </a:rPr>
            <a:t>27%</a:t>
          </a:r>
          <a:endParaRPr lang="en-US" sz="1400" b="0" dirty="0">
            <a:solidFill>
              <a:schemeClr val="tx2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0.2973</cdr:x>
      <cdr:y>0.57438</cdr:y>
    </cdr:from>
    <cdr:to>
      <cdr:x>0.354</cdr:x>
      <cdr:y>0.64632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14600" y="2457275"/>
          <a:ext cx="47961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b="0" dirty="0" smtClean="0">
              <a:solidFill>
                <a:schemeClr val="tx2"/>
              </a:solidFill>
              <a:latin typeface="Arial Narrow" pitchFamily="34" charset="0"/>
            </a:rPr>
            <a:t>21%</a:t>
          </a:r>
          <a:endParaRPr lang="en-US" sz="1400" b="0" dirty="0">
            <a:solidFill>
              <a:schemeClr val="tx2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0.2973</cdr:x>
      <cdr:y>0.39441</cdr:y>
    </cdr:from>
    <cdr:to>
      <cdr:x>0.354</cdr:x>
      <cdr:y>0.46635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14600" y="1687324"/>
          <a:ext cx="47961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b="0" dirty="0" smtClean="0">
              <a:solidFill>
                <a:schemeClr val="tx2"/>
              </a:solidFill>
              <a:latin typeface="Arial Narrow" pitchFamily="34" charset="0"/>
            </a:rPr>
            <a:t>29%</a:t>
          </a:r>
          <a:endParaRPr lang="en-US" sz="1400" b="0" dirty="0">
            <a:solidFill>
              <a:schemeClr val="tx2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0.2973</cdr:x>
      <cdr:y>0.19848</cdr:y>
    </cdr:from>
    <cdr:to>
      <cdr:x>0.354</cdr:x>
      <cdr:y>0.27042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14600" y="849124"/>
          <a:ext cx="47961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b="0" dirty="0" smtClean="0">
              <a:solidFill>
                <a:schemeClr val="tx2"/>
              </a:solidFill>
              <a:latin typeface="Arial Narrow" pitchFamily="34" charset="0"/>
            </a:rPr>
            <a:t>23%</a:t>
          </a:r>
          <a:endParaRPr lang="en-US" sz="1400" b="0" dirty="0">
            <a:solidFill>
              <a:schemeClr val="tx2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0.57658</cdr:x>
      <cdr:y>0.78626</cdr:y>
    </cdr:from>
    <cdr:to>
      <cdr:x>0.63328</cdr:x>
      <cdr:y>0.8582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76800" y="3363724"/>
          <a:ext cx="47961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b="0" dirty="0" smtClean="0">
              <a:solidFill>
                <a:schemeClr val="tx2"/>
              </a:solidFill>
              <a:latin typeface="Arial Narrow" pitchFamily="34" charset="0"/>
            </a:rPr>
            <a:t>33%</a:t>
          </a:r>
          <a:endParaRPr lang="en-US" sz="1400" b="0" dirty="0">
            <a:solidFill>
              <a:schemeClr val="tx2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0.57658</cdr:x>
      <cdr:y>0.60815</cdr:y>
    </cdr:from>
    <cdr:to>
      <cdr:x>0.63328</cdr:x>
      <cdr:y>0.68009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876800" y="2601724"/>
          <a:ext cx="47961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b="0" dirty="0" smtClean="0">
              <a:solidFill>
                <a:schemeClr val="tx2"/>
              </a:solidFill>
              <a:latin typeface="Arial Narrow" pitchFamily="34" charset="0"/>
            </a:rPr>
            <a:t>23%</a:t>
          </a:r>
          <a:endParaRPr lang="en-US" sz="1400" b="0" dirty="0">
            <a:solidFill>
              <a:schemeClr val="tx2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0.57658</cdr:x>
      <cdr:y>0.45365</cdr:y>
    </cdr:from>
    <cdr:to>
      <cdr:x>0.63328</cdr:x>
      <cdr:y>0.52559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76800" y="1940775"/>
          <a:ext cx="47961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b="0" dirty="0" smtClean="0">
              <a:solidFill>
                <a:schemeClr val="tx2"/>
              </a:solidFill>
              <a:latin typeface="Arial Narrow" pitchFamily="34" charset="0"/>
            </a:rPr>
            <a:t>25%</a:t>
          </a:r>
          <a:endParaRPr lang="en-US" sz="1400" b="0" dirty="0">
            <a:solidFill>
              <a:schemeClr val="tx2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0.57658</cdr:x>
      <cdr:y>0.32316</cdr:y>
    </cdr:from>
    <cdr:to>
      <cdr:x>0.63328</cdr:x>
      <cdr:y>0.3951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76800" y="1382524"/>
          <a:ext cx="47961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2"/>
              </a:solidFill>
              <a:latin typeface="Arial Narrow" pitchFamily="34" charset="0"/>
            </a:rPr>
            <a:t>19</a:t>
          </a:r>
          <a:r>
            <a:rPr lang="en-US" sz="1400" b="0" dirty="0" smtClean="0">
              <a:solidFill>
                <a:schemeClr val="tx2"/>
              </a:solidFill>
              <a:latin typeface="Arial Narrow" pitchFamily="34" charset="0"/>
            </a:rPr>
            <a:t>%</a:t>
          </a:r>
          <a:endParaRPr lang="en-US" sz="1400" b="0" dirty="0">
            <a:solidFill>
              <a:schemeClr val="tx2"/>
            </a:solidFill>
            <a:latin typeface="Arial Narrow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19" cy="4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885" y="0"/>
            <a:ext cx="3038319" cy="4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820"/>
            <a:ext cx="3038319" cy="4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885" y="8829820"/>
            <a:ext cx="3038319" cy="4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FABBB49-8C12-455C-88EC-E953FD467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9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19" cy="4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85" y="0"/>
            <a:ext cx="3038319" cy="4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519" y="4416797"/>
            <a:ext cx="5607362" cy="418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20"/>
            <a:ext cx="3038319" cy="4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85" y="8829820"/>
            <a:ext cx="3038319" cy="4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3" tIns="46142" rIns="92283" bIns="461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CD00F4-9EB3-4115-AA8D-A4E15E2F1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15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AC803-E689-4205-8DAB-247CD52D808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D00F4-9EB3-4115-AA8D-A4E15E2F1F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how </a:t>
            </a:r>
            <a:r>
              <a:rPr lang="en-US" dirty="0" err="1" smtClean="0"/>
              <a:t>Medi</a:t>
            </a:r>
            <a:r>
              <a:rPr lang="en-US" dirty="0" smtClean="0"/>
              <a:t>-Cal </a:t>
            </a:r>
            <a:r>
              <a:rPr lang="en-US" dirty="0" err="1" smtClean="0"/>
              <a:t>eligibles</a:t>
            </a:r>
            <a:r>
              <a:rPr lang="en-US" baseline="0" dirty="0" smtClean="0"/>
              <a:t> can sign up at provider, but Exchange eligible have to wait for open enrollment unless qualifying for a special enrollment period based on life transition</a:t>
            </a:r>
          </a:p>
          <a:p>
            <a:r>
              <a:rPr lang="en-US" baseline="0" dirty="0" smtClean="0"/>
              <a:t>Important for </a:t>
            </a:r>
            <a:r>
              <a:rPr lang="en-US" baseline="0" dirty="0" err="1" smtClean="0"/>
              <a:t>Medi</a:t>
            </a:r>
            <a:r>
              <a:rPr lang="en-US" baseline="0" dirty="0" smtClean="0"/>
              <a:t>-Cal </a:t>
            </a:r>
            <a:r>
              <a:rPr lang="en-US" baseline="0" dirty="0" err="1" smtClean="0"/>
              <a:t>eligibles</a:t>
            </a:r>
            <a:r>
              <a:rPr lang="en-US" baseline="0" dirty="0" smtClean="0"/>
              <a:t> to sign up in advance of needing care. Oregon Medicaid experiment showed that people with Medicaid coverage were 70% more likely to have a regular place of care, 55% more likely to have a usual doctor, increased use of preventive care (by 60%) and cholesterol monitoring (by 20%)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D00F4-9EB3-4115-AA8D-A4E15E2F1F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E78F9-6C0C-42A8-BC95-1D3F3AFA6D76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1">
              <a:lumMod val="75000"/>
            </a:scheme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FC86-BAD7-4F44-8ECD-BFA0FBE6D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44B1-EAB6-427C-983A-DBC1FB2D7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B724-85D0-4675-8ADF-01844F734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FC8D-DC28-4739-9FDD-9755718E1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80129-628A-4BF6-8E13-E938AD58F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55E8-4276-43A1-BF82-51372DA85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4373-1FA1-4129-8249-7B568A0C2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E3581-6C0C-4A7D-8408-6F34E4B22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5626-30EA-44B6-B415-66915C6DA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D402-DBCA-4117-ACAF-717B2F5BC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F284-2FF1-4D94-83D5-37D133118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1">
              <a:lumMod val="75000"/>
            </a:scheme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9AA84F5C-921D-48C8-AB87-DE18C41DF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6" r:id="rId2"/>
    <p:sldLayoutId id="2147483852" r:id="rId3"/>
    <p:sldLayoutId id="2147483847" r:id="rId4"/>
    <p:sldLayoutId id="2147483848" r:id="rId5"/>
    <p:sldLayoutId id="2147483849" r:id="rId6"/>
    <p:sldLayoutId id="2147483853" r:id="rId7"/>
    <p:sldLayoutId id="2147483854" r:id="rId8"/>
    <p:sldLayoutId id="2147483855" r:id="rId9"/>
    <p:sldLayoutId id="2147483850" r:id="rId10"/>
    <p:sldLayoutId id="214748385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aborcenter.berkeley.edu/healthcar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althpolicy.ucla.edu/Pages/home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7405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82902" y="0"/>
            <a:ext cx="6629400" cy="6857999"/>
          </a:xfrm>
          <a:prstGeom prst="rect">
            <a:avLst/>
          </a:prstGeom>
          <a:solidFill>
            <a:srgbClr val="093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43200" y="685800"/>
            <a:ext cx="6705600" cy="4343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What is the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Affordable Care Act’s Impact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on </a:t>
            </a:r>
            <a:r>
              <a:rPr lang="en-US" sz="3600" dirty="0" err="1" smtClean="0">
                <a:solidFill>
                  <a:schemeClr val="bg1"/>
                </a:solidFill>
              </a:rPr>
              <a:t>Medi</a:t>
            </a:r>
            <a:r>
              <a:rPr lang="en-US" sz="3600" dirty="0" smtClean="0">
                <a:solidFill>
                  <a:schemeClr val="bg1"/>
                </a:solidFill>
              </a:rPr>
              <a:t>-Cal and California?</a:t>
            </a:r>
            <a:endParaRPr lang="en-US" sz="3200" b="0" dirty="0" smtClean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19400" y="4648200"/>
            <a:ext cx="8001000" cy="1295400"/>
          </a:xfrm>
        </p:spPr>
        <p:txBody>
          <a:bodyPr rtlCol="0">
            <a:norm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rgbClr val="CEC5BC"/>
                </a:solidFill>
                <a:latin typeface="+mj-lt"/>
              </a:rPr>
              <a:t>Ken Jacobs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rgbClr val="CEC5BC"/>
                </a:solidFill>
                <a:latin typeface="+mj-lt"/>
              </a:rPr>
              <a:t>UC Berkeley Center for Labor Research and Education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rgbClr val="CEC5BC"/>
                </a:solidFill>
                <a:latin typeface="+mj-lt"/>
              </a:rPr>
              <a:t>February 2013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8400" y="0"/>
            <a:ext cx="8900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Expanding </a:t>
            </a:r>
            <a:r>
              <a:rPr lang="en-US" dirty="0" err="1" smtClean="0"/>
              <a:t>Medi</a:t>
            </a:r>
            <a:r>
              <a:rPr lang="en-US" dirty="0" smtClean="0"/>
              <a:t>-Cal Improves Health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Medicaid expansions associated with reduced mortality</a:t>
            </a:r>
          </a:p>
          <a:p>
            <a:r>
              <a:rPr lang="en-US" dirty="0" smtClean="0"/>
              <a:t>Adults with Medicaid in Oregon were more likely to have regular place of care, usual doctor and use preventive care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8686" y="6034329"/>
            <a:ext cx="810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alibri" pitchFamily="34" charset="0"/>
              </a:rPr>
              <a:t>Sources: </a:t>
            </a:r>
            <a:r>
              <a:rPr lang="en-US" sz="1600" dirty="0" err="1" smtClean="0">
                <a:latin typeface="Calibri" pitchFamily="34" charset="0"/>
              </a:rPr>
              <a:t>Sommers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n-US" sz="1600" dirty="0" err="1" smtClean="0">
                <a:latin typeface="Calibri" pitchFamily="34" charset="0"/>
              </a:rPr>
              <a:t>Baicker</a:t>
            </a:r>
            <a:r>
              <a:rPr lang="en-US" sz="1600" dirty="0" smtClean="0">
                <a:latin typeface="Calibri" pitchFamily="34" charset="0"/>
              </a:rPr>
              <a:t> and Epstein 2012; </a:t>
            </a:r>
            <a:r>
              <a:rPr lang="en-US" sz="1600" dirty="0" err="1" smtClean="0">
                <a:latin typeface="Calibri" pitchFamily="34" charset="0"/>
              </a:rPr>
              <a:t>Baicker</a:t>
            </a:r>
            <a:r>
              <a:rPr lang="en-US" sz="1600" dirty="0" smtClean="0">
                <a:latin typeface="Calibri" pitchFamily="34" charset="0"/>
              </a:rPr>
              <a:t> and Finkelstein 2011.</a:t>
            </a:r>
            <a:endParaRPr lang="en-US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23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Government will Pay: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100% of health care costs for newly eligible in 2014 through 2016, phasing down to 90%in 2020 and future years;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50% for parents and children who are already eligible for </a:t>
            </a:r>
            <a:r>
              <a:rPr lang="en-US" sz="2800" dirty="0" err="1" smtClean="0"/>
              <a:t>Medi</a:t>
            </a:r>
            <a:r>
              <a:rPr lang="en-US" sz="2800" dirty="0" smtClean="0"/>
              <a:t>-Cal;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88% for Healthy Families children in 2015 to 2019, and 65% in 2014; and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50% of administrative costs for all </a:t>
            </a:r>
            <a:r>
              <a:rPr lang="en-US" sz="2800" dirty="0" err="1" smtClean="0"/>
              <a:t>Medi</a:t>
            </a:r>
            <a:r>
              <a:rPr lang="en-US" sz="2800" dirty="0" smtClean="0"/>
              <a:t>-Cal enrollees and 65% for those eligible under Healthy Families.</a:t>
            </a:r>
          </a:p>
          <a:p>
            <a:pPr marL="119062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583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610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 Government Will Pay for At Least 85% of New </a:t>
            </a:r>
            <a:r>
              <a:rPr lang="en-US" dirty="0" err="1" smtClean="0"/>
              <a:t>Medi</a:t>
            </a:r>
            <a:r>
              <a:rPr lang="en-US" dirty="0" smtClean="0"/>
              <a:t>-Cal Spending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8686" y="6034329"/>
            <a:ext cx="8101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alibri" pitchFamily="34" charset="0"/>
              </a:rPr>
              <a:t>Source: Lucia L, Jacobs K, Watson G, Dietz M and Roby DH. </a:t>
            </a:r>
            <a:r>
              <a:rPr lang="en-US" sz="1600" dirty="0" err="1" smtClean="0">
                <a:latin typeface="Calibri" pitchFamily="34" charset="0"/>
              </a:rPr>
              <a:t>Medi</a:t>
            </a:r>
            <a:r>
              <a:rPr lang="en-US" sz="1600" dirty="0" smtClean="0">
                <a:latin typeface="Calibri" pitchFamily="34" charset="0"/>
              </a:rPr>
              <a:t>-Cal Expansion under the ACA: Significant Increase in Coverage with Minimal Cost to the State. January 2013.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8288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2000" b="1" i="0" u="none" strike="noStrike" kern="1200" baseline="0">
                <a:solidFill>
                  <a:srgbClr val="0A455D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rgbClr val="0A455D"/>
                </a:solidFill>
              </a:rPr>
              <a:t>Share of New </a:t>
            </a:r>
            <a:r>
              <a:rPr lang="en-US" sz="2400" b="1" dirty="0" err="1" smtClean="0">
                <a:solidFill>
                  <a:srgbClr val="0A455D"/>
                </a:solidFill>
              </a:rPr>
              <a:t>Medi</a:t>
            </a:r>
            <a:r>
              <a:rPr lang="en-US" sz="2400" b="1" dirty="0" smtClean="0">
                <a:solidFill>
                  <a:srgbClr val="0A455D"/>
                </a:solidFill>
              </a:rPr>
              <a:t>-Cal Spending Federally-Paid with Expansion</a:t>
            </a:r>
          </a:p>
          <a:p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73" y="2590800"/>
            <a:ext cx="888762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New State Spending Not Due to Expansion in 2014-2016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600"/>
            <a:ext cx="88677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7447" y="1671935"/>
            <a:ext cx="8421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rbel" pitchFamily="34" charset="0"/>
              </a:rPr>
              <a:t>New State General Fund Spending with Expansion ($ millions) 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686" y="6034329"/>
            <a:ext cx="8101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alibri" pitchFamily="34" charset="0"/>
              </a:rPr>
              <a:t>Source: Lucia L, Jacobs K, Watson G, Dietz M and Roby DH. </a:t>
            </a:r>
            <a:r>
              <a:rPr lang="en-US" sz="1600" dirty="0" err="1" smtClean="0">
                <a:latin typeface="Calibri" pitchFamily="34" charset="0"/>
              </a:rPr>
              <a:t>Medi</a:t>
            </a:r>
            <a:r>
              <a:rPr lang="en-US" sz="1600" dirty="0" smtClean="0">
                <a:latin typeface="Calibri" pitchFamily="34" charset="0"/>
              </a:rPr>
              <a:t>-Cal Expansion under the ACA: Significant Increase in Coverage with Minimal Cost to the State. January 2013.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Federal </a:t>
            </a:r>
            <a:r>
              <a:rPr lang="en-US" dirty="0" err="1" smtClean="0"/>
              <a:t>Medi</a:t>
            </a:r>
            <a:r>
              <a:rPr lang="en-US" dirty="0" smtClean="0"/>
              <a:t>-Cal Spending will Generate New State Tax Revenue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8686" y="6034329"/>
            <a:ext cx="8101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alibri" pitchFamily="34" charset="0"/>
              </a:rPr>
              <a:t>Source: Lucia L, Jacobs K, Watson G, Dietz M and Roby DH. </a:t>
            </a:r>
            <a:r>
              <a:rPr lang="en-US" sz="1600" dirty="0" err="1" smtClean="0">
                <a:latin typeface="Calibri" pitchFamily="34" charset="0"/>
              </a:rPr>
              <a:t>Medi</a:t>
            </a:r>
            <a:r>
              <a:rPr lang="en-US" sz="1600" dirty="0" smtClean="0">
                <a:latin typeface="Calibri" pitchFamily="34" charset="0"/>
              </a:rPr>
              <a:t>-Cal Expansion under the ACA: Significant Increase in Coverage with Minimal Cost to the State. January 2013.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751638" cy="44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59249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Medi</a:t>
            </a:r>
            <a:r>
              <a:rPr lang="en-US" dirty="0" smtClean="0"/>
              <a:t>-Cal Expansion will Result in other State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some individuals from partial- to full-scope </a:t>
            </a:r>
            <a:r>
              <a:rPr lang="en-US" dirty="0" err="1" smtClean="0"/>
              <a:t>Medi</a:t>
            </a:r>
            <a:r>
              <a:rPr lang="en-US" dirty="0" smtClean="0"/>
              <a:t>-Cal with higher match rate</a:t>
            </a:r>
          </a:p>
          <a:p>
            <a:r>
              <a:rPr lang="en-US" dirty="0" smtClean="0"/>
              <a:t>State prison costs</a:t>
            </a:r>
          </a:p>
          <a:p>
            <a:pPr lvl="1"/>
            <a:r>
              <a:rPr lang="en-US" dirty="0" smtClean="0"/>
              <a:t>Higher reimbursement for hospital services outside of the correctional system</a:t>
            </a:r>
          </a:p>
          <a:p>
            <a:pPr lvl="1"/>
            <a:r>
              <a:rPr lang="en-US" dirty="0" smtClean="0"/>
              <a:t>Increased mental health and substance use coverage could reduce incarceration over time</a:t>
            </a:r>
          </a:p>
          <a:p>
            <a:r>
              <a:rPr lang="en-US" dirty="0" smtClean="0"/>
              <a:t>County savings harder to quantify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119062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3-4 Million Californians are Predicted to Remain Uninsured in 2019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latin typeface="+mn-lt"/>
              </a:rPr>
              <a:t>Uninsured Californians under age 65, 2019</a:t>
            </a:r>
            <a:endParaRPr lang="en-US" sz="23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336268"/>
            <a:ext cx="8101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alibri" pitchFamily="34" charset="0"/>
              </a:rPr>
              <a:t>Source: UC Berkeley-UCLA CalSIM model, v1.8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458500"/>
              </p:ext>
            </p:extLst>
          </p:nvPr>
        </p:nvGraphicFramePr>
        <p:xfrm>
          <a:off x="228600" y="2122676"/>
          <a:ext cx="8458200" cy="427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43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For More Information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UC Berkeley Center for Labor Research and Education:</a:t>
            </a:r>
          </a:p>
          <a:p>
            <a:pPr lvl="1"/>
            <a:r>
              <a:rPr lang="en-US" dirty="0" smtClean="0">
                <a:hlinkClick r:id="rId3"/>
              </a:rPr>
              <a:t>http://laborcenter.berkeley.edu/healthcare/</a:t>
            </a:r>
            <a:endParaRPr lang="en-US" dirty="0" smtClean="0"/>
          </a:p>
          <a:p>
            <a:pPr lvl="1"/>
            <a:r>
              <a:rPr lang="en-US" dirty="0" smtClean="0"/>
              <a:t>Ken Jacobs (kjacobs9@berkeley.edu)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dirty="0" smtClean="0"/>
              <a:t>UCLA Center for Health Policy Research</a:t>
            </a:r>
          </a:p>
          <a:p>
            <a:pPr lvl="1"/>
            <a:r>
              <a:rPr lang="en-US" dirty="0" smtClean="0">
                <a:hlinkClick r:id="rId4"/>
              </a:rPr>
              <a:t>http://healthpolicy.ucla.edu/Pages/home.aspx</a:t>
            </a:r>
            <a:endParaRPr lang="en-US" dirty="0" smtClean="0"/>
          </a:p>
          <a:p>
            <a:pPr lvl="1"/>
            <a:r>
              <a:rPr lang="en-US" dirty="0" smtClean="0"/>
              <a:t>Jerry Kominski (kominski@ucla.edu)</a:t>
            </a:r>
          </a:p>
          <a:p>
            <a:pPr lvl="1"/>
            <a:r>
              <a:rPr lang="en-US" dirty="0" smtClean="0"/>
              <a:t>Dylan Roby (droby@ucla.edu)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California Simulation of Insurance Markets (CalSIM)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778375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2400" dirty="0" smtClean="0"/>
              <a:t>Developed by UC Berkeley Center for Labor Research and Education and UCLA Center for Health Policy Research with support from The California Endowment 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Enrollment estimates produced for Covered California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Predicts the impact of the Affordable Care Act (ACA) on employer decisions to offer coverage and individual decisions to obtain coverage in California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Uses public data sources—mostly state-specific, including California Health Interview Survey</a:t>
            </a:r>
          </a:p>
          <a:p>
            <a:pPr>
              <a:spcAft>
                <a:spcPts val="2400"/>
              </a:spcAf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Medi</a:t>
            </a:r>
            <a:r>
              <a:rPr lang="en-US" dirty="0" smtClean="0"/>
              <a:t>-Cal Expansion (Newly Eligible)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Adults under age 65 with income below 138% Federal Poverty Level (~$15,000 single individual, ~$32,000 for a family of four)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More than 1.4 million eligible in 2014-2019</a:t>
            </a:r>
          </a:p>
          <a:p>
            <a:pPr>
              <a:spcAft>
                <a:spcPts val="2400"/>
              </a:spcAft>
            </a:pPr>
            <a:r>
              <a:rPr lang="en-US" dirty="0"/>
              <a:t>Roughly 75% </a:t>
            </a:r>
            <a:r>
              <a:rPr lang="en-US" dirty="0" smtClean="0"/>
              <a:t>adults without </a:t>
            </a:r>
            <a:r>
              <a:rPr lang="en-US" dirty="0"/>
              <a:t>children living at </a:t>
            </a:r>
            <a:r>
              <a:rPr lang="en-US" dirty="0" smtClean="0"/>
              <a:t>home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750,000-910,000 expected to enroll by 2019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1.46 million Californians Will Be Newly Eligible for Medi-Cal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469749"/>
              </p:ext>
            </p:extLst>
          </p:nvPr>
        </p:nvGraphicFramePr>
        <p:xfrm>
          <a:off x="1143000" y="2286000"/>
          <a:ext cx="7086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1600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Newly Eligible for Medi-Cal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by </a:t>
            </a:r>
            <a:r>
              <a:rPr lang="en-US" b="1" dirty="0">
                <a:solidFill>
                  <a:srgbClr val="0A455D"/>
                </a:solidFill>
                <a:latin typeface="Calibri" pitchFamily="34" charset="0"/>
              </a:rPr>
              <a:t>Source of Insurance </a:t>
            </a: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without </a:t>
            </a:r>
            <a:r>
              <a:rPr lang="en-US" b="1" dirty="0">
                <a:solidFill>
                  <a:srgbClr val="0A455D"/>
                </a:solidFill>
                <a:latin typeface="Calibri" pitchFamily="34" charset="0"/>
              </a:rPr>
              <a:t>the ACA, </a:t>
            </a: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2019</a:t>
            </a:r>
            <a:endParaRPr lang="en-US" b="1" dirty="0">
              <a:solidFill>
                <a:srgbClr val="0A455D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14" y="6256638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A455D"/>
                </a:solidFill>
                <a:latin typeface="Calibri" pitchFamily="34" charset="0"/>
              </a:rPr>
              <a:t>Source: UC Berkeley-UCLA CalSIM model, version 1.8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9039" y="5920264"/>
            <a:ext cx="2062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603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E88651">
                    <a:lumMod val="75000"/>
                  </a:srgbClr>
                </a:solidFill>
                <a:latin typeface="Arial Narrow" pitchFamily="34" charset="0"/>
              </a:rPr>
              <a:t>Total Eligible: 1,460,000</a:t>
            </a:r>
          </a:p>
        </p:txBody>
      </p:sp>
    </p:spTree>
    <p:extLst>
      <p:ext uri="{BB962C8B-B14F-4D97-AF65-F5344CB8AC3E}">
        <p14:creationId xmlns:p14="http://schemas.microsoft.com/office/powerpoint/2010/main" val="32034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100" dirty="0" smtClean="0"/>
              <a:t>Nearly half of the newly eligible will be Latino</a:t>
            </a:r>
            <a:endParaRPr lang="en-US" sz="4100" dirty="0"/>
          </a:p>
        </p:txBody>
      </p:sp>
      <p:sp>
        <p:nvSpPr>
          <p:cNvPr id="7" name="TextBox 6"/>
          <p:cNvSpPr txBox="1"/>
          <p:nvPr/>
        </p:nvSpPr>
        <p:spPr>
          <a:xfrm>
            <a:off x="483972" y="6400800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alibri" pitchFamily="34" charset="0"/>
              </a:rPr>
              <a:t>Source: UC Berkeley-UCLA </a:t>
            </a:r>
            <a:r>
              <a:rPr lang="en-US" dirty="0" err="1" smtClean="0">
                <a:latin typeface="Calibri" pitchFamily="34" charset="0"/>
              </a:rPr>
              <a:t>CalSIM</a:t>
            </a:r>
            <a:r>
              <a:rPr lang="en-US" dirty="0" smtClean="0">
                <a:latin typeface="Calibri" pitchFamily="34" charset="0"/>
              </a:rPr>
              <a:t> model, version 1.8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Californians under Age 65 Newly Eligible for </a:t>
            </a:r>
            <a:r>
              <a:rPr lang="en-US" b="1" dirty="0" err="1" smtClean="0">
                <a:latin typeface="Calibri" pitchFamily="34" charset="0"/>
              </a:rPr>
              <a:t>Medi</a:t>
            </a:r>
            <a:r>
              <a:rPr lang="en-US" b="1" dirty="0" smtClean="0">
                <a:latin typeface="Calibri" pitchFamily="34" charset="0"/>
              </a:rPr>
              <a:t>-Cal, Base Scenario, 2019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95911" y="2252246"/>
            <a:ext cx="1770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English Proficiency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50652" y="2252246"/>
            <a:ext cx="1467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Race/Ethnicity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3567111" y="2590800"/>
          <a:ext cx="5576889" cy="362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76200" y="2590800"/>
          <a:ext cx="5576889" cy="362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186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9235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Majority of Those Eligible for Medi-Cal, but Not Enrolled, Have Another Source of Coverage 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968282"/>
              </p:ext>
            </p:extLst>
          </p:nvPr>
        </p:nvGraphicFramePr>
        <p:xfrm>
          <a:off x="1143000" y="2286000"/>
          <a:ext cx="7086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1600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Eligible for Medi-Cal but Not Enrolled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by </a:t>
            </a:r>
            <a:r>
              <a:rPr lang="en-US" b="1" dirty="0">
                <a:solidFill>
                  <a:srgbClr val="0A455D"/>
                </a:solidFill>
                <a:latin typeface="Calibri" pitchFamily="34" charset="0"/>
              </a:rPr>
              <a:t>Source of Insurance </a:t>
            </a: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without </a:t>
            </a:r>
            <a:r>
              <a:rPr lang="en-US" b="1" dirty="0">
                <a:solidFill>
                  <a:srgbClr val="0A455D"/>
                </a:solidFill>
                <a:latin typeface="Calibri" pitchFamily="34" charset="0"/>
              </a:rPr>
              <a:t>the ACA, </a:t>
            </a: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2019</a:t>
            </a:r>
            <a:endParaRPr lang="en-US" b="1" dirty="0">
              <a:solidFill>
                <a:srgbClr val="0A455D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14" y="6256638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A455D"/>
                </a:solidFill>
                <a:latin typeface="Calibri" pitchFamily="34" charset="0"/>
              </a:rPr>
              <a:t>Source: UC Berkeley-UCLA CalSIM model, version 1.8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9039" y="5920264"/>
            <a:ext cx="2062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603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E88651">
                    <a:lumMod val="75000"/>
                  </a:srgbClr>
                </a:solidFill>
                <a:latin typeface="Arial Narrow" pitchFamily="34" charset="0"/>
              </a:rPr>
              <a:t>Total Eligible: 2,530,000</a:t>
            </a:r>
          </a:p>
        </p:txBody>
      </p:sp>
    </p:spTree>
    <p:extLst>
      <p:ext uri="{BB962C8B-B14F-4D97-AF65-F5344CB8AC3E}">
        <p14:creationId xmlns:p14="http://schemas.microsoft.com/office/powerpoint/2010/main" val="384281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Medi</a:t>
            </a:r>
            <a:r>
              <a:rPr lang="en-US" dirty="0" smtClean="0"/>
              <a:t>-Cal Enrollment Increase Among Those Already Eligible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5457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800" dirty="0" smtClean="0"/>
              <a:t>240,000-510,000 expected to enroll by 2019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71% of those eligible are children, remainder are parents</a:t>
            </a:r>
          </a:p>
          <a:p>
            <a:pPr>
              <a:spcAft>
                <a:spcPts val="300"/>
              </a:spcAft>
            </a:pPr>
            <a:r>
              <a:rPr lang="en-US" sz="2800" dirty="0" smtClean="0"/>
              <a:t>Most of increase will happen regardless of the Expansion due to mandatory provisions of ACA:</a:t>
            </a:r>
          </a:p>
          <a:p>
            <a:pPr lvl="1"/>
            <a:r>
              <a:rPr lang="en-US" sz="2400" dirty="0" smtClean="0"/>
              <a:t>minimum coverage requirement for individuals;</a:t>
            </a:r>
          </a:p>
          <a:p>
            <a:pPr lvl="1"/>
            <a:r>
              <a:rPr lang="en-US" sz="2400" dirty="0" smtClean="0"/>
              <a:t>simplified eligibility, enrollment &amp; renewal processes; and</a:t>
            </a:r>
          </a:p>
          <a:p>
            <a:pPr lvl="1"/>
            <a:r>
              <a:rPr lang="en-US" sz="2400" dirty="0" smtClean="0"/>
              <a:t>improved awareness of coverage.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total </a:t>
            </a:r>
            <a:r>
              <a:rPr lang="en-US" sz="3600" dirty="0" err="1" smtClean="0"/>
              <a:t>Medi</a:t>
            </a:r>
            <a:r>
              <a:rPr lang="en-US" sz="3600" dirty="0" smtClean="0"/>
              <a:t>-Cal predicted to grow by 1 million or more by 2019.</a:t>
            </a:r>
            <a:endParaRPr lang="en-US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024578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FC8D-DC28-4739-9FDD-9755718E1D9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914" y="6256638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A455D"/>
                </a:solidFill>
                <a:latin typeface="Calibri" pitchFamily="34" charset="0"/>
              </a:rPr>
              <a:t>Source: UC Berkeley-UCLA CalSIM model, version 1.8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A455D"/>
                </a:solidFill>
                <a:latin typeface="Calibri" pitchFamily="34" charset="0"/>
              </a:rPr>
              <a:t>Californians under Age 65 Predicted to</a:t>
            </a: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 Take </a:t>
            </a:r>
            <a:r>
              <a:rPr lang="en-US" b="1" dirty="0">
                <a:solidFill>
                  <a:srgbClr val="0A455D"/>
                </a:solidFill>
                <a:latin typeface="Calibri" pitchFamily="34" charset="0"/>
              </a:rPr>
              <a:t>Up </a:t>
            </a: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in the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A455D"/>
                </a:solidFill>
                <a:latin typeface="Calibri" pitchFamily="34" charset="0"/>
              </a:rPr>
              <a:t>Subsidized Exchange and Medi-Cal, 2014-2019 (in millions)</a:t>
            </a:r>
            <a:endParaRPr lang="en-US" b="1" dirty="0">
              <a:solidFill>
                <a:srgbClr val="0A455D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3429000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Enhanced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2600" y="4343400"/>
            <a:ext cx="535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accent1"/>
                </a:solidFill>
                <a:latin typeface="Arial Narrow" pitchFamily="34" charset="0"/>
              </a:rPr>
              <a:t>Base</a:t>
            </a:r>
            <a:endParaRPr lang="en-US" sz="1400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3124200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Enhanced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4038600"/>
            <a:ext cx="535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accent1"/>
                </a:solidFill>
                <a:latin typeface="Arial Narrow" pitchFamily="34" charset="0"/>
              </a:rPr>
              <a:t>Base</a:t>
            </a:r>
            <a:endParaRPr lang="en-US" sz="1400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Expanding </a:t>
            </a:r>
            <a:r>
              <a:rPr lang="en-US" dirty="0" err="1" smtClean="0"/>
              <a:t>Medi</a:t>
            </a:r>
            <a:r>
              <a:rPr lang="en-US" dirty="0" smtClean="0"/>
              <a:t>-Cal will Benefit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100,000 new jobs per year in California due to ACA provisions including the </a:t>
            </a:r>
            <a:r>
              <a:rPr lang="en-US" dirty="0" err="1" smtClean="0"/>
              <a:t>Medi</a:t>
            </a:r>
            <a:r>
              <a:rPr lang="en-US" dirty="0" smtClean="0"/>
              <a:t>-Cal Expansion, according to Bay Area Council Economic Institute</a:t>
            </a:r>
          </a:p>
          <a:p>
            <a:r>
              <a:rPr lang="en-US" dirty="0" smtClean="0"/>
              <a:t>Research suggests that health insurance coverage can improve educational outcomes and worker productivity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8686" y="6034329"/>
            <a:ext cx="8101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alibri" pitchFamily="34" charset="0"/>
              </a:rPr>
              <a:t>Sources: </a:t>
            </a:r>
            <a:r>
              <a:rPr lang="en-US" sz="1600" dirty="0" err="1" smtClean="0">
                <a:latin typeface="Calibri" pitchFamily="34" charset="0"/>
              </a:rPr>
              <a:t>Haveman</a:t>
            </a:r>
            <a:r>
              <a:rPr lang="en-US" sz="1600" dirty="0" smtClean="0">
                <a:latin typeface="Calibri" pitchFamily="34" charset="0"/>
              </a:rPr>
              <a:t> and Weinberg 2012; Levine and </a:t>
            </a:r>
            <a:r>
              <a:rPr lang="en-US" sz="1600" dirty="0" err="1" smtClean="0">
                <a:latin typeface="Calibri" pitchFamily="34" charset="0"/>
              </a:rPr>
              <a:t>Schanzenbach</a:t>
            </a:r>
            <a:r>
              <a:rPr lang="en-US" sz="1600" dirty="0" smtClean="0">
                <a:latin typeface="Calibri" pitchFamily="34" charset="0"/>
              </a:rPr>
              <a:t> 2009; </a:t>
            </a:r>
            <a:r>
              <a:rPr lang="en-US" sz="1600" dirty="0" err="1" smtClean="0">
                <a:latin typeface="Calibri" pitchFamily="34" charset="0"/>
              </a:rPr>
              <a:t>Pitard</a:t>
            </a:r>
            <a:r>
              <a:rPr lang="en-US" sz="1600" dirty="0" smtClean="0">
                <a:latin typeface="Calibri" pitchFamily="34" charset="0"/>
              </a:rPr>
              <a:t>, Hulsey, </a:t>
            </a:r>
            <a:r>
              <a:rPr lang="en-US" sz="1600" dirty="0" err="1" smtClean="0">
                <a:latin typeface="Calibri" pitchFamily="34" charset="0"/>
              </a:rPr>
              <a:t>Laditka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Laditka</a:t>
            </a:r>
            <a:r>
              <a:rPr lang="en-US" sz="1600" dirty="0" smtClean="0">
                <a:latin typeface="Calibri" pitchFamily="34" charset="0"/>
              </a:rPr>
              <a:t> 2009; </a:t>
            </a:r>
            <a:r>
              <a:rPr lang="en-US" sz="1600" dirty="0" err="1" smtClean="0">
                <a:latin typeface="Calibri" pitchFamily="34" charset="0"/>
              </a:rPr>
              <a:t>Dizioli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Pinheiro</a:t>
            </a:r>
            <a:r>
              <a:rPr lang="en-US" sz="1600" dirty="0" smtClean="0">
                <a:latin typeface="Calibri" pitchFamily="34" charset="0"/>
              </a:rPr>
              <a:t> 2012; Nguyen and </a:t>
            </a:r>
            <a:r>
              <a:rPr lang="en-US" sz="1600" dirty="0" err="1" smtClean="0">
                <a:latin typeface="Calibri" pitchFamily="34" charset="0"/>
              </a:rPr>
              <a:t>Zawacki</a:t>
            </a:r>
            <a:r>
              <a:rPr lang="en-US" sz="1600" dirty="0" smtClean="0">
                <a:latin typeface="Calibri" pitchFamily="34" charset="0"/>
              </a:rPr>
              <a:t> 2009.</a:t>
            </a:r>
            <a:endParaRPr lang="en-US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87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rgbClr val="0A455D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7463</TotalTime>
  <Words>989</Words>
  <Application>Microsoft Office PowerPoint</Application>
  <PresentationFormat>On-screen Show (4:3)</PresentationFormat>
  <Paragraphs>130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What is the  Affordable Care Act’s Impact on Medi-Cal and California?</vt:lpstr>
      <vt:lpstr> California Simulation of Insurance Markets (CalSIM) </vt:lpstr>
      <vt:lpstr>Medi-Cal Expansion (Newly Eligible)</vt:lpstr>
      <vt:lpstr>1.46 million Californians Will Be Newly Eligible for Medi-Cal</vt:lpstr>
      <vt:lpstr>Nearly half of the newly eligible will be Latino</vt:lpstr>
      <vt:lpstr>The Majority of Those Eligible for Medi-Cal, but Not Enrolled, Have Another Source of Coverage </vt:lpstr>
      <vt:lpstr>Medi-Cal Enrollment Increase Among Those Already Eligible</vt:lpstr>
      <vt:lpstr>In total Medi-Cal predicted to grow by 1 million or more by 2019.</vt:lpstr>
      <vt:lpstr>Expanding Medi-Cal will Benefit Economy</vt:lpstr>
      <vt:lpstr>Expanding Medi-Cal Improves Health Outcomes </vt:lpstr>
      <vt:lpstr>Federal Government will Pay:</vt:lpstr>
      <vt:lpstr>Federal Government Will Pay for At Least 85% of New Medi-Cal Spending</vt:lpstr>
      <vt:lpstr>Most New State Spending Not Due to Expansion in 2014-2016</vt:lpstr>
      <vt:lpstr>New Federal Medi-Cal Spending will Generate New State Tax Revenue</vt:lpstr>
      <vt:lpstr>Medi-Cal Expansion will Result in other State Savings</vt:lpstr>
      <vt:lpstr>3-4 Million Californians are Predicted to Remain Uninsured in 2019</vt:lpstr>
      <vt:lpstr>For More Information</vt:lpstr>
    </vt:vector>
  </TitlesOfParts>
  <Company>UCB IIR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Enforcing Employer Health Care Requirements</dc:title>
  <dc:creator>011580463</dc:creator>
  <cp:lastModifiedBy>Ken JACOBS</cp:lastModifiedBy>
  <cp:revision>431</cp:revision>
  <cp:lastPrinted>2013-02-13T01:40:10Z</cp:lastPrinted>
  <dcterms:created xsi:type="dcterms:W3CDTF">2010-06-22T22:11:57Z</dcterms:created>
  <dcterms:modified xsi:type="dcterms:W3CDTF">2013-02-20T22:06:18Z</dcterms:modified>
</cp:coreProperties>
</file>