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08" r:id="rId3"/>
  </p:sldMasterIdLst>
  <p:notesMasterIdLst>
    <p:notesMasterId r:id="rId12"/>
  </p:notesMasterIdLst>
  <p:sldIdLst>
    <p:sldId id="264" r:id="rId4"/>
    <p:sldId id="260" r:id="rId5"/>
    <p:sldId id="265" r:id="rId6"/>
    <p:sldId id="261" r:id="rId7"/>
    <p:sldId id="266" r:id="rId8"/>
    <p:sldId id="269" r:id="rId9"/>
    <p:sldId id="268" r:id="rId10"/>
    <p:sldId id="267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62" autoAdjust="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54B1014-51C4-4821-AC5A-A1F379766CE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878D290-343F-417C-8DFF-F1EDF5511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27F10E-528B-42C3-A5BD-78A13F7B1CB9}" type="slidenum">
              <a:rPr lang="en-US" b="0">
                <a:solidFill>
                  <a:prstClr val="black"/>
                </a:solidFill>
              </a:rPr>
              <a:pPr eaLnBrk="1" hangingPunct="1"/>
              <a:t>1</a:t>
            </a:fld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2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200" dirty="0" smtClean="0"/>
              <a:t>In case it comes up: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200" dirty="0" smtClean="0"/>
              <a:t>Tax Reform Act of 1984 provided tax benefits if nuclear decommissioning funds were sequestered within a trust fund</a:t>
            </a:r>
          </a:p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3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Estimated</a:t>
            </a:r>
            <a:r>
              <a:rPr lang="en-US" baseline="0" dirty="0" smtClean="0"/>
              <a:t> total </a:t>
            </a:r>
            <a:r>
              <a:rPr lang="en-US" baseline="0" dirty="0" err="1" smtClean="0"/>
              <a:t>decom</a:t>
            </a:r>
            <a:r>
              <a:rPr lang="en-US" baseline="0" dirty="0" smtClean="0"/>
              <a:t> costs going forward:</a:t>
            </a:r>
          </a:p>
          <a:p>
            <a:endParaRPr lang="en-US" baseline="0" dirty="0" smtClean="0"/>
          </a:p>
          <a:p>
            <a:r>
              <a:rPr lang="en-US" baseline="0" dirty="0" smtClean="0"/>
              <a:t>Humboldt:  $970 million </a:t>
            </a:r>
            <a:r>
              <a:rPr lang="en-US" baseline="0" dirty="0" smtClean="0">
                <a:sym typeface="Wingdings" pitchFamily="2" charset="2"/>
              </a:rPr>
              <a:t> major trust fund shortfall</a:t>
            </a:r>
            <a:endParaRPr lang="en-US" baseline="0" dirty="0" smtClean="0"/>
          </a:p>
          <a:p>
            <a:r>
              <a:rPr lang="en-US" baseline="0" dirty="0" smtClean="0"/>
              <a:t>Diablo Canyon:  $2.1 billion  </a:t>
            </a:r>
            <a:r>
              <a:rPr lang="en-US" baseline="0" dirty="0" smtClean="0">
                <a:sym typeface="Wingdings" pitchFamily="2" charset="2"/>
              </a:rPr>
              <a:t> trust fund balances are sufficient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8D290-343F-417C-8DFF-F1EDF55112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7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$4.132</a:t>
            </a:r>
            <a:r>
              <a:rPr lang="en-US" baseline="0" dirty="0" smtClean="0"/>
              <a:t> billion total estimated cost including City of Riverside’s 1.8% share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5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6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7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37077" indent="-283490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33964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587549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41135" indent="-226793" defTabSz="924496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494720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48305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01892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55477" indent="-226793" algn="ctr" defTabSz="924496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BE001-F49F-4267-8920-56999A43F409}" type="slidenum">
              <a:rPr lang="en-US" b="0">
                <a:solidFill>
                  <a:prstClr val="black"/>
                </a:solidFill>
              </a:rPr>
              <a:pPr eaLnBrk="1" hangingPunct="1"/>
              <a:t>8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261D-1F7A-4770-BBC3-11CAF14B06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95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BCB1-032C-4D41-A30B-667E9235E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9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63D5-D9DB-4798-8E5D-DA820CF4E9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4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37174-D073-4A87-940B-AA72E67E15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1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2B0FA-83E8-4653-A8D3-F2F6E3F268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2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D0AB-2052-4DF6-8EE6-2498F7A339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85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A64B1-89EB-4DE1-BBA6-A845204DB0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16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B0674-3D55-4F21-9926-F0B967D41D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3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65E0-5A88-4F19-B6AA-1C58D0D77F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54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AEF9-29DE-46E1-B2D1-3D2AE6CB3A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1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838200"/>
            <a:ext cx="18669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54483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A3855-E2BA-44D6-BBE0-D2AD9CFC37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24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BC0A-6DEE-4431-94BD-08059878F2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04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9599-0E6F-4647-AEDB-D1C449CA19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92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9E2F-5F0F-4D77-80DE-F3260D2DDD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77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0DBA-11A9-4F7D-877A-FCF11B0818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94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FAD01-6613-4E36-84A4-AB8973BE15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72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05D6-E579-41C6-B6CD-DA3961C74A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5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9DC-3A1F-40A7-AE3A-6BB653058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6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F861-BD27-4C0D-8621-E9EEB6E78D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23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A4AE-6FEF-4ED0-8E63-AC9214C3EB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85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D2071-E408-4C5A-8EA2-8258B88D0B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669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838200"/>
            <a:ext cx="18669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54483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74F2-0B1D-44AD-92FC-C74C7C3257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5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ckground_officialState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7467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19800" y="62484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 algn="ctr" fontAlgn="base">
              <a:spcAft>
                <a:spcPct val="0"/>
              </a:spcAft>
              <a:defRPr/>
            </a:pPr>
            <a:fld id="{9ADC9DBA-001F-407E-9618-666B73F479C3}" type="slidenum">
              <a:rPr lang="en-US">
                <a:solidFill>
                  <a:srgbClr val="000000"/>
                </a:solidFill>
              </a:rPr>
              <a:pPr algn="ctr"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8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ckground_officialState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7467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19800" y="62484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 algn="ctr" fontAlgn="base">
              <a:spcAft>
                <a:spcPct val="0"/>
              </a:spcAft>
              <a:defRPr/>
            </a:pPr>
            <a:fld id="{4AF08565-6070-42B3-B4EF-596F4A3C929D}" type="slidenum">
              <a:rPr lang="en-US">
                <a:solidFill>
                  <a:srgbClr val="000000"/>
                </a:solidFill>
              </a:rPr>
              <a:pPr algn="ctr"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3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8153400" cy="1600200"/>
          </a:xfrm>
        </p:spPr>
        <p:txBody>
          <a:bodyPr anchor="t"/>
          <a:lstStyle/>
          <a:p>
            <a:pPr algn="l" eaLnBrk="1" hangingPunct="1">
              <a:spcBef>
                <a:spcPct val="50000"/>
              </a:spcBef>
            </a:pPr>
            <a:r>
              <a:rPr lang="en-US" sz="4000" b="1" dirty="0" smtClean="0"/>
              <a:t>The CPUC’s Role in San Onofre Nuclear Plant Decommissioning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572000" y="6477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57200" y="2819400"/>
            <a:ext cx="541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Presentation to the California State Senate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August 13, 2013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517525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Edward Randolph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Director, Energy Division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California Public Utilities Commission (CPUC)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77724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Nuclear Decommissioning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467600" cy="50292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Decommissioning activities and cost estimates for all utilities are reviewed during the Nuclear Decommissioning Cost Triennial Proceeding.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Nuclear Decommissioning Cost Triennial Proceeding  allows the CPUC to: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Review and approve the schedule for decommissioning activities.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Review and set investment guidelines for decommissioning trust funds.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Review </a:t>
            </a:r>
            <a:r>
              <a:rPr lang="en-US" sz="1800" dirty="0"/>
              <a:t>expected decommissioning </a:t>
            </a:r>
            <a:r>
              <a:rPr lang="en-US" sz="1800" dirty="0" smtClean="0"/>
              <a:t>costs, </a:t>
            </a:r>
            <a:r>
              <a:rPr lang="en-US" sz="1800" dirty="0"/>
              <a:t>and </a:t>
            </a:r>
            <a:r>
              <a:rPr lang="en-US" sz="1800" dirty="0" smtClean="0"/>
              <a:t>set </a:t>
            </a:r>
            <a:r>
              <a:rPr lang="en-US" sz="1800" dirty="0"/>
              <a:t>customer decommissioning charges that are </a:t>
            </a:r>
            <a:r>
              <a:rPr lang="en-US" sz="1800" dirty="0" smtClean="0"/>
              <a:t>included on </a:t>
            </a:r>
            <a:r>
              <a:rPr lang="en-US" sz="1800" dirty="0"/>
              <a:t>customer bills as a separate line </a:t>
            </a:r>
            <a:r>
              <a:rPr lang="en-US" sz="1800" dirty="0" smtClean="0"/>
              <a:t>item.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Current </a:t>
            </a:r>
            <a:r>
              <a:rPr lang="en-US" sz="1800" dirty="0"/>
              <a:t>rates:  </a:t>
            </a:r>
            <a:endParaRPr lang="en-US" sz="18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SCE</a:t>
            </a:r>
            <a:r>
              <a:rPr lang="en-US" sz="1600" dirty="0"/>
              <a:t>:  $</a:t>
            </a:r>
            <a:r>
              <a:rPr lang="en-US" sz="1600" dirty="0" smtClean="0"/>
              <a:t>0.00014/kwh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SDG&amp;E</a:t>
            </a:r>
            <a:r>
              <a:rPr lang="en-US" sz="1600" dirty="0"/>
              <a:t>:  $</a:t>
            </a:r>
            <a:r>
              <a:rPr lang="en-US" sz="1600" dirty="0" smtClean="0"/>
              <a:t>0.00034/kWh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PG&amp;E: </a:t>
            </a:r>
            <a:r>
              <a:rPr lang="en-US" sz="1600" dirty="0"/>
              <a:t>$0.00050/kWh </a:t>
            </a:r>
            <a:endParaRPr lang="en-US" sz="1600" dirty="0" smtClean="0"/>
          </a:p>
          <a:p>
            <a:pPr lvl="3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Hearings for the 2012 application (A.12-12-013) will be held October 21-25, 2013.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348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400800"/>
            <a:ext cx="1905000" cy="476250"/>
          </a:xfrm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77724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Nuclear Decommissioning Trust Funds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7"/>
            <a:ext cx="76200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D.87-05-062 established decommissioning trust funds for all CA nuclear units, as well as fund guidelines and management fees. (1987)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000" dirty="0" smtClean="0"/>
              <a:t>A five-member committee with a 5-year term is appointed to oversee management of each utility’s fund. </a:t>
            </a:r>
            <a:r>
              <a:rPr lang="en-US" sz="2000" dirty="0"/>
              <a:t>Two </a:t>
            </a:r>
            <a:r>
              <a:rPr lang="en-US" sz="2000" dirty="0" smtClean="0"/>
              <a:t>officers/directors </a:t>
            </a:r>
            <a:r>
              <a:rPr lang="en-US" sz="2000" dirty="0"/>
              <a:t>are nominated and confirmed by the </a:t>
            </a:r>
            <a:r>
              <a:rPr lang="en-US" sz="2000" dirty="0" smtClean="0"/>
              <a:t>utility, while the other </a:t>
            </a:r>
            <a:r>
              <a:rPr lang="en-US" sz="2000" dirty="0"/>
              <a:t>three </a:t>
            </a:r>
            <a:r>
              <a:rPr lang="en-US" sz="2000" dirty="0" smtClean="0"/>
              <a:t>are not </a:t>
            </a:r>
            <a:r>
              <a:rPr lang="en-US" sz="2000" dirty="0"/>
              <a:t>affiliated with the company </a:t>
            </a:r>
            <a:r>
              <a:rPr lang="en-US" sz="2000" dirty="0" smtClean="0"/>
              <a:t>but are </a:t>
            </a:r>
            <a:r>
              <a:rPr lang="en-US" sz="2000" dirty="0"/>
              <a:t>nominated by the company </a:t>
            </a:r>
            <a:r>
              <a:rPr lang="en-US" sz="2000" dirty="0" smtClean="0"/>
              <a:t>and </a:t>
            </a:r>
            <a:r>
              <a:rPr lang="en-US" sz="2000" dirty="0"/>
              <a:t>confirmed by the </a:t>
            </a:r>
            <a:r>
              <a:rPr lang="en-US" sz="2000" dirty="0" smtClean="0"/>
              <a:t>CPUC.  The committee appoints fund manager.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000" dirty="0" smtClean="0"/>
              <a:t>Trust fund guidelines allow the trust to invest in a mix of equity shares and bonds.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000" dirty="0" smtClean="0"/>
              <a:t>Utilities withdraw money from the trust funds for approved decommissioning activities following CPUC approval.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2000" dirty="0" smtClean="0"/>
              <a:t>Funds cover San Onofre Units 1, 2, and 3; Diablo Canyon Units 1 and 2; and Humboldt.</a:t>
            </a:r>
          </a:p>
        </p:txBody>
      </p:sp>
    </p:spTree>
    <p:extLst>
      <p:ext uri="{BB962C8B-B14F-4D97-AF65-F5344CB8AC3E}">
        <p14:creationId xmlns:p14="http://schemas.microsoft.com/office/powerpoint/2010/main" val="9614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3FC927-EF6D-4797-8E08-C2F6085D7163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80010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Decommissioning Trust Funds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dirty="0"/>
              <a:t>Total </a:t>
            </a:r>
            <a:r>
              <a:rPr lang="en-US" sz="2200" b="1" dirty="0" smtClean="0"/>
              <a:t>balance</a:t>
            </a:r>
            <a:r>
              <a:rPr lang="en-US" sz="2200" dirty="0" smtClean="0"/>
              <a:t> </a:t>
            </a:r>
            <a:r>
              <a:rPr lang="en-US" sz="2200" b="1" dirty="0" smtClean="0"/>
              <a:t>for Units 2 and 3 of San Onofre:  </a:t>
            </a:r>
            <a:r>
              <a:rPr lang="en-US" sz="2200" b="1" dirty="0"/>
              <a:t>$</a:t>
            </a:r>
            <a:r>
              <a:rPr lang="en-US" sz="2200" b="1" dirty="0" smtClean="0"/>
              <a:t>3.486 </a:t>
            </a:r>
            <a:r>
              <a:rPr lang="en-US" sz="2200" b="1" dirty="0"/>
              <a:t>billion </a:t>
            </a:r>
            <a:r>
              <a:rPr lang="en-US" sz="2000" dirty="0"/>
              <a:t>(not including City of </a:t>
            </a:r>
            <a:r>
              <a:rPr lang="en-US" sz="2000" dirty="0" smtClean="0"/>
              <a:t>Riverside)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Total balance for all three units: $3.792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SCE</a:t>
            </a:r>
            <a:r>
              <a:rPr lang="en-US" sz="1600" dirty="0" smtClean="0"/>
              <a:t> maintains trust funds for its 78.2% ownership of San Onofre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Balance for units 2 and 3 as of June 2013:  $2.738 billion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Unit 1 balance:  $206 million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SDG&amp;E</a:t>
            </a:r>
            <a:r>
              <a:rPr lang="en-US" sz="1600" dirty="0" smtClean="0"/>
              <a:t> maintains trust funds for its 20% ownership of San Onofre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Balance for units 2 and 3 as of June 2013:  $748 million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Unit 1 balance:  $100 million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PG&amp;E decommissioning trust fund balances</a:t>
            </a:r>
            <a:r>
              <a:rPr lang="en-US" sz="2000" dirty="0" smtClean="0"/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Humboldt Bay:  $289 million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Diablo Canyon Unit 1:  $975 million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Diablo Canyon Unit 2:  $1.228 billion</a:t>
            </a:r>
          </a:p>
        </p:txBody>
      </p:sp>
    </p:spTree>
    <p:extLst>
      <p:ext uri="{BB962C8B-B14F-4D97-AF65-F5344CB8AC3E}">
        <p14:creationId xmlns:p14="http://schemas.microsoft.com/office/powerpoint/2010/main" val="7700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3648"/>
            <a:ext cx="86106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San Onofre Units 2 and 3 Decommissioning Plans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7467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SCE submitted plans and estimated costs for Units 2 and 3 decommissioning on July 22, 2013 as part of the 2012 Nuclear Decommissioning Cost Triennial Proceeding (A.12-12-013) to reflect the premature shutdown of SONGS.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SCE currently anticipates Units 2 and 3 decommissioning activities to </a:t>
            </a:r>
            <a:r>
              <a:rPr lang="en-US" sz="2200" b="1" dirty="0" smtClean="0"/>
              <a:t>commence in mid-2015 and cost $4.058 billion</a:t>
            </a:r>
            <a:r>
              <a:rPr lang="en-US" sz="2200" dirty="0" smtClean="0"/>
              <a:t> </a:t>
            </a:r>
            <a:r>
              <a:rPr lang="en-US" sz="2000" dirty="0" smtClean="0"/>
              <a:t>(2011 dollars; total cost between SCE and SDG&amp;E, excluding City of Riverside).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18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86106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San Onofre Unit 1 Decommissioning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048"/>
            <a:ext cx="7467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San Onofre Unit 1 began operation in 1968 and was retired on November 30, 1992.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Decommissioning activities commenced at Unit 1 in 1999.  As of June 30, 2013: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Decommissioning activities ~90% complete; $800 million withdrawn from Unit 1 Decommissioning Trust Fund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Estimated $182 million in remaining work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Unit 1 Trust Fund balances:</a:t>
            </a:r>
          </a:p>
          <a:p>
            <a:pPr lvl="2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SCE:  $206 million</a:t>
            </a:r>
          </a:p>
          <a:p>
            <a:pPr lvl="2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SDG&amp;E:  $100 million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905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8610600" cy="1146048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Issues in the Open Nuclear Decommissioning Cost Triennial Proceeding (A.12-12-013)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7467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Sufficiency of Trust Fund Balances in light of recent decommissioning cost estimates</a:t>
            </a:r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Uncertainty in forecasting of projected decommissioning activities, both in terms of time and cost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PG&amp;E’s Humboldt Bay Power Plant an instructive example </a:t>
            </a:r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Appropriate contingency factors that should be built into decommissioning cost estimates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How long spent fuel </a:t>
            </a:r>
            <a:r>
              <a:rPr lang="en-US" sz="2000" dirty="0" smtClean="0"/>
              <a:t>should be kept </a:t>
            </a:r>
            <a:r>
              <a:rPr lang="en-US" sz="2000" dirty="0"/>
              <a:t>in wet pools before transfer to Independent Spent Fuel Storage Installation (ISFSI</a:t>
            </a:r>
            <a:r>
              <a:rPr lang="en-US" sz="2000" dirty="0" smtClean="0"/>
              <a:t>) and how that decision would affect timeline and cost of decommissioning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provisions in the land leasing agreement with the US Navy may affect decommissioning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626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19F2-00EB-4EAE-9392-4F1F74EC6A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8952"/>
            <a:ext cx="7772400" cy="758952"/>
          </a:xfrm>
        </p:spPr>
        <p:txBody>
          <a:bodyPr/>
          <a:lstStyle/>
          <a:p>
            <a:pPr algn="l" eaLnBrk="1" hangingPunct="1"/>
            <a:r>
              <a:rPr lang="en-US" sz="3000" b="1" dirty="0" smtClean="0"/>
              <a:t>Contact information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467600" cy="48307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Ed Randolph:	 efr@cpuc.ca.gov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Gurbux Kahlon:	 gkk@cpuc.ca.gov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76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746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2_Default Design</vt:lpstr>
      <vt:lpstr>4_Default Design</vt:lpstr>
      <vt:lpstr>The CPUC’s Role in San Onofre Nuclear Plant Decommissioning </vt:lpstr>
      <vt:lpstr>Nuclear Decommissioning</vt:lpstr>
      <vt:lpstr>Nuclear Decommissioning Trust Funds</vt:lpstr>
      <vt:lpstr>Decommissioning Trust Funds</vt:lpstr>
      <vt:lpstr>San Onofre Units 2 and 3 Decommissioning Plans </vt:lpstr>
      <vt:lpstr>San Onofre Unit 1 Decommissioning</vt:lpstr>
      <vt:lpstr>Issues in the Open Nuclear Decommissioning Cost Triennial Proceeding (A.12-12-013) 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Authority of the CPUC and NRC</dc:title>
  <dc:creator>Monbouquette, Marc</dc:creator>
  <cp:lastModifiedBy>Melanie Cain</cp:lastModifiedBy>
  <cp:revision>53</cp:revision>
  <cp:lastPrinted>2013-07-31T16:29:29Z</cp:lastPrinted>
  <dcterms:created xsi:type="dcterms:W3CDTF">2006-08-16T00:00:00Z</dcterms:created>
  <dcterms:modified xsi:type="dcterms:W3CDTF">2013-08-13T17:48:50Z</dcterms:modified>
</cp:coreProperties>
</file>