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7" r:id="rId2"/>
    <p:sldId id="258" r:id="rId3"/>
    <p:sldId id="295" r:id="rId4"/>
    <p:sldId id="291" r:id="rId5"/>
    <p:sldId id="292" r:id="rId6"/>
    <p:sldId id="293" r:id="rId7"/>
    <p:sldId id="294" r:id="rId8"/>
    <p:sldId id="259" r:id="rId9"/>
    <p:sldId id="260" r:id="rId10"/>
    <p:sldId id="296" r:id="rId11"/>
    <p:sldId id="286" r:id="rId12"/>
    <p:sldId id="287" r:id="rId13"/>
    <p:sldId id="283" r:id="rId14"/>
    <p:sldId id="280" r:id="rId15"/>
    <p:sldId id="281" r:id="rId16"/>
    <p:sldId id="279" r:id="rId17"/>
    <p:sldId id="297" r:id="rId18"/>
    <p:sldId id="298" r:id="rId19"/>
    <p:sldId id="267" r:id="rId20"/>
    <p:sldId id="268" r:id="rId21"/>
    <p:sldId id="269" r:id="rId22"/>
    <p:sldId id="271" r:id="rId23"/>
    <p:sldId id="278"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77" autoAdjust="0"/>
  </p:normalViewPr>
  <p:slideViewPr>
    <p:cSldViewPr snapToGrid="0" snapToObjects="1">
      <p:cViewPr varScale="1">
        <p:scale>
          <a:sx n="58" d="100"/>
          <a:sy n="58" d="100"/>
        </p:scale>
        <p:origin x="-642"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0CC9D0-D7A1-2D4C-B910-1D7CF8A90D99}" type="datetimeFigureOut">
              <a:rPr lang="en-US" smtClean="0"/>
              <a:t>12/2/2013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582A3A-40FA-DD44-BB0A-89407A0E6C80}" type="slidenum">
              <a:rPr lang="en-US" smtClean="0"/>
              <a:t>‹#›</a:t>
            </a:fld>
            <a:endParaRPr lang="en-US"/>
          </a:p>
        </p:txBody>
      </p:sp>
    </p:spTree>
    <p:extLst>
      <p:ext uri="{BB962C8B-B14F-4D97-AF65-F5344CB8AC3E}">
        <p14:creationId xmlns:p14="http://schemas.microsoft.com/office/powerpoint/2010/main" val="37970046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CE8F0E07-5300-4098-8CB0-AFE01E67F1BF}"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982">
              <a:defRPr/>
            </a:pP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CE8F0E07-5300-4098-8CB0-AFE01E67F1BF}" type="slidenum">
              <a:rPr lang="en-US" smtClean="0"/>
              <a:pPr/>
              <a:t>11</a:t>
            </a:fld>
            <a:endParaRPr lang="en-US"/>
          </a:p>
        </p:txBody>
      </p:sp>
    </p:spTree>
    <p:extLst>
      <p:ext uri="{BB962C8B-B14F-4D97-AF65-F5344CB8AC3E}">
        <p14:creationId xmlns:p14="http://schemas.microsoft.com/office/powerpoint/2010/main" val="5367635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221" indent="-226221"/>
            <a:endParaRPr lang="en-US" dirty="0" smtClean="0"/>
          </a:p>
        </p:txBody>
      </p:sp>
      <p:sp>
        <p:nvSpPr>
          <p:cNvPr id="4" name="Slide Number Placeholder 3"/>
          <p:cNvSpPr>
            <a:spLocks noGrp="1"/>
          </p:cNvSpPr>
          <p:nvPr>
            <p:ph type="sldNum" sz="quarter" idx="10"/>
          </p:nvPr>
        </p:nvSpPr>
        <p:spPr/>
        <p:txBody>
          <a:bodyPr/>
          <a:lstStyle/>
          <a:p>
            <a:fld id="{CE8F0E07-5300-4098-8CB0-AFE01E67F1B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03369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9-km domain</a:t>
            </a:r>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pPr/>
              <a:t>13</a:t>
            </a:fld>
            <a:endParaRPr lang="en-US"/>
          </a:p>
        </p:txBody>
      </p:sp>
    </p:spTree>
    <p:extLst>
      <p:ext uri="{BB962C8B-B14F-4D97-AF65-F5344CB8AC3E}">
        <p14:creationId xmlns:p14="http://schemas.microsoft.com/office/powerpoint/2010/main" val="2953601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solidFill>
                  <a:prstClr val="black"/>
                </a:solidFill>
              </a:rPr>
              <a:pPr/>
              <a:t>15</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solidFill>
                  <a:prstClr val="black"/>
                </a:solidFill>
              </a:rPr>
              <a:pPr/>
              <a:t>16</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982">
              <a:defRPr/>
            </a:pPr>
            <a:endParaRPr lang="en-US" dirty="0" smtClean="0"/>
          </a:p>
        </p:txBody>
      </p:sp>
      <p:sp>
        <p:nvSpPr>
          <p:cNvPr id="4" name="Slide Number Placeholder 3"/>
          <p:cNvSpPr>
            <a:spLocks noGrp="1"/>
          </p:cNvSpPr>
          <p:nvPr>
            <p:ph type="sldNum" sz="quarter" idx="10"/>
          </p:nvPr>
        </p:nvSpPr>
        <p:spPr/>
        <p:txBody>
          <a:bodyPr/>
          <a:lstStyle/>
          <a:p>
            <a:fld id="{CE8F0E07-5300-4098-8CB0-AFE01E67F1BF}" type="slidenum">
              <a:rPr lang="en-US" smtClean="0"/>
              <a:pPr/>
              <a:t>17</a:t>
            </a:fld>
            <a:endParaRPr lang="en-US"/>
          </a:p>
        </p:txBody>
      </p:sp>
    </p:spTree>
    <p:extLst>
      <p:ext uri="{BB962C8B-B14F-4D97-AF65-F5344CB8AC3E}">
        <p14:creationId xmlns:p14="http://schemas.microsoft.com/office/powerpoint/2010/main" val="340593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E8F0E07-5300-4098-8CB0-AFE01E67F1BF}" type="slidenum">
              <a:rPr lang="en-US" smtClean="0"/>
              <a:pPr/>
              <a:t>18</a:t>
            </a:fld>
            <a:endParaRPr lang="en-US"/>
          </a:p>
        </p:txBody>
      </p:sp>
    </p:spTree>
    <p:extLst>
      <p:ext uri="{BB962C8B-B14F-4D97-AF65-F5344CB8AC3E}">
        <p14:creationId xmlns:p14="http://schemas.microsoft.com/office/powerpoint/2010/main" val="340593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pPr/>
              <a:t>19</a:t>
            </a:fld>
            <a:endParaRPr lang="en-US"/>
          </a:p>
        </p:txBody>
      </p:sp>
    </p:spTree>
    <p:extLst>
      <p:ext uri="{BB962C8B-B14F-4D97-AF65-F5344CB8AC3E}">
        <p14:creationId xmlns:p14="http://schemas.microsoft.com/office/powerpoint/2010/main" val="4288507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pPr/>
              <a:t>20</a:t>
            </a:fld>
            <a:endParaRPr lang="en-US"/>
          </a:p>
        </p:txBody>
      </p:sp>
    </p:spTree>
    <p:extLst>
      <p:ext uri="{BB962C8B-B14F-4D97-AF65-F5344CB8AC3E}">
        <p14:creationId xmlns:p14="http://schemas.microsoft.com/office/powerpoint/2010/main" val="4288507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kern="1200" dirty="0" smtClean="0">
                <a:solidFill>
                  <a:schemeClr val="tx1"/>
                </a:solidFill>
                <a:effectLst/>
                <a:latin typeface="+mn-lt"/>
                <a:ea typeface="+mn-ea"/>
                <a:cs typeface="+mn-cs"/>
              </a:rPr>
              <a:t>Figure SPM.6 | Comparison of observed and simulated climate change based on three large-scale indicators in the atmosphere, the </a:t>
            </a:r>
            <a:r>
              <a:rPr lang="en-US" sz="1200" kern="1200" dirty="0" err="1" smtClean="0">
                <a:solidFill>
                  <a:schemeClr val="tx1"/>
                </a:solidFill>
                <a:effectLst/>
                <a:latin typeface="+mn-lt"/>
                <a:ea typeface="+mn-ea"/>
                <a:cs typeface="+mn-cs"/>
              </a:rPr>
              <a:t>cryosphere</a:t>
            </a:r>
            <a:r>
              <a:rPr lang="en-US" sz="1200" kern="1200" dirty="0" smtClean="0">
                <a:solidFill>
                  <a:schemeClr val="tx1"/>
                </a:solidFill>
                <a:effectLst/>
                <a:latin typeface="+mn-lt"/>
                <a:ea typeface="+mn-ea"/>
                <a:cs typeface="+mn-cs"/>
              </a:rPr>
              <a:t> and the ocean: change in continental land surface air temperatures (yellow panels), Arctic and Antarctic September sea ice extent (white panels), and upper ocean heat content in the major ocean basins (blue panels). Global average changes are also given. Anomalies are given relative to 1880–1919 for surface temperatures, 1960–1980 for ocean heat content and 1979–1999 for sea ice. All time-series are decadal averages, plotted at the </a:t>
            </a:r>
            <a:r>
              <a:rPr lang="en-US" sz="1200" kern="1200" dirty="0" err="1" smtClean="0">
                <a:solidFill>
                  <a:schemeClr val="tx1"/>
                </a:solidFill>
                <a:effectLst/>
                <a:latin typeface="+mn-lt"/>
                <a:ea typeface="+mn-ea"/>
                <a:cs typeface="+mn-cs"/>
              </a:rPr>
              <a:t>centre</a:t>
            </a:r>
            <a:r>
              <a:rPr lang="en-US" sz="1200" kern="1200" dirty="0" smtClean="0">
                <a:solidFill>
                  <a:schemeClr val="tx1"/>
                </a:solidFill>
                <a:effectLst/>
                <a:latin typeface="+mn-lt"/>
                <a:ea typeface="+mn-ea"/>
                <a:cs typeface="+mn-cs"/>
              </a:rPr>
              <a:t> of the decade. For temperature panels, observations are dashed lines if the spatial coverage of areas being examined is below 50%. For ocean heat content and sea ice panels the solid line is where the coverage of data is good and higher in quality, and the dashed line is where the data coverage is only adequate, and thus, uncertainty is larger. Model results shown are Coupled Model </a:t>
            </a:r>
            <a:r>
              <a:rPr lang="en-US" sz="1200" kern="1200" dirty="0" err="1" smtClean="0">
                <a:solidFill>
                  <a:schemeClr val="tx1"/>
                </a:solidFill>
                <a:effectLst/>
                <a:latin typeface="+mn-lt"/>
                <a:ea typeface="+mn-ea"/>
                <a:cs typeface="+mn-cs"/>
              </a:rPr>
              <a:t>Intercomparison</a:t>
            </a:r>
            <a:r>
              <a:rPr lang="en-US" sz="1200" kern="1200" dirty="0" smtClean="0">
                <a:solidFill>
                  <a:schemeClr val="tx1"/>
                </a:solidFill>
                <a:effectLst/>
                <a:latin typeface="+mn-lt"/>
                <a:ea typeface="+mn-ea"/>
                <a:cs typeface="+mn-cs"/>
              </a:rPr>
              <a:t> Project Phase 5 (CMIP5) multi-model ensemble ranges, with shaded bands indicating the 5 to 95% confidence intervals. For further technical details, including region definitions see the Technical Summary Supplementary Material. {Figure 10.21; Figure TS.12}</a:t>
            </a:r>
          </a:p>
          <a:p>
            <a:endParaRPr lang="en-US" dirty="0"/>
          </a:p>
        </p:txBody>
      </p:sp>
      <p:sp>
        <p:nvSpPr>
          <p:cNvPr id="4" name="Slide Number Placeholder 3"/>
          <p:cNvSpPr>
            <a:spLocks noGrp="1"/>
          </p:cNvSpPr>
          <p:nvPr>
            <p:ph type="sldNum" sz="quarter" idx="10"/>
          </p:nvPr>
        </p:nvSpPr>
        <p:spPr/>
        <p:txBody>
          <a:bodyPr/>
          <a:lstStyle/>
          <a:p>
            <a:fld id="{D2582A3A-40FA-DD44-BB0A-89407A0E6C80}" type="slidenum">
              <a:rPr lang="en-US" smtClean="0"/>
              <a:t>3</a:t>
            </a:fld>
            <a:endParaRPr lang="en-US"/>
          </a:p>
        </p:txBody>
      </p:sp>
    </p:spTree>
    <p:extLst>
      <p:ext uri="{BB962C8B-B14F-4D97-AF65-F5344CB8AC3E}">
        <p14:creationId xmlns:p14="http://schemas.microsoft.com/office/powerpoint/2010/main" val="188970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pPr/>
              <a:t>21</a:t>
            </a:fld>
            <a:endParaRPr lang="en-US"/>
          </a:p>
        </p:txBody>
      </p:sp>
    </p:spTree>
    <p:extLst>
      <p:ext uri="{BB962C8B-B14F-4D97-AF65-F5344CB8AC3E}">
        <p14:creationId xmlns:p14="http://schemas.microsoft.com/office/powerpoint/2010/main" val="4288507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245" indent="-226245">
              <a:buAutoNum type="arabicParenR"/>
            </a:pPr>
            <a:endParaRPr lang="en-US" dirty="0" smtClean="0"/>
          </a:p>
        </p:txBody>
      </p:sp>
      <p:sp>
        <p:nvSpPr>
          <p:cNvPr id="4" name="Slide Number Placeholder 3"/>
          <p:cNvSpPr>
            <a:spLocks noGrp="1"/>
          </p:cNvSpPr>
          <p:nvPr>
            <p:ph type="sldNum" sz="quarter" idx="10"/>
          </p:nvPr>
        </p:nvSpPr>
        <p:spPr/>
        <p:txBody>
          <a:bodyPr/>
          <a:lstStyle/>
          <a:p>
            <a:fld id="{CE8F0E07-5300-4098-8CB0-AFE01E67F1BF}" type="slidenum">
              <a:rPr lang="en-US" smtClean="0"/>
              <a:pPr/>
              <a:t>22</a:t>
            </a:fld>
            <a:endParaRPr lang="en-US"/>
          </a:p>
        </p:txBody>
      </p:sp>
    </p:spTree>
    <p:extLst>
      <p:ext uri="{BB962C8B-B14F-4D97-AF65-F5344CB8AC3E}">
        <p14:creationId xmlns:p14="http://schemas.microsoft.com/office/powerpoint/2010/main" val="3046784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Delete</a:t>
            </a:r>
          </a:p>
        </p:txBody>
      </p:sp>
      <p:sp>
        <p:nvSpPr>
          <p:cNvPr id="4" name="Slide Number Placeholder 3"/>
          <p:cNvSpPr>
            <a:spLocks noGrp="1"/>
          </p:cNvSpPr>
          <p:nvPr>
            <p:ph type="sldNum" sz="quarter" idx="10"/>
          </p:nvPr>
        </p:nvSpPr>
        <p:spPr/>
        <p:txBody>
          <a:bodyPr/>
          <a:lstStyle/>
          <a:p>
            <a:fld id="{CE8F0E07-5300-4098-8CB0-AFE01E67F1BF}" type="slidenum">
              <a:rPr lang="en-US" smtClean="0"/>
              <a:pPr/>
              <a:t>4</a:t>
            </a:fld>
            <a:endParaRPr lang="en-US"/>
          </a:p>
        </p:txBody>
      </p:sp>
    </p:spTree>
    <p:extLst>
      <p:ext uri="{BB962C8B-B14F-4D97-AF65-F5344CB8AC3E}">
        <p14:creationId xmlns:p14="http://schemas.microsoft.com/office/powerpoint/2010/main" val="554087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E8F0E07-5300-4098-8CB0-AFE01E67F1BF}" type="slidenum">
              <a:rPr lang="en-US" smtClean="0"/>
              <a:pPr/>
              <a:t>5</a:t>
            </a:fld>
            <a:endParaRPr lang="en-US"/>
          </a:p>
        </p:txBody>
      </p:sp>
    </p:spTree>
    <p:extLst>
      <p:ext uri="{BB962C8B-B14F-4D97-AF65-F5344CB8AC3E}">
        <p14:creationId xmlns:p14="http://schemas.microsoft.com/office/powerpoint/2010/main" val="554087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E8F0E07-5300-4098-8CB0-AFE01E67F1BF}" type="slidenum">
              <a:rPr lang="en-US" smtClean="0"/>
              <a:pPr/>
              <a:t>6</a:t>
            </a:fld>
            <a:endParaRPr lang="en-US"/>
          </a:p>
        </p:txBody>
      </p:sp>
    </p:spTree>
    <p:extLst>
      <p:ext uri="{BB962C8B-B14F-4D97-AF65-F5344CB8AC3E}">
        <p14:creationId xmlns:p14="http://schemas.microsoft.com/office/powerpoint/2010/main" val="52026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186">
              <a:defRPr/>
            </a:pPr>
            <a:endParaRPr lang="en-US" i="0" dirty="0" smtClean="0"/>
          </a:p>
        </p:txBody>
      </p:sp>
      <p:sp>
        <p:nvSpPr>
          <p:cNvPr id="4" name="Slide Number Placeholder 3"/>
          <p:cNvSpPr>
            <a:spLocks noGrp="1"/>
          </p:cNvSpPr>
          <p:nvPr>
            <p:ph type="sldNum" sz="quarter" idx="10"/>
          </p:nvPr>
        </p:nvSpPr>
        <p:spPr/>
        <p:txBody>
          <a:bodyPr/>
          <a:lstStyle/>
          <a:p>
            <a:fld id="{CE8F0E07-5300-4098-8CB0-AFE01E67F1BF}" type="slidenum">
              <a:rPr lang="en-US" smtClean="0"/>
              <a:pPr/>
              <a:t>7</a:t>
            </a:fld>
            <a:endParaRPr lang="en-US"/>
          </a:p>
        </p:txBody>
      </p:sp>
    </p:spTree>
    <p:extLst>
      <p:ext uri="{BB962C8B-B14F-4D97-AF65-F5344CB8AC3E}">
        <p14:creationId xmlns:p14="http://schemas.microsoft.com/office/powerpoint/2010/main" val="87584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pPr/>
              <a:t>8</a:t>
            </a:fld>
            <a:endParaRPr lang="en-US"/>
          </a:p>
        </p:txBody>
      </p:sp>
    </p:spTree>
    <p:extLst>
      <p:ext uri="{BB962C8B-B14F-4D97-AF65-F5344CB8AC3E}">
        <p14:creationId xmlns:p14="http://schemas.microsoft.com/office/powerpoint/2010/main" val="2663797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503369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8F0E07-5300-4098-8CB0-AFE01E67F1B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95044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06B961C-BD1F-7340-8574-DB57591FEEDC}"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254644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6B961C-BD1F-7340-8574-DB57591FEEDC}"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223523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6B961C-BD1F-7340-8574-DB57591FEEDC}"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174512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6B961C-BD1F-7340-8574-DB57591FEEDC}"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2492596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6B961C-BD1F-7340-8574-DB57591FEEDC}" type="datetimeFigureOut">
              <a:rPr lang="en-US" smtClean="0"/>
              <a:t>12/2/2013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435686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6B961C-BD1F-7340-8574-DB57591FEEDC}" type="datetimeFigureOut">
              <a:rPr lang="en-US" smtClean="0"/>
              <a:t>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3281400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06B961C-BD1F-7340-8574-DB57591FEEDC}" type="datetimeFigureOut">
              <a:rPr lang="en-US" smtClean="0"/>
              <a:t>12/2/2013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553460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06B961C-BD1F-7340-8574-DB57591FEEDC}" type="datetimeFigureOut">
              <a:rPr lang="en-US" smtClean="0"/>
              <a:t>12/2/2013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32780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B961C-BD1F-7340-8574-DB57591FEEDC}" type="datetimeFigureOut">
              <a:rPr lang="en-US" smtClean="0"/>
              <a:t>12/2/2013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284292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6B961C-BD1F-7340-8574-DB57591FEEDC}" type="datetimeFigureOut">
              <a:rPr lang="en-US" smtClean="0"/>
              <a:t>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1104727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6B961C-BD1F-7340-8574-DB57591FEEDC}" type="datetimeFigureOut">
              <a:rPr lang="en-US" smtClean="0"/>
              <a:t>12/2/2013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D3BFBE-B4B5-C04C-979F-7F1A0B66898D}" type="slidenum">
              <a:rPr lang="en-US" smtClean="0"/>
              <a:t>‹#›</a:t>
            </a:fld>
            <a:endParaRPr lang="en-US"/>
          </a:p>
        </p:txBody>
      </p:sp>
    </p:spTree>
    <p:extLst>
      <p:ext uri="{BB962C8B-B14F-4D97-AF65-F5344CB8AC3E}">
        <p14:creationId xmlns:p14="http://schemas.microsoft.com/office/powerpoint/2010/main" val="3530563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6B961C-BD1F-7340-8574-DB57591FEEDC}" type="datetimeFigureOut">
              <a:rPr lang="en-US" smtClean="0"/>
              <a:t>12/2/2013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D3BFBE-B4B5-C04C-979F-7F1A0B66898D}" type="slidenum">
              <a:rPr lang="en-US" smtClean="0"/>
              <a:t>‹#›</a:t>
            </a:fld>
            <a:endParaRPr lang="en-US"/>
          </a:p>
        </p:txBody>
      </p:sp>
    </p:spTree>
    <p:extLst>
      <p:ext uri="{BB962C8B-B14F-4D97-AF65-F5344CB8AC3E}">
        <p14:creationId xmlns:p14="http://schemas.microsoft.com/office/powerpoint/2010/main" val="17077006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544" y="-8861"/>
            <a:ext cx="9172354" cy="6877494"/>
          </a:xfrm>
          <a:prstGeom prst="rect">
            <a:avLst/>
          </a:prstGeom>
          <a:solidFill>
            <a:srgbClr val="D5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7960" y="2488019"/>
            <a:ext cx="816429" cy="762000"/>
          </a:xfrm>
          <a:prstGeom prst="rect">
            <a:avLst/>
          </a:prstGeom>
          <a:solidFill>
            <a:srgbClr val="66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22043" y="2488019"/>
            <a:ext cx="816429" cy="762000"/>
          </a:xfrm>
          <a:prstGeom prst="rect">
            <a:avLst/>
          </a:prstGeom>
          <a:solidFill>
            <a:srgbClr val="CC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13876" y="2488019"/>
            <a:ext cx="816429" cy="762000"/>
          </a:xfrm>
          <a:prstGeom prst="rect">
            <a:avLst/>
          </a:prstGeom>
          <a:solidFill>
            <a:srgbClr val="3333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48000" y="3337720"/>
            <a:ext cx="4493643" cy="215444"/>
          </a:xfrm>
          <a:prstGeom prst="rect">
            <a:avLst/>
          </a:prstGeom>
          <a:noFill/>
        </p:spPr>
        <p:txBody>
          <a:bodyPr wrap="square" rtlCol="0">
            <a:spAutoFit/>
          </a:bodyPr>
          <a:lstStyle/>
          <a:p>
            <a:r>
              <a:rPr lang="en-US" sz="800" b="1" spc="300" dirty="0" smtClean="0">
                <a:solidFill>
                  <a:schemeClr val="accent6">
                    <a:lumMod val="50000"/>
                  </a:schemeClr>
                </a:solidFill>
                <a:latin typeface="Verdana" pitchFamily="34" charset="0"/>
                <a:ea typeface="Verdana" pitchFamily="34" charset="0"/>
                <a:cs typeface="Verdana" pitchFamily="34" charset="0"/>
              </a:rPr>
              <a:t>UCLA Climate Research Lounge</a:t>
            </a:r>
            <a:endParaRPr lang="en-US" sz="800" b="1" spc="300" dirty="0">
              <a:solidFill>
                <a:schemeClr val="accent6">
                  <a:lumMod val="50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75365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204385" cy="69097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9" name="Picture 2" descr="P:\proj_t_z\UCLAClimateCenter\images\Export_AIslides_urban.jpg"/>
          <p:cNvPicPr>
            <a:picLocks noChangeAspect="1" noChangeArrowheads="1"/>
          </p:cNvPicPr>
          <p:nvPr/>
        </p:nvPicPr>
        <p:blipFill rotWithShape="1">
          <a:blip r:embed="rId3" cstate="print">
            <a:clrChange>
              <a:clrFrom>
                <a:srgbClr val="F7F2D2"/>
              </a:clrFrom>
              <a:clrTo>
                <a:srgbClr val="F7F2D2">
                  <a:alpha val="0"/>
                </a:srgbClr>
              </a:clrTo>
            </a:clrChange>
            <a:extLst>
              <a:ext uri="{28A0092B-C50C-407E-A947-70E740481C1C}">
                <a14:useLocalDpi xmlns:a14="http://schemas.microsoft.com/office/drawing/2010/main" val="0"/>
              </a:ext>
            </a:extLst>
          </a:blip>
          <a:srcRect t="1" b="571"/>
          <a:stretch/>
        </p:blipFill>
        <p:spPr bwMode="auto">
          <a:xfrm>
            <a:off x="1066800" y="1143000"/>
            <a:ext cx="7086600" cy="586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990600" y="4615327"/>
            <a:ext cx="2369382" cy="843731"/>
            <a:chOff x="990600" y="4615327"/>
            <a:chExt cx="2369382" cy="843731"/>
          </a:xfrm>
        </p:grpSpPr>
        <p:sp>
          <p:nvSpPr>
            <p:cNvPr id="10" name="Can 9"/>
            <p:cNvSpPr/>
            <p:nvPr/>
          </p:nvSpPr>
          <p:spPr>
            <a:xfrm>
              <a:off x="1912019" y="4615327"/>
              <a:ext cx="277483" cy="843731"/>
            </a:xfrm>
            <a:prstGeom prst="can">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5" name="TextBox 144"/>
            <p:cNvSpPr txBox="1"/>
            <p:nvPr/>
          </p:nvSpPr>
          <p:spPr>
            <a:xfrm>
              <a:off x="2258398" y="4800600"/>
              <a:ext cx="1101584" cy="461665"/>
            </a:xfrm>
            <a:prstGeom prst="rect">
              <a:avLst/>
            </a:prstGeom>
            <a:noFill/>
          </p:spPr>
          <p:txBody>
            <a:bodyPr wrap="none" rtlCol="0">
              <a:spAutoFit/>
            </a:bodyPr>
            <a:lstStyle/>
            <a:p>
              <a:r>
                <a:rPr lang="en-US" sz="1400" dirty="0" smtClean="0">
                  <a:solidFill>
                    <a:prstClr val="black">
                      <a:lumMod val="50000"/>
                      <a:lumOff val="50000"/>
                    </a:prstClr>
                  </a:solidFill>
                </a:rPr>
                <a:t>2041–2060</a:t>
              </a:r>
            </a:p>
            <a:p>
              <a:r>
                <a:rPr lang="en-US" sz="1000" dirty="0" smtClean="0">
                  <a:solidFill>
                    <a:prstClr val="black">
                      <a:lumMod val="50000"/>
                      <a:lumOff val="50000"/>
                    </a:prstClr>
                  </a:solidFill>
                </a:rPr>
                <a:t>Business As Usual</a:t>
              </a:r>
              <a:endParaRPr lang="en-US" sz="1000" dirty="0">
                <a:solidFill>
                  <a:prstClr val="black">
                    <a:lumMod val="50000"/>
                    <a:lumOff val="50000"/>
                  </a:prstClr>
                </a:solidFill>
              </a:endParaRPr>
            </a:p>
          </p:txBody>
        </p:sp>
        <p:sp>
          <p:nvSpPr>
            <p:cNvPr id="147" name="TextBox 146"/>
            <p:cNvSpPr txBox="1"/>
            <p:nvPr/>
          </p:nvSpPr>
          <p:spPr>
            <a:xfrm>
              <a:off x="990600" y="4642118"/>
              <a:ext cx="965714" cy="307777"/>
            </a:xfrm>
            <a:prstGeom prst="rect">
              <a:avLst/>
            </a:prstGeom>
            <a:noFill/>
          </p:spPr>
          <p:txBody>
            <a:bodyPr wrap="none" rtlCol="0">
              <a:spAutoFit/>
            </a:bodyPr>
            <a:lstStyle/>
            <a:p>
              <a:r>
                <a:rPr lang="en-US" sz="1400" b="1" dirty="0" smtClean="0">
                  <a:solidFill>
                    <a:prstClr val="black">
                      <a:lumMod val="75000"/>
                      <a:lumOff val="25000"/>
                    </a:prstClr>
                  </a:solidFill>
                </a:rPr>
                <a:t>100 </a:t>
              </a:r>
              <a:r>
                <a:rPr lang="en-US" sz="1400" b="1" dirty="0">
                  <a:solidFill>
                    <a:prstClr val="black">
                      <a:lumMod val="75000"/>
                      <a:lumOff val="25000"/>
                    </a:prstClr>
                  </a:solidFill>
                </a:rPr>
                <a:t>days &gt;</a:t>
              </a:r>
            </a:p>
          </p:txBody>
        </p:sp>
      </p:grpSp>
      <p:grpSp>
        <p:nvGrpSpPr>
          <p:cNvPr id="1031" name="Group 1030"/>
          <p:cNvGrpSpPr/>
          <p:nvPr/>
        </p:nvGrpSpPr>
        <p:grpSpPr>
          <a:xfrm>
            <a:off x="1013603" y="5459058"/>
            <a:ext cx="2250198" cy="1017941"/>
            <a:chOff x="1013603" y="5710331"/>
            <a:chExt cx="2250198" cy="1017941"/>
          </a:xfrm>
        </p:grpSpPr>
        <p:sp>
          <p:nvSpPr>
            <p:cNvPr id="9" name="Can 8"/>
            <p:cNvSpPr/>
            <p:nvPr/>
          </p:nvSpPr>
          <p:spPr>
            <a:xfrm>
              <a:off x="1903394" y="5710331"/>
              <a:ext cx="288752" cy="1017941"/>
            </a:xfrm>
            <a:prstGeom prst="can">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6" name="TextBox 145"/>
            <p:cNvSpPr txBox="1"/>
            <p:nvPr/>
          </p:nvSpPr>
          <p:spPr>
            <a:xfrm>
              <a:off x="2258398" y="5966273"/>
              <a:ext cx="1005403" cy="307777"/>
            </a:xfrm>
            <a:prstGeom prst="rect">
              <a:avLst/>
            </a:prstGeom>
            <a:noFill/>
          </p:spPr>
          <p:txBody>
            <a:bodyPr wrap="none" rtlCol="0">
              <a:spAutoFit/>
            </a:bodyPr>
            <a:lstStyle/>
            <a:p>
              <a:r>
                <a:rPr lang="en-US" sz="1400" dirty="0" smtClean="0">
                  <a:solidFill>
                    <a:prstClr val="black">
                      <a:lumMod val="50000"/>
                      <a:lumOff val="50000"/>
                    </a:prstClr>
                  </a:solidFill>
                </a:rPr>
                <a:t>1981–2000</a:t>
              </a:r>
              <a:endParaRPr lang="en-US" sz="1400" dirty="0">
                <a:solidFill>
                  <a:prstClr val="black">
                    <a:lumMod val="50000"/>
                    <a:lumOff val="50000"/>
                  </a:prstClr>
                </a:solidFill>
              </a:endParaRPr>
            </a:p>
          </p:txBody>
        </p:sp>
        <p:sp>
          <p:nvSpPr>
            <p:cNvPr id="150" name="TextBox 149"/>
            <p:cNvSpPr txBox="1"/>
            <p:nvPr/>
          </p:nvSpPr>
          <p:spPr>
            <a:xfrm>
              <a:off x="1013603" y="5737673"/>
              <a:ext cx="914417" cy="307777"/>
            </a:xfrm>
            <a:prstGeom prst="rect">
              <a:avLst/>
            </a:prstGeom>
            <a:noFill/>
          </p:spPr>
          <p:txBody>
            <a:bodyPr wrap="none" rtlCol="0">
              <a:spAutoFit/>
            </a:bodyPr>
            <a:lstStyle/>
            <a:p>
              <a:r>
                <a:rPr lang="en-US" sz="1400" b="1" dirty="0" smtClean="0">
                  <a:solidFill>
                    <a:prstClr val="black">
                      <a:lumMod val="75000"/>
                      <a:lumOff val="25000"/>
                    </a:prstClr>
                  </a:solidFill>
                </a:rPr>
                <a:t>60 </a:t>
              </a:r>
              <a:r>
                <a:rPr lang="en-US" sz="1400" b="1" dirty="0">
                  <a:solidFill>
                    <a:prstClr val="black">
                      <a:lumMod val="75000"/>
                      <a:lumOff val="25000"/>
                    </a:prstClr>
                  </a:solidFill>
                </a:rPr>
                <a:t>days &gt; </a:t>
              </a:r>
            </a:p>
          </p:txBody>
        </p:sp>
      </p:grpSp>
      <p:sp>
        <p:nvSpPr>
          <p:cNvPr id="151" name="TextBox 150"/>
          <p:cNvSpPr txBox="1"/>
          <p:nvPr/>
        </p:nvSpPr>
        <p:spPr>
          <a:xfrm>
            <a:off x="3180121" y="216730"/>
            <a:ext cx="5674150" cy="461665"/>
          </a:xfrm>
          <a:prstGeom prst="rect">
            <a:avLst/>
          </a:prstGeom>
          <a:noFill/>
        </p:spPr>
        <p:txBody>
          <a:bodyPr wrap="none" rtlCol="0">
            <a:spAutoFit/>
          </a:bodyPr>
          <a:lstStyle/>
          <a:p>
            <a:r>
              <a:rPr lang="en-US" sz="2400" b="1" dirty="0" smtClean="0">
                <a:solidFill>
                  <a:schemeClr val="tx1">
                    <a:lumMod val="85000"/>
                    <a:lumOff val="15000"/>
                  </a:schemeClr>
                </a:solidFill>
                <a:effectLst>
                  <a:outerShdw blurRad="50800" dist="38100" dir="2700000" algn="tl" rotWithShape="0">
                    <a:scrgbClr r="0" g="0" b="0">
                      <a:alpha val="43000"/>
                    </a:scrgbClr>
                  </a:outerShdw>
                </a:effectLst>
                <a:latin typeface="Verdana" pitchFamily="34" charset="0"/>
                <a:ea typeface="Verdana" pitchFamily="34" charset="0"/>
                <a:cs typeface="Verdana" pitchFamily="34" charset="0"/>
              </a:rPr>
              <a:t>Days Hotter Than 95</a:t>
            </a:r>
            <a:r>
              <a:rPr lang="en-US" sz="2400" b="1" dirty="0" smtClean="0">
                <a:effectLst>
                  <a:outerShdw blurRad="50800" dist="38100" dir="2700000" algn="tl" rotWithShape="0">
                    <a:scrgbClr r="0" g="0" b="0">
                      <a:alpha val="43000"/>
                    </a:scrgbClr>
                  </a:outerShdw>
                </a:effectLst>
                <a:latin typeface="Verdana"/>
                <a:ea typeface="Verdana" pitchFamily="34" charset="0"/>
                <a:cs typeface="Verdana"/>
              </a:rPr>
              <a:t>⁰F</a:t>
            </a:r>
            <a:r>
              <a:rPr lang="en-US" sz="2400" b="1" dirty="0" smtClean="0">
                <a:solidFill>
                  <a:schemeClr val="tx1">
                    <a:lumMod val="85000"/>
                    <a:lumOff val="15000"/>
                  </a:schemeClr>
                </a:solidFill>
                <a:effectLst>
                  <a:outerShdw blurRad="50800" dist="38100" dir="2700000" algn="tl" rotWithShape="0">
                    <a:scrgbClr r="0" g="0" b="0">
                      <a:alpha val="43000"/>
                    </a:scrgbClr>
                  </a:outerShdw>
                </a:effectLst>
                <a:latin typeface="Verdana" pitchFamily="34" charset="0"/>
                <a:ea typeface="Verdana" pitchFamily="34" charset="0"/>
                <a:cs typeface="Verdana" pitchFamily="34" charset="0"/>
              </a:rPr>
              <a:t> Per Year</a:t>
            </a:r>
            <a:endParaRPr lang="en-US" sz="2400" b="1" dirty="0">
              <a:solidFill>
                <a:schemeClr val="tx1">
                  <a:lumMod val="85000"/>
                  <a:lumOff val="15000"/>
                </a:schemeClr>
              </a:solidFill>
              <a:effectLst>
                <a:outerShdw blurRad="50800" dist="38100" dir="2700000" algn="tl" rotWithShape="0">
                  <a:scrgbClr r="0" g="0" b="0">
                    <a:alpha val="43000"/>
                  </a:scrgbClr>
                </a:outerShdw>
              </a:effectLst>
              <a:latin typeface="Verdana" pitchFamily="34" charset="0"/>
              <a:ea typeface="Verdana" pitchFamily="34" charset="0"/>
              <a:cs typeface="Verdana" pitchFamily="34" charset="0"/>
            </a:endParaRPr>
          </a:p>
        </p:txBody>
      </p:sp>
      <p:grpSp>
        <p:nvGrpSpPr>
          <p:cNvPr id="73" name="Group 72"/>
          <p:cNvGrpSpPr/>
          <p:nvPr/>
        </p:nvGrpSpPr>
        <p:grpSpPr>
          <a:xfrm>
            <a:off x="2436919" y="2004648"/>
            <a:ext cx="4925290" cy="3557952"/>
            <a:chOff x="2436919" y="2004648"/>
            <a:chExt cx="4925290" cy="3557952"/>
          </a:xfrm>
        </p:grpSpPr>
        <p:sp>
          <p:nvSpPr>
            <p:cNvPr id="74" name="TextBox 73"/>
            <p:cNvSpPr txBox="1"/>
            <p:nvPr/>
          </p:nvSpPr>
          <p:spPr>
            <a:xfrm>
              <a:off x="3415913" y="2686188"/>
              <a:ext cx="899605" cy="246221"/>
            </a:xfrm>
            <a:prstGeom prst="rect">
              <a:avLst/>
            </a:prstGeom>
            <a:noFill/>
          </p:spPr>
          <p:txBody>
            <a:bodyPr wrap="none" rtlCol="0">
              <a:spAutoFit/>
            </a:bodyPr>
            <a:lstStyle/>
            <a:p>
              <a:r>
                <a:rPr lang="en-US" sz="1000" dirty="0" smtClean="0">
                  <a:solidFill>
                    <a:prstClr val="black">
                      <a:lumMod val="50000"/>
                      <a:lumOff val="50000"/>
                    </a:prstClr>
                  </a:solidFill>
                </a:rPr>
                <a:t>San Fernando</a:t>
              </a:r>
            </a:p>
          </p:txBody>
        </p:sp>
        <p:sp>
          <p:nvSpPr>
            <p:cNvPr id="75" name="TextBox 74"/>
            <p:cNvSpPr txBox="1"/>
            <p:nvPr/>
          </p:nvSpPr>
          <p:spPr>
            <a:xfrm>
              <a:off x="2895600" y="4075750"/>
              <a:ext cx="893193" cy="246221"/>
            </a:xfrm>
            <a:prstGeom prst="rect">
              <a:avLst/>
            </a:prstGeom>
            <a:noFill/>
          </p:spPr>
          <p:txBody>
            <a:bodyPr wrap="none" rtlCol="0">
              <a:spAutoFit/>
            </a:bodyPr>
            <a:lstStyle/>
            <a:p>
              <a:r>
                <a:rPr lang="en-US" sz="1000" dirty="0" smtClean="0">
                  <a:solidFill>
                    <a:prstClr val="black">
                      <a:lumMod val="50000"/>
                      <a:lumOff val="50000"/>
                    </a:prstClr>
                  </a:solidFill>
                </a:rPr>
                <a:t>Santa Monica</a:t>
              </a:r>
              <a:endParaRPr lang="en-US" sz="1000" dirty="0">
                <a:solidFill>
                  <a:prstClr val="black">
                    <a:lumMod val="50000"/>
                    <a:lumOff val="50000"/>
                  </a:prstClr>
                </a:solidFill>
              </a:endParaRPr>
            </a:p>
          </p:txBody>
        </p:sp>
        <p:grpSp>
          <p:nvGrpSpPr>
            <p:cNvPr id="76" name="Group 75"/>
            <p:cNvGrpSpPr/>
            <p:nvPr/>
          </p:nvGrpSpPr>
          <p:grpSpPr>
            <a:xfrm>
              <a:off x="2436919" y="2004648"/>
              <a:ext cx="4925290" cy="3557952"/>
              <a:chOff x="2436919" y="2004648"/>
              <a:chExt cx="4925290" cy="3557952"/>
            </a:xfrm>
          </p:grpSpPr>
          <p:grpSp>
            <p:nvGrpSpPr>
              <p:cNvPr id="77" name="Group 76"/>
              <p:cNvGrpSpPr/>
              <p:nvPr/>
            </p:nvGrpSpPr>
            <p:grpSpPr>
              <a:xfrm>
                <a:off x="2436919" y="2707606"/>
                <a:ext cx="4102460" cy="2854994"/>
                <a:chOff x="2436919" y="2707606"/>
                <a:chExt cx="4102460" cy="2854994"/>
              </a:xfrm>
            </p:grpSpPr>
            <p:sp>
              <p:nvSpPr>
                <p:cNvPr id="98" name="TextBox 97"/>
                <p:cNvSpPr txBox="1"/>
                <p:nvPr/>
              </p:nvSpPr>
              <p:spPr>
                <a:xfrm>
                  <a:off x="2436919" y="3142800"/>
                  <a:ext cx="753732" cy="400110"/>
                </a:xfrm>
                <a:prstGeom prst="rect">
                  <a:avLst/>
                </a:prstGeom>
                <a:noFill/>
              </p:spPr>
              <p:txBody>
                <a:bodyPr wrap="none" rtlCol="0">
                  <a:spAutoFit/>
                </a:bodyPr>
                <a:lstStyle/>
                <a:p>
                  <a:r>
                    <a:rPr lang="en-US" sz="1000" dirty="0">
                      <a:solidFill>
                        <a:prstClr val="black">
                          <a:lumMod val="50000"/>
                          <a:lumOff val="50000"/>
                        </a:prstClr>
                      </a:solidFill>
                    </a:rPr>
                    <a:t>Woodland </a:t>
                  </a:r>
                </a:p>
                <a:p>
                  <a:r>
                    <a:rPr lang="en-US" sz="1000" dirty="0">
                      <a:solidFill>
                        <a:prstClr val="black">
                          <a:lumMod val="50000"/>
                          <a:lumOff val="50000"/>
                        </a:prstClr>
                      </a:solidFill>
                    </a:rPr>
                    <a:t>Hills</a:t>
                  </a:r>
                </a:p>
              </p:txBody>
            </p:sp>
            <p:sp>
              <p:nvSpPr>
                <p:cNvPr id="101" name="TextBox 100"/>
                <p:cNvSpPr txBox="1"/>
                <p:nvPr/>
              </p:nvSpPr>
              <p:spPr>
                <a:xfrm>
                  <a:off x="4394902" y="4026891"/>
                  <a:ext cx="845103" cy="246221"/>
                </a:xfrm>
                <a:prstGeom prst="rect">
                  <a:avLst/>
                </a:prstGeom>
                <a:noFill/>
              </p:spPr>
              <p:txBody>
                <a:bodyPr wrap="none" rtlCol="0">
                  <a:spAutoFit/>
                </a:bodyPr>
                <a:lstStyle/>
                <a:p>
                  <a:r>
                    <a:rPr lang="en-US" sz="1000" dirty="0">
                      <a:solidFill>
                        <a:prstClr val="black">
                          <a:lumMod val="50000"/>
                          <a:lumOff val="50000"/>
                        </a:prstClr>
                      </a:solidFill>
                    </a:rPr>
                    <a:t>Baldwin Hills</a:t>
                  </a:r>
                </a:p>
              </p:txBody>
            </p:sp>
            <p:sp>
              <p:nvSpPr>
                <p:cNvPr id="106" name="TextBox 105"/>
                <p:cNvSpPr txBox="1"/>
                <p:nvPr/>
              </p:nvSpPr>
              <p:spPr>
                <a:xfrm>
                  <a:off x="4896673" y="3852350"/>
                  <a:ext cx="915635" cy="246221"/>
                </a:xfrm>
                <a:prstGeom prst="rect">
                  <a:avLst/>
                </a:prstGeom>
                <a:noFill/>
              </p:spPr>
              <p:txBody>
                <a:bodyPr wrap="none" rtlCol="0">
                  <a:spAutoFit/>
                </a:bodyPr>
                <a:lstStyle/>
                <a:p>
                  <a:r>
                    <a:rPr lang="en-US" sz="1000" dirty="0">
                      <a:solidFill>
                        <a:prstClr val="black">
                          <a:lumMod val="50000"/>
                          <a:lumOff val="50000"/>
                        </a:prstClr>
                      </a:solidFill>
                    </a:rPr>
                    <a:t>Downtown LA</a:t>
                  </a:r>
                </a:p>
              </p:txBody>
            </p:sp>
            <p:sp>
              <p:nvSpPr>
                <p:cNvPr id="110" name="TextBox 109"/>
                <p:cNvSpPr txBox="1"/>
                <p:nvPr/>
              </p:nvSpPr>
              <p:spPr>
                <a:xfrm>
                  <a:off x="3750083" y="3106579"/>
                  <a:ext cx="745717" cy="246221"/>
                </a:xfrm>
                <a:prstGeom prst="rect">
                  <a:avLst/>
                </a:prstGeom>
                <a:noFill/>
              </p:spPr>
              <p:txBody>
                <a:bodyPr wrap="none" rtlCol="0">
                  <a:spAutoFit/>
                </a:bodyPr>
                <a:lstStyle/>
                <a:p>
                  <a:r>
                    <a:rPr lang="en-US" sz="1000" dirty="0">
                      <a:solidFill>
                        <a:prstClr val="black">
                          <a:lumMod val="50000"/>
                          <a:lumOff val="50000"/>
                        </a:prstClr>
                      </a:solidFill>
                    </a:rPr>
                    <a:t>Studio City</a:t>
                  </a:r>
                </a:p>
              </p:txBody>
            </p:sp>
            <p:sp>
              <p:nvSpPr>
                <p:cNvPr id="114" name="TextBox 113"/>
                <p:cNvSpPr txBox="1"/>
                <p:nvPr/>
              </p:nvSpPr>
              <p:spPr>
                <a:xfrm>
                  <a:off x="5315017" y="5316379"/>
                  <a:ext cx="780983" cy="246221"/>
                </a:xfrm>
                <a:prstGeom prst="rect">
                  <a:avLst/>
                </a:prstGeom>
                <a:noFill/>
              </p:spPr>
              <p:txBody>
                <a:bodyPr wrap="none" rtlCol="0">
                  <a:spAutoFit/>
                </a:bodyPr>
                <a:lstStyle/>
                <a:p>
                  <a:r>
                    <a:rPr lang="en-US" sz="1000" dirty="0" smtClean="0">
                      <a:solidFill>
                        <a:prstClr val="black">
                          <a:lumMod val="50000"/>
                          <a:lumOff val="50000"/>
                        </a:prstClr>
                      </a:solidFill>
                    </a:rPr>
                    <a:t>Long Beach</a:t>
                  </a:r>
                  <a:endParaRPr lang="en-US" sz="1000" dirty="0">
                    <a:solidFill>
                      <a:prstClr val="black">
                        <a:lumMod val="50000"/>
                        <a:lumOff val="50000"/>
                      </a:prstClr>
                    </a:solidFill>
                  </a:endParaRPr>
                </a:p>
              </p:txBody>
            </p:sp>
            <p:sp>
              <p:nvSpPr>
                <p:cNvPr id="118" name="TextBox 117"/>
                <p:cNvSpPr txBox="1"/>
                <p:nvPr/>
              </p:nvSpPr>
              <p:spPr>
                <a:xfrm>
                  <a:off x="3190651" y="4273444"/>
                  <a:ext cx="535724" cy="246221"/>
                </a:xfrm>
                <a:prstGeom prst="rect">
                  <a:avLst/>
                </a:prstGeom>
                <a:noFill/>
              </p:spPr>
              <p:txBody>
                <a:bodyPr wrap="none" rtlCol="0">
                  <a:spAutoFit/>
                </a:bodyPr>
                <a:lstStyle/>
                <a:p>
                  <a:r>
                    <a:rPr lang="en-US" sz="1000" dirty="0">
                      <a:solidFill>
                        <a:prstClr val="black">
                          <a:lumMod val="50000"/>
                          <a:lumOff val="50000"/>
                        </a:prstClr>
                      </a:solidFill>
                    </a:rPr>
                    <a:t>Venice</a:t>
                  </a:r>
                </a:p>
              </p:txBody>
            </p:sp>
            <p:sp>
              <p:nvSpPr>
                <p:cNvPr id="120" name="TextBox 119"/>
                <p:cNvSpPr txBox="1"/>
                <p:nvPr/>
              </p:nvSpPr>
              <p:spPr>
                <a:xfrm>
                  <a:off x="5048664" y="4706779"/>
                  <a:ext cx="495649" cy="246221"/>
                </a:xfrm>
                <a:prstGeom prst="rect">
                  <a:avLst/>
                </a:prstGeom>
                <a:noFill/>
              </p:spPr>
              <p:txBody>
                <a:bodyPr wrap="none" rtlCol="0">
                  <a:spAutoFit/>
                </a:bodyPr>
                <a:lstStyle/>
                <a:p>
                  <a:r>
                    <a:rPr lang="en-US" sz="1000" dirty="0">
                      <a:solidFill>
                        <a:prstClr val="black">
                          <a:lumMod val="50000"/>
                          <a:lumOff val="50000"/>
                        </a:prstClr>
                      </a:solidFill>
                    </a:rPr>
                    <a:t>Watts</a:t>
                  </a:r>
                </a:p>
              </p:txBody>
            </p:sp>
            <p:sp>
              <p:nvSpPr>
                <p:cNvPr id="121" name="TextBox 120"/>
                <p:cNvSpPr txBox="1"/>
                <p:nvPr/>
              </p:nvSpPr>
              <p:spPr>
                <a:xfrm>
                  <a:off x="3719144" y="3842240"/>
                  <a:ext cx="748923" cy="246221"/>
                </a:xfrm>
                <a:prstGeom prst="rect">
                  <a:avLst/>
                </a:prstGeom>
                <a:noFill/>
              </p:spPr>
              <p:txBody>
                <a:bodyPr wrap="none" rtlCol="0">
                  <a:spAutoFit/>
                </a:bodyPr>
                <a:lstStyle/>
                <a:p>
                  <a:r>
                    <a:rPr lang="en-US" sz="1000" dirty="0">
                      <a:solidFill>
                        <a:prstClr val="black">
                          <a:lumMod val="50000"/>
                          <a:lumOff val="50000"/>
                        </a:prstClr>
                      </a:solidFill>
                    </a:rPr>
                    <a:t>Westwood</a:t>
                  </a:r>
                </a:p>
              </p:txBody>
            </p:sp>
            <p:sp>
              <p:nvSpPr>
                <p:cNvPr id="122" name="TextBox 121"/>
                <p:cNvSpPr txBox="1"/>
                <p:nvPr/>
              </p:nvSpPr>
              <p:spPr>
                <a:xfrm>
                  <a:off x="4007770" y="3657600"/>
                  <a:ext cx="740908" cy="246221"/>
                </a:xfrm>
                <a:prstGeom prst="rect">
                  <a:avLst/>
                </a:prstGeom>
                <a:noFill/>
              </p:spPr>
              <p:txBody>
                <a:bodyPr wrap="none" rtlCol="0">
                  <a:spAutoFit/>
                </a:bodyPr>
                <a:lstStyle/>
                <a:p>
                  <a:r>
                    <a:rPr lang="en-US" sz="1000" dirty="0">
                      <a:solidFill>
                        <a:prstClr val="black">
                          <a:lumMod val="50000"/>
                          <a:lumOff val="50000"/>
                        </a:prstClr>
                      </a:solidFill>
                    </a:rPr>
                    <a:t>Hollywood</a:t>
                  </a:r>
                </a:p>
              </p:txBody>
            </p:sp>
            <p:sp>
              <p:nvSpPr>
                <p:cNvPr id="123" name="TextBox 122"/>
                <p:cNvSpPr txBox="1"/>
                <p:nvPr/>
              </p:nvSpPr>
              <p:spPr>
                <a:xfrm>
                  <a:off x="2987721" y="2707606"/>
                  <a:ext cx="543739" cy="400110"/>
                </a:xfrm>
                <a:prstGeom prst="rect">
                  <a:avLst/>
                </a:prstGeom>
                <a:noFill/>
              </p:spPr>
              <p:txBody>
                <a:bodyPr wrap="none" rtlCol="0">
                  <a:spAutoFit/>
                </a:bodyPr>
                <a:lstStyle/>
                <a:p>
                  <a:r>
                    <a:rPr lang="en-US" sz="1000" dirty="0">
                      <a:solidFill>
                        <a:prstClr val="black">
                          <a:lumMod val="50000"/>
                          <a:lumOff val="50000"/>
                        </a:prstClr>
                      </a:solidFill>
                    </a:rPr>
                    <a:t>Porter </a:t>
                  </a:r>
                </a:p>
                <a:p>
                  <a:r>
                    <a:rPr lang="en-US" sz="1000" dirty="0">
                      <a:solidFill>
                        <a:prstClr val="black">
                          <a:lumMod val="50000"/>
                          <a:lumOff val="50000"/>
                        </a:prstClr>
                      </a:solidFill>
                    </a:rPr>
                    <a:t>Ranch</a:t>
                  </a:r>
                </a:p>
              </p:txBody>
            </p:sp>
            <p:sp>
              <p:nvSpPr>
                <p:cNvPr id="124" name="TextBox 123"/>
                <p:cNvSpPr txBox="1"/>
                <p:nvPr/>
              </p:nvSpPr>
              <p:spPr>
                <a:xfrm>
                  <a:off x="4273750" y="2743200"/>
                  <a:ext cx="603050" cy="246221"/>
                </a:xfrm>
                <a:prstGeom prst="rect">
                  <a:avLst/>
                </a:prstGeom>
                <a:noFill/>
              </p:spPr>
              <p:txBody>
                <a:bodyPr wrap="none" rtlCol="0">
                  <a:spAutoFit/>
                </a:bodyPr>
                <a:lstStyle/>
                <a:p>
                  <a:r>
                    <a:rPr lang="en-US" sz="1000" dirty="0">
                      <a:solidFill>
                        <a:prstClr val="black">
                          <a:lumMod val="50000"/>
                          <a:lumOff val="50000"/>
                        </a:prstClr>
                      </a:solidFill>
                    </a:rPr>
                    <a:t>Sunland</a:t>
                  </a:r>
                </a:p>
              </p:txBody>
            </p:sp>
            <p:sp>
              <p:nvSpPr>
                <p:cNvPr id="125" name="TextBox 124"/>
                <p:cNvSpPr txBox="1"/>
                <p:nvPr/>
              </p:nvSpPr>
              <p:spPr>
                <a:xfrm>
                  <a:off x="5867400" y="3518850"/>
                  <a:ext cx="671979" cy="246221"/>
                </a:xfrm>
                <a:prstGeom prst="rect">
                  <a:avLst/>
                </a:prstGeom>
                <a:noFill/>
              </p:spPr>
              <p:txBody>
                <a:bodyPr wrap="none" rtlCol="0">
                  <a:spAutoFit/>
                </a:bodyPr>
                <a:lstStyle/>
                <a:p>
                  <a:r>
                    <a:rPr lang="en-US" sz="1000" dirty="0">
                      <a:solidFill>
                        <a:prstClr val="black">
                          <a:lumMod val="50000"/>
                          <a:lumOff val="50000"/>
                        </a:prstClr>
                      </a:solidFill>
                    </a:rPr>
                    <a:t>El </a:t>
                  </a:r>
                  <a:r>
                    <a:rPr lang="en-US" sz="1000" dirty="0" err="1">
                      <a:solidFill>
                        <a:prstClr val="black">
                          <a:lumMod val="50000"/>
                          <a:lumOff val="50000"/>
                        </a:prstClr>
                      </a:solidFill>
                    </a:rPr>
                    <a:t>Sereno</a:t>
                  </a:r>
                  <a:endParaRPr lang="en-US" sz="1000" dirty="0">
                    <a:solidFill>
                      <a:prstClr val="black">
                        <a:lumMod val="50000"/>
                        <a:lumOff val="50000"/>
                      </a:prstClr>
                    </a:solidFill>
                  </a:endParaRPr>
                </a:p>
              </p:txBody>
            </p:sp>
          </p:grpSp>
          <p:sp>
            <p:nvSpPr>
              <p:cNvPr id="88" name="TextBox 87"/>
              <p:cNvSpPr txBox="1"/>
              <p:nvPr/>
            </p:nvSpPr>
            <p:spPr>
              <a:xfrm>
                <a:off x="5512776" y="2666963"/>
                <a:ext cx="681597" cy="246221"/>
              </a:xfrm>
              <a:prstGeom prst="rect">
                <a:avLst/>
              </a:prstGeom>
              <a:noFill/>
            </p:spPr>
            <p:txBody>
              <a:bodyPr wrap="none" rtlCol="0">
                <a:spAutoFit/>
              </a:bodyPr>
              <a:lstStyle/>
              <a:p>
                <a:r>
                  <a:rPr lang="en-US" sz="1000" dirty="0" smtClean="0">
                    <a:solidFill>
                      <a:prstClr val="black">
                        <a:lumMod val="50000"/>
                        <a:lumOff val="50000"/>
                      </a:prstClr>
                    </a:solidFill>
                  </a:rPr>
                  <a:t>Pasadena</a:t>
                </a:r>
                <a:endParaRPr lang="en-US" sz="1000" dirty="0">
                  <a:solidFill>
                    <a:prstClr val="black">
                      <a:lumMod val="50000"/>
                      <a:lumOff val="50000"/>
                    </a:prstClr>
                  </a:solidFill>
                </a:endParaRPr>
              </a:p>
            </p:txBody>
          </p:sp>
          <p:sp>
            <p:nvSpPr>
              <p:cNvPr id="92" name="TextBox 91"/>
              <p:cNvSpPr txBox="1"/>
              <p:nvPr/>
            </p:nvSpPr>
            <p:spPr>
              <a:xfrm>
                <a:off x="6654964" y="5293042"/>
                <a:ext cx="707245" cy="246221"/>
              </a:xfrm>
              <a:prstGeom prst="rect">
                <a:avLst/>
              </a:prstGeom>
              <a:noFill/>
            </p:spPr>
            <p:txBody>
              <a:bodyPr wrap="none" rtlCol="0">
                <a:spAutoFit/>
              </a:bodyPr>
              <a:lstStyle/>
              <a:p>
                <a:r>
                  <a:rPr lang="en-US" sz="1000" dirty="0" smtClean="0">
                    <a:solidFill>
                      <a:prstClr val="black">
                        <a:lumMod val="50000"/>
                        <a:lumOff val="50000"/>
                      </a:prstClr>
                    </a:solidFill>
                  </a:rPr>
                  <a:t>Santa Ana</a:t>
                </a:r>
                <a:endParaRPr lang="en-US" sz="1000" dirty="0">
                  <a:solidFill>
                    <a:prstClr val="black">
                      <a:lumMod val="50000"/>
                      <a:lumOff val="50000"/>
                    </a:prstClr>
                  </a:solidFill>
                </a:endParaRPr>
              </a:p>
            </p:txBody>
          </p:sp>
          <p:sp>
            <p:nvSpPr>
              <p:cNvPr id="95" name="TextBox 94"/>
              <p:cNvSpPr txBox="1"/>
              <p:nvPr/>
            </p:nvSpPr>
            <p:spPr>
              <a:xfrm>
                <a:off x="2540976" y="2004648"/>
                <a:ext cx="521297" cy="400110"/>
              </a:xfrm>
              <a:prstGeom prst="rect">
                <a:avLst/>
              </a:prstGeom>
              <a:noFill/>
            </p:spPr>
            <p:txBody>
              <a:bodyPr wrap="none" rtlCol="0">
                <a:spAutoFit/>
              </a:bodyPr>
              <a:lstStyle/>
              <a:p>
                <a:r>
                  <a:rPr lang="en-US" sz="1000" dirty="0" smtClean="0">
                    <a:solidFill>
                      <a:prstClr val="black">
                        <a:lumMod val="50000"/>
                        <a:lumOff val="50000"/>
                      </a:prstClr>
                    </a:solidFill>
                  </a:rPr>
                  <a:t>Santa</a:t>
                </a:r>
              </a:p>
              <a:p>
                <a:r>
                  <a:rPr lang="en-US" sz="1000" dirty="0" smtClean="0">
                    <a:solidFill>
                      <a:prstClr val="black">
                        <a:lumMod val="50000"/>
                        <a:lumOff val="50000"/>
                      </a:prstClr>
                    </a:solidFill>
                  </a:rPr>
                  <a:t>Clarita</a:t>
                </a:r>
                <a:endParaRPr lang="en-US" sz="1000" dirty="0">
                  <a:solidFill>
                    <a:prstClr val="black">
                      <a:lumMod val="50000"/>
                      <a:lumOff val="50000"/>
                    </a:prstClr>
                  </a:solidFill>
                </a:endParaRPr>
              </a:p>
            </p:txBody>
          </p:sp>
        </p:grpSp>
      </p:grpSp>
      <p:grpSp>
        <p:nvGrpSpPr>
          <p:cNvPr id="5" name="Group 4"/>
          <p:cNvGrpSpPr/>
          <p:nvPr/>
        </p:nvGrpSpPr>
        <p:grpSpPr>
          <a:xfrm>
            <a:off x="2164116" y="1044579"/>
            <a:ext cx="4995254" cy="4819773"/>
            <a:chOff x="2164116" y="1044579"/>
            <a:chExt cx="4995254" cy="4819773"/>
          </a:xfrm>
        </p:grpSpPr>
        <p:sp>
          <p:nvSpPr>
            <p:cNvPr id="111" name="Can 110"/>
            <p:cNvSpPr/>
            <p:nvPr/>
          </p:nvSpPr>
          <p:spPr>
            <a:xfrm>
              <a:off x="4803648" y="4805362"/>
              <a:ext cx="301752" cy="3657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Can 79"/>
            <p:cNvSpPr/>
            <p:nvPr/>
          </p:nvSpPr>
          <p:spPr>
            <a:xfrm>
              <a:off x="5619294" y="3388515"/>
              <a:ext cx="301370" cy="301752"/>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Can 82"/>
            <p:cNvSpPr/>
            <p:nvPr/>
          </p:nvSpPr>
          <p:spPr>
            <a:xfrm>
              <a:off x="2164116" y="2971801"/>
              <a:ext cx="301370" cy="609600"/>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3" name="Can 92"/>
            <p:cNvSpPr/>
            <p:nvPr/>
          </p:nvSpPr>
          <p:spPr>
            <a:xfrm>
              <a:off x="3503486" y="3310949"/>
              <a:ext cx="301752" cy="15787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Can 95"/>
            <p:cNvSpPr/>
            <p:nvPr/>
          </p:nvSpPr>
          <p:spPr>
            <a:xfrm>
              <a:off x="3048000" y="1753231"/>
              <a:ext cx="304800" cy="999154"/>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Can 98"/>
            <p:cNvSpPr/>
            <p:nvPr/>
          </p:nvSpPr>
          <p:spPr>
            <a:xfrm>
              <a:off x="5056560" y="5447576"/>
              <a:ext cx="301752" cy="3657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Can 101"/>
            <p:cNvSpPr/>
            <p:nvPr/>
          </p:nvSpPr>
          <p:spPr>
            <a:xfrm>
              <a:off x="4308535" y="3557740"/>
              <a:ext cx="301370" cy="124349"/>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Can 106"/>
            <p:cNvSpPr/>
            <p:nvPr/>
          </p:nvSpPr>
          <p:spPr>
            <a:xfrm>
              <a:off x="4373303" y="2648965"/>
              <a:ext cx="301370" cy="156829"/>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Can 114"/>
            <p:cNvSpPr/>
            <p:nvPr/>
          </p:nvSpPr>
          <p:spPr>
            <a:xfrm>
              <a:off x="3475487" y="3988779"/>
              <a:ext cx="301752" cy="3657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4" name="Can 133"/>
            <p:cNvSpPr/>
            <p:nvPr/>
          </p:nvSpPr>
          <p:spPr>
            <a:xfrm>
              <a:off x="4169734" y="4161706"/>
              <a:ext cx="301370" cy="27432"/>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5" name="Can 134"/>
            <p:cNvSpPr/>
            <p:nvPr/>
          </p:nvSpPr>
          <p:spPr>
            <a:xfrm>
              <a:off x="5008459" y="3810000"/>
              <a:ext cx="301370" cy="91045"/>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Can 58"/>
            <p:cNvSpPr/>
            <p:nvPr/>
          </p:nvSpPr>
          <p:spPr>
            <a:xfrm>
              <a:off x="5280471" y="2819400"/>
              <a:ext cx="304800" cy="488426"/>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Can 60"/>
            <p:cNvSpPr/>
            <p:nvPr/>
          </p:nvSpPr>
          <p:spPr>
            <a:xfrm>
              <a:off x="3714177" y="1752600"/>
              <a:ext cx="301752" cy="1017028"/>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Can 64"/>
            <p:cNvSpPr/>
            <p:nvPr/>
          </p:nvSpPr>
          <p:spPr>
            <a:xfrm>
              <a:off x="6858000" y="5791200"/>
              <a:ext cx="301370" cy="73152"/>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Can 69"/>
            <p:cNvSpPr/>
            <p:nvPr/>
          </p:nvSpPr>
          <p:spPr>
            <a:xfrm>
              <a:off x="2658732" y="1044579"/>
              <a:ext cx="301752" cy="1017028"/>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6" name="Can 125"/>
            <p:cNvSpPr/>
            <p:nvPr/>
          </p:nvSpPr>
          <p:spPr>
            <a:xfrm>
              <a:off x="3644698" y="4327807"/>
              <a:ext cx="301565" cy="18288"/>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7" name="Can 126"/>
            <p:cNvSpPr/>
            <p:nvPr/>
          </p:nvSpPr>
          <p:spPr>
            <a:xfrm>
              <a:off x="3290427" y="4137407"/>
              <a:ext cx="301565" cy="18288"/>
            </a:xfrm>
            <a:prstGeom prst="can">
              <a:avLst/>
            </a:prstGeom>
            <a:solidFill>
              <a:schemeClr val="accent6">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p:cNvGrpSpPr/>
          <p:nvPr/>
        </p:nvGrpSpPr>
        <p:grpSpPr>
          <a:xfrm>
            <a:off x="2164116" y="288125"/>
            <a:ext cx="4995254" cy="5514152"/>
            <a:chOff x="2164116" y="288125"/>
            <a:chExt cx="4995254" cy="5514152"/>
          </a:xfrm>
        </p:grpSpPr>
        <p:sp>
          <p:nvSpPr>
            <p:cNvPr id="116" name="Can 115"/>
            <p:cNvSpPr/>
            <p:nvPr/>
          </p:nvSpPr>
          <p:spPr>
            <a:xfrm>
              <a:off x="3475486" y="3912290"/>
              <a:ext cx="301565" cy="73152"/>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2164116" y="288125"/>
              <a:ext cx="4995254" cy="5514152"/>
              <a:chOff x="2164116" y="288125"/>
              <a:chExt cx="4995254" cy="5514152"/>
            </a:xfrm>
          </p:grpSpPr>
          <p:sp>
            <p:nvSpPr>
              <p:cNvPr id="78" name="Can 77"/>
              <p:cNvSpPr/>
              <p:nvPr/>
            </p:nvSpPr>
            <p:spPr>
              <a:xfrm>
                <a:off x="4169734" y="4114800"/>
                <a:ext cx="301565" cy="45720"/>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Can 78"/>
              <p:cNvSpPr/>
              <p:nvPr/>
            </p:nvSpPr>
            <p:spPr>
              <a:xfrm>
                <a:off x="5008459" y="3431381"/>
                <a:ext cx="301565" cy="39015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Can 99"/>
              <p:cNvSpPr/>
              <p:nvPr/>
            </p:nvSpPr>
            <p:spPr>
              <a:xfrm>
                <a:off x="5056559" y="5265357"/>
                <a:ext cx="301565" cy="18610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Can 111"/>
              <p:cNvSpPr/>
              <p:nvPr/>
            </p:nvSpPr>
            <p:spPr>
              <a:xfrm>
                <a:off x="4803835" y="4762501"/>
                <a:ext cx="301565" cy="45719"/>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1" name="Can 140"/>
              <p:cNvSpPr/>
              <p:nvPr/>
            </p:nvSpPr>
            <p:spPr>
              <a:xfrm>
                <a:off x="3633518" y="4295444"/>
                <a:ext cx="301565" cy="1828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4" name="Can 83"/>
              <p:cNvSpPr/>
              <p:nvPr/>
            </p:nvSpPr>
            <p:spPr>
              <a:xfrm>
                <a:off x="2164116" y="2114552"/>
                <a:ext cx="301565" cy="908122"/>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Can 96"/>
              <p:cNvSpPr/>
              <p:nvPr/>
            </p:nvSpPr>
            <p:spPr>
              <a:xfrm>
                <a:off x="3048000" y="914400"/>
                <a:ext cx="301565" cy="89058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4" name="Can 93"/>
              <p:cNvSpPr/>
              <p:nvPr/>
            </p:nvSpPr>
            <p:spPr>
              <a:xfrm>
                <a:off x="3502961" y="3032144"/>
                <a:ext cx="301565" cy="304800"/>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Can 107"/>
              <p:cNvSpPr/>
              <p:nvPr/>
            </p:nvSpPr>
            <p:spPr>
              <a:xfrm>
                <a:off x="4373303" y="2123057"/>
                <a:ext cx="301565" cy="546961"/>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1" name="Can 90"/>
              <p:cNvSpPr/>
              <p:nvPr/>
            </p:nvSpPr>
            <p:spPr>
              <a:xfrm>
                <a:off x="5619099" y="2981324"/>
                <a:ext cx="301565" cy="457200"/>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Can 102"/>
              <p:cNvSpPr/>
              <p:nvPr/>
            </p:nvSpPr>
            <p:spPr>
              <a:xfrm>
                <a:off x="4308535" y="3412320"/>
                <a:ext cx="301565" cy="152400"/>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Can 59"/>
              <p:cNvSpPr/>
              <p:nvPr/>
            </p:nvSpPr>
            <p:spPr>
              <a:xfrm>
                <a:off x="5283991" y="2284853"/>
                <a:ext cx="301565" cy="586929"/>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Can 61"/>
              <p:cNvSpPr/>
              <p:nvPr/>
            </p:nvSpPr>
            <p:spPr>
              <a:xfrm>
                <a:off x="3713653" y="936621"/>
                <a:ext cx="301565" cy="859633"/>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Can 65"/>
              <p:cNvSpPr/>
              <p:nvPr/>
            </p:nvSpPr>
            <p:spPr>
              <a:xfrm>
                <a:off x="6857805" y="5562601"/>
                <a:ext cx="301565" cy="239676"/>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Can 70"/>
              <p:cNvSpPr/>
              <p:nvPr/>
            </p:nvSpPr>
            <p:spPr>
              <a:xfrm>
                <a:off x="2658330" y="288125"/>
                <a:ext cx="301565" cy="809074"/>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Can 67"/>
              <p:cNvSpPr/>
              <p:nvPr/>
            </p:nvSpPr>
            <p:spPr>
              <a:xfrm>
                <a:off x="3200400" y="4114800"/>
                <a:ext cx="301565" cy="18288"/>
              </a:xfrm>
              <a:prstGeom prst="can">
                <a:avLst/>
              </a:prstGeom>
              <a:solidFill>
                <a:srgbClr val="CC00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Tree>
    <p:extLst>
      <p:ext uri="{BB962C8B-B14F-4D97-AF65-F5344CB8AC3E}">
        <p14:creationId xmlns:p14="http://schemas.microsoft.com/office/powerpoint/2010/main" val="108403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fade">
                                      <p:cBhvr>
                                        <p:cTn id="11" dur="500"/>
                                        <p:tgtEl>
                                          <p:spTgt spid="10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19200" y="1295400"/>
            <a:ext cx="7447216" cy="584775"/>
          </a:xfrm>
          <a:prstGeom prst="rect">
            <a:avLst/>
          </a:prstGeom>
          <a:noFill/>
        </p:spPr>
        <p:txBody>
          <a:bodyPr wrap="square" rtlCol="0">
            <a:spAutoFit/>
          </a:bodyPr>
          <a:lstStyle/>
          <a:p>
            <a:r>
              <a:rPr lang="en-US" sz="3200" dirty="0" smtClean="0">
                <a:solidFill>
                  <a:schemeClr val="accent6">
                    <a:lumMod val="50000"/>
                  </a:schemeClr>
                </a:solidFill>
              </a:rPr>
              <a:t>Adaptation </a:t>
            </a:r>
            <a:r>
              <a:rPr lang="en-US" sz="3200" dirty="0" smtClean="0"/>
              <a:t>is inevitable.</a:t>
            </a:r>
            <a:endParaRPr lang="en-US" sz="3200" dirty="0"/>
          </a:p>
        </p:txBody>
      </p:sp>
      <p:grpSp>
        <p:nvGrpSpPr>
          <p:cNvPr id="9" name="Group 8"/>
          <p:cNvGrpSpPr/>
          <p:nvPr/>
        </p:nvGrpSpPr>
        <p:grpSpPr>
          <a:xfrm>
            <a:off x="5334000" y="2209800"/>
            <a:ext cx="1905000" cy="1539604"/>
            <a:chOff x="5105400" y="2747387"/>
            <a:chExt cx="1905000" cy="1539604"/>
          </a:xfrm>
        </p:grpSpPr>
        <p:sp>
          <p:nvSpPr>
            <p:cNvPr id="21" name="TextBox 20"/>
            <p:cNvSpPr txBox="1"/>
            <p:nvPr/>
          </p:nvSpPr>
          <p:spPr>
            <a:xfrm>
              <a:off x="5105400" y="2747387"/>
              <a:ext cx="1905000" cy="369332"/>
            </a:xfrm>
            <a:prstGeom prst="rect">
              <a:avLst/>
            </a:prstGeom>
            <a:noFill/>
          </p:spPr>
          <p:txBody>
            <a:bodyPr wrap="square" lIns="0" rIns="0" rtlCol="0">
              <a:spAutoFit/>
            </a:bodyPr>
            <a:lstStyle/>
            <a:p>
              <a:pPr algn="ctr"/>
              <a:r>
                <a:rPr lang="en-US" b="1" dirty="0" smtClean="0"/>
                <a:t>Water resources</a:t>
              </a:r>
              <a:endParaRPr lang="en-US" b="1" dirty="0"/>
            </a:p>
          </p:txBody>
        </p:sp>
        <p:pic>
          <p:nvPicPr>
            <p:cNvPr id="24" name="Picture 7" descr="https://encrypted-tbn1.gstatic.com/images?q=tbn:ANd9GcSAVXMYVmDQoWGbDeA0pYfLkSXEX61v7gp0dwYI7kuip2G50xz17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531" y="3143001"/>
              <a:ext cx="1527285" cy="11439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513832" y="4013342"/>
            <a:ext cx="1524802" cy="1533403"/>
            <a:chOff x="5334000" y="4550929"/>
            <a:chExt cx="1524802" cy="1533403"/>
          </a:xfrm>
        </p:grpSpPr>
        <p:sp>
          <p:nvSpPr>
            <p:cNvPr id="23" name="TextBox 22"/>
            <p:cNvSpPr txBox="1"/>
            <p:nvPr/>
          </p:nvSpPr>
          <p:spPr>
            <a:xfrm>
              <a:off x="5334000" y="5715000"/>
              <a:ext cx="1496568" cy="369332"/>
            </a:xfrm>
            <a:prstGeom prst="rect">
              <a:avLst/>
            </a:prstGeom>
            <a:noFill/>
          </p:spPr>
          <p:txBody>
            <a:bodyPr wrap="square" rtlCol="0">
              <a:spAutoFit/>
            </a:bodyPr>
            <a:lstStyle/>
            <a:p>
              <a:pPr algn="ctr"/>
              <a:r>
                <a:rPr lang="en-US" b="1" dirty="0" smtClean="0"/>
                <a:t>Fire</a:t>
              </a:r>
              <a:endParaRPr lang="en-US" b="1" dirty="0"/>
            </a:p>
          </p:txBody>
        </p:sp>
        <p:pic>
          <p:nvPicPr>
            <p:cNvPr id="2050" name="Picture 2" descr="P:\proj_t_z\UCLAClimateCenter\design\VisualOptions\LAT_FireImage.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6094"/>
            <a:stretch/>
          </p:blipFill>
          <p:spPr bwMode="auto">
            <a:xfrm>
              <a:off x="5334000" y="4550929"/>
              <a:ext cx="1524802" cy="11967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4042559" y="2209800"/>
            <a:ext cx="1005740" cy="1568204"/>
            <a:chOff x="3813959" y="2747387"/>
            <a:chExt cx="1005740" cy="1568204"/>
          </a:xfrm>
        </p:grpSpPr>
        <p:sp>
          <p:nvSpPr>
            <p:cNvPr id="20" name="TextBox 19"/>
            <p:cNvSpPr txBox="1"/>
            <p:nvPr/>
          </p:nvSpPr>
          <p:spPr>
            <a:xfrm>
              <a:off x="3864354" y="2747387"/>
              <a:ext cx="936246" cy="369332"/>
            </a:xfrm>
            <a:prstGeom prst="rect">
              <a:avLst/>
            </a:prstGeom>
            <a:noFill/>
          </p:spPr>
          <p:txBody>
            <a:bodyPr wrap="square" rtlCol="0">
              <a:spAutoFit/>
            </a:bodyPr>
            <a:lstStyle/>
            <a:p>
              <a:pPr algn="ctr"/>
              <a:r>
                <a:rPr lang="en-US" b="1" dirty="0" smtClean="0"/>
                <a:t>Snow</a:t>
              </a:r>
              <a:endParaRPr lang="en-US" b="1" dirty="0"/>
            </a:p>
          </p:txBody>
        </p:sp>
        <p:pic>
          <p:nvPicPr>
            <p:cNvPr id="2051" name="Picture 3" descr="P:\proj_t_z\UCLAClimateCenter\design\VisualOptions\f08f50a07b9fc404280f6a706700f40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914" t="12847" b="26803"/>
            <a:stretch/>
          </p:blipFill>
          <p:spPr bwMode="auto">
            <a:xfrm>
              <a:off x="3813959" y="3143001"/>
              <a:ext cx="1005740" cy="11725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752600" y="2209800"/>
            <a:ext cx="1985159" cy="1578078"/>
            <a:chOff x="1524000" y="2747387"/>
            <a:chExt cx="1985159" cy="1578078"/>
          </a:xfrm>
        </p:grpSpPr>
        <p:sp>
          <p:nvSpPr>
            <p:cNvPr id="4" name="TextBox 3"/>
            <p:cNvSpPr txBox="1"/>
            <p:nvPr/>
          </p:nvSpPr>
          <p:spPr>
            <a:xfrm>
              <a:off x="1524000" y="2747387"/>
              <a:ext cx="1905000" cy="369332"/>
            </a:xfrm>
            <a:prstGeom prst="rect">
              <a:avLst/>
            </a:prstGeom>
            <a:noFill/>
          </p:spPr>
          <p:txBody>
            <a:bodyPr wrap="square" rtlCol="0">
              <a:spAutoFit/>
            </a:bodyPr>
            <a:lstStyle/>
            <a:p>
              <a:pPr algn="ctr"/>
              <a:r>
                <a:rPr lang="en-US" b="1" dirty="0" smtClean="0"/>
                <a:t>Temperatures</a:t>
              </a:r>
              <a:endParaRPr lang="en-US" b="1" dirty="0"/>
            </a:p>
          </p:txBody>
        </p:sp>
        <p:pic>
          <p:nvPicPr>
            <p:cNvPr id="2052" name="Picture 4" descr="P:\proj_t_z\UCLAClimateCenter\design\VisualOptions\NBCLA-sun-heat-los-angeles-skylin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443" r="-4808"/>
            <a:stretch/>
          </p:blipFill>
          <p:spPr bwMode="auto">
            <a:xfrm>
              <a:off x="1555928" y="3143001"/>
              <a:ext cx="1953231" cy="11824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3657600" y="4026724"/>
            <a:ext cx="1610597" cy="1520021"/>
            <a:chOff x="3429000" y="4564311"/>
            <a:chExt cx="1610597" cy="1520021"/>
          </a:xfrm>
        </p:grpSpPr>
        <p:sp>
          <p:nvSpPr>
            <p:cNvPr id="22" name="TextBox 21"/>
            <p:cNvSpPr txBox="1"/>
            <p:nvPr/>
          </p:nvSpPr>
          <p:spPr>
            <a:xfrm>
              <a:off x="3429000" y="5715000"/>
              <a:ext cx="1574521" cy="369332"/>
            </a:xfrm>
            <a:prstGeom prst="rect">
              <a:avLst/>
            </a:prstGeom>
            <a:noFill/>
          </p:spPr>
          <p:txBody>
            <a:bodyPr wrap="square" rtlCol="0">
              <a:spAutoFit/>
            </a:bodyPr>
            <a:lstStyle/>
            <a:p>
              <a:pPr algn="ctr"/>
              <a:r>
                <a:rPr lang="en-US" b="1" dirty="0" smtClean="0"/>
                <a:t>Sea level rise</a:t>
              </a:r>
              <a:endParaRPr lang="en-US" b="1" dirty="0"/>
            </a:p>
          </p:txBody>
        </p:sp>
        <p:pic>
          <p:nvPicPr>
            <p:cNvPr id="2053" name="Picture 5" descr="P:\proj_t_z\UCLAClimateCenter\design\VisualOptions\USAToday-Warming-to-lead-to-global-sea-level-rise-3QM7N9G-x-larg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65" t="4560" b="15440"/>
            <a:stretch/>
          </p:blipFill>
          <p:spPr bwMode="auto">
            <a:xfrm>
              <a:off x="3429000" y="4564311"/>
              <a:ext cx="1610597" cy="1159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1752600" y="4031651"/>
            <a:ext cx="1748787" cy="1515094"/>
            <a:chOff x="1524000" y="4569238"/>
            <a:chExt cx="1748787" cy="1515094"/>
          </a:xfrm>
        </p:grpSpPr>
        <p:sp>
          <p:nvSpPr>
            <p:cNvPr id="18" name="TextBox 17"/>
            <p:cNvSpPr txBox="1"/>
            <p:nvPr/>
          </p:nvSpPr>
          <p:spPr>
            <a:xfrm>
              <a:off x="1524000" y="5715000"/>
              <a:ext cx="1748787" cy="369332"/>
            </a:xfrm>
            <a:prstGeom prst="rect">
              <a:avLst/>
            </a:prstGeom>
            <a:noFill/>
          </p:spPr>
          <p:txBody>
            <a:bodyPr wrap="square" lIns="0" rIns="0" rtlCol="0">
              <a:spAutoFit/>
            </a:bodyPr>
            <a:lstStyle/>
            <a:p>
              <a:pPr algn="ctr"/>
              <a:r>
                <a:rPr lang="en-US" b="1" dirty="0" smtClean="0"/>
                <a:t>Ecosystem effects</a:t>
              </a:r>
              <a:endParaRPr lang="en-US" b="1" dirty="0"/>
            </a:p>
          </p:txBody>
        </p:sp>
        <p:pic>
          <p:nvPicPr>
            <p:cNvPr id="2054" name="Picture 6" descr="P:\proj_t_z\UCLAClimateCenter\design\VisualOptions\ClimateCHangeConnection-FrogEcosystem.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 b="5905"/>
            <a:stretch/>
          </p:blipFill>
          <p:spPr bwMode="auto">
            <a:xfrm>
              <a:off x="1551131" y="4569238"/>
              <a:ext cx="1623539" cy="1145761"/>
            </a:xfrm>
            <a:prstGeom prst="rect">
              <a:avLst/>
            </a:prstGeom>
            <a:noFill/>
            <a:extLst>
              <a:ext uri="{909E8E84-426E-40DD-AFC4-6F175D3DCCD1}">
                <a14:hiddenFill xmlns:a14="http://schemas.microsoft.com/office/drawing/2010/main">
                  <a:solidFill>
                    <a:srgbClr val="FFFFFF"/>
                  </a:solidFill>
                </a14:hiddenFill>
              </a:ext>
            </a:extLst>
          </p:spPr>
        </p:pic>
      </p:grpSp>
      <p:sp>
        <p:nvSpPr>
          <p:cNvPr id="37" name="TextBox 36"/>
          <p:cNvSpPr txBox="1"/>
          <p:nvPr/>
        </p:nvSpPr>
        <p:spPr>
          <a:xfrm>
            <a:off x="914400" y="5867400"/>
            <a:ext cx="7239000" cy="584775"/>
          </a:xfrm>
          <a:prstGeom prst="rect">
            <a:avLst/>
          </a:prstGeom>
          <a:noFill/>
        </p:spPr>
        <p:txBody>
          <a:bodyPr wrap="square" rtlCol="0">
            <a:spAutoFit/>
          </a:bodyPr>
          <a:lstStyle/>
          <a:p>
            <a:pPr algn="r"/>
            <a:r>
              <a:rPr lang="en-US" sz="3200" dirty="0" smtClean="0"/>
              <a:t>But is it </a:t>
            </a:r>
            <a:r>
              <a:rPr lang="en-US" sz="3200" dirty="0" smtClean="0">
                <a:solidFill>
                  <a:schemeClr val="accent6">
                    <a:lumMod val="50000"/>
                  </a:schemeClr>
                </a:solidFill>
              </a:rPr>
              <a:t>enough?</a:t>
            </a:r>
            <a:endParaRPr lang="en-US" sz="3200" dirty="0"/>
          </a:p>
        </p:txBody>
      </p:sp>
    </p:spTree>
    <p:extLst>
      <p:ext uri="{BB962C8B-B14F-4D97-AF65-F5344CB8AC3E}">
        <p14:creationId xmlns:p14="http://schemas.microsoft.com/office/powerpoint/2010/main" val="5394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par>
                          <p:cTn id="8" fill="hold">
                            <p:stCondLst>
                              <p:cond delay="500"/>
                            </p:stCondLst>
                            <p:childTnLst>
                              <p:par>
                                <p:cTn id="9" presetID="10" presetClass="entr" presetSubtype="0" fill="hold"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par>
                          <p:cTn id="12" fill="hold">
                            <p:stCondLst>
                              <p:cond delay="1000"/>
                            </p:stCondLst>
                            <p:childTnLst>
                              <p:par>
                                <p:cTn id="13" presetID="10" presetClass="entr" presetSubtype="0" fill="hold" nodeType="afterEffect">
                                  <p:stCondLst>
                                    <p:cond delay="25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50"/>
                                        <p:tgtEl>
                                          <p:spTgt spid="9"/>
                                        </p:tgtEl>
                                      </p:cBhvr>
                                    </p:animEffect>
                                  </p:childTnLst>
                                </p:cTn>
                              </p:par>
                            </p:childTnLst>
                          </p:cTn>
                        </p:par>
                        <p:par>
                          <p:cTn id="16" fill="hold">
                            <p:stCondLst>
                              <p:cond delay="1500"/>
                            </p:stCondLst>
                            <p:childTnLst>
                              <p:par>
                                <p:cTn id="17" presetID="10" presetClass="entr" presetSubtype="0" fill="hold" nodeType="afterEffect">
                                  <p:stCondLst>
                                    <p:cond delay="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50"/>
                                        <p:tgtEl>
                                          <p:spTgt spid="10"/>
                                        </p:tgtEl>
                                      </p:cBhvr>
                                    </p:animEffect>
                                  </p:childTnLst>
                                </p:cTn>
                              </p:par>
                            </p:childTnLst>
                          </p:cTn>
                        </p:par>
                        <p:par>
                          <p:cTn id="20" fill="hold">
                            <p:stCondLst>
                              <p:cond delay="2000"/>
                            </p:stCondLst>
                            <p:childTnLst>
                              <p:par>
                                <p:cTn id="21" presetID="10" presetClass="entr" presetSubtype="0" fill="hold" nodeType="afterEffect">
                                  <p:stCondLst>
                                    <p:cond delay="25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childTnLst>
                          </p:cTn>
                        </p:par>
                        <p:par>
                          <p:cTn id="24" fill="hold">
                            <p:stCondLst>
                              <p:cond delay="2500"/>
                            </p:stCondLst>
                            <p:childTnLst>
                              <p:par>
                                <p:cTn id="25" presetID="10" presetClass="entr" presetSubtype="0" fill="hold" nodeType="afterEffect">
                                  <p:stCondLst>
                                    <p:cond delay="25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50"/>
                                        <p:tgtEl>
                                          <p:spTgt spid="12"/>
                                        </p:tgtEl>
                                      </p:cBhvr>
                                    </p:animEffect>
                                  </p:childTnLst>
                                </p:cTn>
                              </p:par>
                            </p:childTnLst>
                          </p:cTn>
                        </p:par>
                        <p:par>
                          <p:cTn id="28" fill="hold">
                            <p:stCondLst>
                              <p:cond delay="3000"/>
                            </p:stCondLst>
                            <p:childTnLst>
                              <p:par>
                                <p:cTn id="29" presetID="1" presetClass="entr" presetSubtype="0" fill="hold" grpId="0" nodeType="afterEffect">
                                  <p:stCondLst>
                                    <p:cond delay="25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6" name="Straight Connector 155"/>
          <p:cNvCxnSpPr/>
          <p:nvPr/>
        </p:nvCxnSpPr>
        <p:spPr>
          <a:xfrm flipH="1">
            <a:off x="1492313" y="2572786"/>
            <a:ext cx="4798828" cy="1089"/>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1492313" y="3564475"/>
            <a:ext cx="4798828"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1492313" y="4783675"/>
            <a:ext cx="4798828"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47799" y="1860660"/>
            <a:ext cx="4419601" cy="400110"/>
          </a:xfrm>
          <a:prstGeom prst="rect">
            <a:avLst/>
          </a:prstGeom>
          <a:noFill/>
        </p:spPr>
        <p:txBody>
          <a:bodyPr wrap="square" rtlCol="0">
            <a:spAutoFit/>
          </a:bodyPr>
          <a:lstStyle/>
          <a:p>
            <a:r>
              <a:rPr lang="en-US" sz="2000" dirty="0" smtClean="0">
                <a:latin typeface="Verdana" pitchFamily="34" charset="0"/>
                <a:ea typeface="Verdana" pitchFamily="34" charset="0"/>
                <a:cs typeface="Verdana" pitchFamily="34" charset="0"/>
              </a:rPr>
              <a:t>Average </a:t>
            </a:r>
            <a:r>
              <a:rPr lang="en-US" sz="2000" dirty="0" smtClean="0">
                <a:solidFill>
                  <a:srgbClr val="F79646">
                    <a:lumMod val="50000"/>
                  </a:srgbClr>
                </a:solidFill>
                <a:latin typeface="Verdana" pitchFamily="34" charset="0"/>
                <a:ea typeface="Verdana" pitchFamily="34" charset="0"/>
                <a:cs typeface="Verdana" pitchFamily="34" charset="0"/>
              </a:rPr>
              <a:t>August</a:t>
            </a:r>
            <a:r>
              <a:rPr lang="en-US" sz="2000" dirty="0" smtClean="0">
                <a:solidFill>
                  <a:prstClr val="black"/>
                </a:solidFill>
                <a:latin typeface="Verdana" pitchFamily="34" charset="0"/>
                <a:ea typeface="Verdana" pitchFamily="34" charset="0"/>
                <a:cs typeface="Verdana" pitchFamily="34" charset="0"/>
              </a:rPr>
              <a:t> temperature</a:t>
            </a:r>
            <a:endParaRPr lang="en-US" sz="2000" dirty="0">
              <a:solidFill>
                <a:prstClr val="black"/>
              </a:solidFill>
              <a:latin typeface="Verdana" pitchFamily="34" charset="0"/>
              <a:ea typeface="Verdana" pitchFamily="34" charset="0"/>
              <a:cs typeface="Verdana" pitchFamily="34" charset="0"/>
            </a:endParaRPr>
          </a:p>
        </p:txBody>
      </p:sp>
      <p:pic>
        <p:nvPicPr>
          <p:cNvPr id="36" name="Picture 3" descr="P:\proj_t_z\UCLAClimateCenter\design\VisualOptions\stock-illustration-6247306-satin-weather-amp-climate-icon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646" t="23855" b="47651"/>
          <a:stretch/>
        </p:blipFill>
        <p:spPr bwMode="auto">
          <a:xfrm>
            <a:off x="254480" y="609600"/>
            <a:ext cx="1177753" cy="107031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422062" y="1158948"/>
            <a:ext cx="5281766" cy="276999"/>
          </a:xfrm>
          <a:prstGeom prst="rect">
            <a:avLst/>
          </a:prstGeom>
          <a:noFill/>
        </p:spPr>
        <p:txBody>
          <a:bodyPr wrap="square" rtlCol="0">
            <a:spAutoFit/>
          </a:bodyPr>
          <a:lstStyle/>
          <a:p>
            <a:r>
              <a:rPr lang="en-US" sz="1200" b="1" smtClean="0">
                <a:solidFill>
                  <a:prstClr val="black">
                    <a:lumMod val="65000"/>
                    <a:lumOff val="35000"/>
                  </a:prstClr>
                </a:solidFill>
                <a:latin typeface="Verdana" pitchFamily="34" charset="0"/>
                <a:ea typeface="Verdana" pitchFamily="34" charset="0"/>
                <a:cs typeface="Verdana" pitchFamily="34" charset="0"/>
              </a:rPr>
              <a:t>Temperature</a:t>
            </a:r>
            <a:endParaRPr lang="en-US" sz="1200" b="1" dirty="0">
              <a:solidFill>
                <a:prstClr val="black">
                  <a:lumMod val="65000"/>
                  <a:lumOff val="35000"/>
                </a:prstClr>
              </a:solidFill>
              <a:latin typeface="Verdana" pitchFamily="34" charset="0"/>
              <a:ea typeface="Verdana" pitchFamily="34" charset="0"/>
              <a:cs typeface="Verdana" pitchFamily="34" charset="0"/>
            </a:endParaRPr>
          </a:p>
        </p:txBody>
      </p:sp>
      <p:cxnSp>
        <p:nvCxnSpPr>
          <p:cNvPr id="4" name="Straight Connector 3"/>
          <p:cNvCxnSpPr/>
          <p:nvPr/>
        </p:nvCxnSpPr>
        <p:spPr>
          <a:xfrm>
            <a:off x="1492313" y="2497675"/>
            <a:ext cx="0" cy="358140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474500" y="6067200"/>
            <a:ext cx="4894613"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8913" y="2438400"/>
            <a:ext cx="533400" cy="338554"/>
          </a:xfrm>
          <a:prstGeom prst="rect">
            <a:avLst/>
          </a:prstGeom>
          <a:noFill/>
        </p:spPr>
        <p:txBody>
          <a:bodyPr wrap="square" rtlCol="0">
            <a:spAutoFit/>
          </a:bodyPr>
          <a:lstStyle/>
          <a:p>
            <a:r>
              <a:rPr lang="en-US" sz="1600" dirty="0" smtClean="0"/>
              <a:t>90</a:t>
            </a:r>
            <a:endParaRPr lang="en-US" sz="1600" dirty="0"/>
          </a:p>
        </p:txBody>
      </p:sp>
      <p:sp>
        <p:nvSpPr>
          <p:cNvPr id="26" name="TextBox 25"/>
          <p:cNvSpPr txBox="1"/>
          <p:nvPr/>
        </p:nvSpPr>
        <p:spPr>
          <a:xfrm>
            <a:off x="915909" y="3400200"/>
            <a:ext cx="533400" cy="338554"/>
          </a:xfrm>
          <a:prstGeom prst="rect">
            <a:avLst/>
          </a:prstGeom>
          <a:noFill/>
        </p:spPr>
        <p:txBody>
          <a:bodyPr wrap="square" rtlCol="0">
            <a:spAutoFit/>
          </a:bodyPr>
          <a:lstStyle/>
          <a:p>
            <a:r>
              <a:rPr lang="en-US" sz="1600" dirty="0" smtClean="0"/>
              <a:t>85</a:t>
            </a:r>
            <a:endParaRPr lang="en-US" sz="1600" dirty="0"/>
          </a:p>
        </p:txBody>
      </p:sp>
      <p:sp>
        <p:nvSpPr>
          <p:cNvPr id="27" name="TextBox 26"/>
          <p:cNvSpPr txBox="1"/>
          <p:nvPr/>
        </p:nvSpPr>
        <p:spPr>
          <a:xfrm>
            <a:off x="915909" y="4619400"/>
            <a:ext cx="533400" cy="338554"/>
          </a:xfrm>
          <a:prstGeom prst="rect">
            <a:avLst/>
          </a:prstGeom>
          <a:noFill/>
        </p:spPr>
        <p:txBody>
          <a:bodyPr wrap="square" rtlCol="0">
            <a:spAutoFit/>
          </a:bodyPr>
          <a:lstStyle/>
          <a:p>
            <a:r>
              <a:rPr lang="en-US" sz="1600" dirty="0" smtClean="0"/>
              <a:t>80</a:t>
            </a:r>
            <a:endParaRPr lang="en-US" sz="1600" dirty="0"/>
          </a:p>
        </p:txBody>
      </p:sp>
      <p:sp>
        <p:nvSpPr>
          <p:cNvPr id="39" name="TextBox 38"/>
          <p:cNvSpPr txBox="1"/>
          <p:nvPr/>
        </p:nvSpPr>
        <p:spPr>
          <a:xfrm>
            <a:off x="1640938" y="6155275"/>
            <a:ext cx="1178461" cy="338554"/>
          </a:xfrm>
          <a:prstGeom prst="rect">
            <a:avLst/>
          </a:prstGeom>
          <a:noFill/>
        </p:spPr>
        <p:txBody>
          <a:bodyPr wrap="square" rtlCol="0">
            <a:spAutoFit/>
          </a:bodyPr>
          <a:lstStyle/>
          <a:p>
            <a:r>
              <a:rPr lang="en-US" sz="1600" dirty="0" smtClean="0"/>
              <a:t>1981–2000</a:t>
            </a:r>
            <a:endParaRPr lang="en-US" sz="1600" dirty="0"/>
          </a:p>
        </p:txBody>
      </p:sp>
      <p:sp>
        <p:nvSpPr>
          <p:cNvPr id="40" name="TextBox 39"/>
          <p:cNvSpPr txBox="1"/>
          <p:nvPr/>
        </p:nvSpPr>
        <p:spPr>
          <a:xfrm>
            <a:off x="914400" y="5740521"/>
            <a:ext cx="533400" cy="338554"/>
          </a:xfrm>
          <a:prstGeom prst="rect">
            <a:avLst/>
          </a:prstGeom>
          <a:noFill/>
        </p:spPr>
        <p:txBody>
          <a:bodyPr wrap="square" rtlCol="0">
            <a:spAutoFit/>
          </a:bodyPr>
          <a:lstStyle/>
          <a:p>
            <a:r>
              <a:rPr lang="en-US" sz="1600" dirty="0" smtClean="0"/>
              <a:t>75</a:t>
            </a:r>
            <a:endParaRPr lang="en-US" sz="1600" dirty="0"/>
          </a:p>
        </p:txBody>
      </p:sp>
      <p:sp>
        <p:nvSpPr>
          <p:cNvPr id="41" name="TextBox 40"/>
          <p:cNvSpPr txBox="1"/>
          <p:nvPr/>
        </p:nvSpPr>
        <p:spPr>
          <a:xfrm>
            <a:off x="3400343" y="6155275"/>
            <a:ext cx="1244097" cy="338554"/>
          </a:xfrm>
          <a:prstGeom prst="rect">
            <a:avLst/>
          </a:prstGeom>
          <a:noFill/>
        </p:spPr>
        <p:txBody>
          <a:bodyPr wrap="square" rtlCol="0">
            <a:spAutoFit/>
          </a:bodyPr>
          <a:lstStyle/>
          <a:p>
            <a:r>
              <a:rPr lang="en-US" sz="1600" dirty="0" smtClean="0"/>
              <a:t>2041–2060</a:t>
            </a:r>
            <a:endParaRPr lang="en-US" sz="1600" dirty="0"/>
          </a:p>
        </p:txBody>
      </p:sp>
      <p:grpSp>
        <p:nvGrpSpPr>
          <p:cNvPr id="60" name="Group 59"/>
          <p:cNvGrpSpPr/>
          <p:nvPr/>
        </p:nvGrpSpPr>
        <p:grpSpPr>
          <a:xfrm>
            <a:off x="6890037" y="1752600"/>
            <a:ext cx="1796763" cy="738664"/>
            <a:chOff x="6890037" y="1752600"/>
            <a:chExt cx="1796763" cy="738664"/>
          </a:xfrm>
        </p:grpSpPr>
        <p:sp>
          <p:nvSpPr>
            <p:cNvPr id="43" name="TextBox 42"/>
            <p:cNvSpPr txBox="1"/>
            <p:nvPr/>
          </p:nvSpPr>
          <p:spPr>
            <a:xfrm>
              <a:off x="7147212" y="1752600"/>
              <a:ext cx="1539588" cy="738664"/>
            </a:xfrm>
            <a:prstGeom prst="rect">
              <a:avLst/>
            </a:prstGeom>
            <a:noFill/>
          </p:spPr>
          <p:txBody>
            <a:bodyPr wrap="square" rtlCol="0">
              <a:spAutoFit/>
            </a:bodyPr>
            <a:lstStyle/>
            <a:p>
              <a:r>
                <a:rPr lang="en-US" sz="1400" dirty="0" smtClean="0"/>
                <a:t>Business As </a:t>
              </a:r>
              <a:r>
                <a:rPr lang="en-US" sz="1400" dirty="0"/>
                <a:t>U</a:t>
              </a:r>
              <a:r>
                <a:rPr lang="en-US" sz="1400" dirty="0" smtClean="0"/>
                <a:t>sual</a:t>
              </a:r>
            </a:p>
            <a:p>
              <a:endParaRPr lang="en-US" sz="1400" dirty="0" smtClean="0"/>
            </a:p>
            <a:p>
              <a:r>
                <a:rPr lang="en-US" sz="1400" dirty="0" smtClean="0"/>
                <a:t>Mitigation</a:t>
              </a:r>
              <a:endParaRPr lang="en-US" sz="1400" dirty="0"/>
            </a:p>
          </p:txBody>
        </p:sp>
        <p:sp>
          <p:nvSpPr>
            <p:cNvPr id="154" name="Oval 153"/>
            <p:cNvSpPr/>
            <p:nvPr/>
          </p:nvSpPr>
          <p:spPr>
            <a:xfrm>
              <a:off x="6890037" y="1753750"/>
              <a:ext cx="228600" cy="228600"/>
            </a:xfrm>
            <a:prstGeom prst="ellipse">
              <a:avLst/>
            </a:prstGeom>
            <a:solidFill>
              <a:srgbClr val="C00000"/>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6908857" y="2257426"/>
              <a:ext cx="228600" cy="228600"/>
            </a:xfrm>
            <a:prstGeom prst="ellipse">
              <a:avLst/>
            </a:prstGeom>
            <a:solidFill>
              <a:schemeClr val="accent1">
                <a:lumMod val="75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949513" y="4707475"/>
            <a:ext cx="170507" cy="1371599"/>
            <a:chOff x="1949513" y="4707475"/>
            <a:chExt cx="170507" cy="1371599"/>
          </a:xfrm>
        </p:grpSpPr>
        <p:sp>
          <p:nvSpPr>
            <p:cNvPr id="50" name="Oval 49"/>
            <p:cNvSpPr/>
            <p:nvPr/>
          </p:nvSpPr>
          <p:spPr>
            <a:xfrm>
              <a:off x="1949513" y="5344687"/>
              <a:ext cx="94307" cy="9430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07606" y="4707475"/>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949513" y="4783675"/>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007606" y="488748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949513" y="496368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949513" y="5070368"/>
              <a:ext cx="94307" cy="9430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49513" y="514656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995731" y="5411088"/>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949513" y="5505779"/>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007606" y="560376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007606" y="5756167"/>
              <a:ext cx="94307" cy="9430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49513" y="583236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1949513" y="598476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025713" y="5012275"/>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949513" y="5698075"/>
              <a:ext cx="94307" cy="9430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Oval 82"/>
          <p:cNvSpPr/>
          <p:nvPr/>
        </p:nvSpPr>
        <p:spPr>
          <a:xfrm>
            <a:off x="1901888" y="5200869"/>
            <a:ext cx="228600" cy="228600"/>
          </a:xfrm>
          <a:prstGeom prst="ellipse">
            <a:avLst/>
          </a:prstGeom>
          <a:solidFill>
            <a:schemeClr val="bg2">
              <a:lumMod val="50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943600" y="2667001"/>
            <a:ext cx="76200" cy="1219199"/>
          </a:xfrm>
          <a:prstGeom prst="rect">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5867400" y="3124200"/>
            <a:ext cx="228600" cy="228600"/>
          </a:xfrm>
          <a:prstGeom prst="ellipse">
            <a:avLst/>
          </a:prstGeom>
          <a:solidFill>
            <a:schemeClr val="accent2">
              <a:lumMod val="60000"/>
              <a:lumOff val="40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Rectangle 158"/>
          <p:cNvSpPr/>
          <p:nvPr/>
        </p:nvSpPr>
        <p:spPr>
          <a:xfrm>
            <a:off x="5562600" y="3886200"/>
            <a:ext cx="76200" cy="1400175"/>
          </a:xfrm>
          <a:prstGeom prst="rect">
            <a:avLst/>
          </a:prstGeom>
          <a:solidFill>
            <a:schemeClr val="accent1">
              <a:lumMod val="7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a:off x="5486400" y="4419600"/>
            <a:ext cx="228600" cy="228600"/>
          </a:xfrm>
          <a:prstGeom prst="ellipse">
            <a:avLst/>
          </a:prstGeom>
          <a:solidFill>
            <a:schemeClr val="accent1">
              <a:lumMod val="60000"/>
              <a:lumOff val="40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p:cNvCxnSpPr/>
          <p:nvPr/>
        </p:nvCxnSpPr>
        <p:spPr>
          <a:xfrm flipH="1">
            <a:off x="1506187" y="4724400"/>
            <a:ext cx="48946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37" name="Group 136"/>
          <p:cNvGrpSpPr/>
          <p:nvPr/>
        </p:nvGrpSpPr>
        <p:grpSpPr>
          <a:xfrm>
            <a:off x="3352800" y="3810000"/>
            <a:ext cx="228600" cy="1323975"/>
            <a:chOff x="3352800" y="3810000"/>
            <a:chExt cx="228600" cy="1323975"/>
          </a:xfrm>
        </p:grpSpPr>
        <p:sp>
          <p:nvSpPr>
            <p:cNvPr id="133" name="Rectangle 132"/>
            <p:cNvSpPr/>
            <p:nvPr/>
          </p:nvSpPr>
          <p:spPr>
            <a:xfrm>
              <a:off x="3429000" y="3810000"/>
              <a:ext cx="70722" cy="1323975"/>
            </a:xfrm>
            <a:prstGeom prst="rect">
              <a:avLst/>
            </a:prstGeom>
            <a:solidFill>
              <a:schemeClr val="accent1">
                <a:lumMod val="7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a:off x="3352800" y="4343400"/>
              <a:ext cx="228600" cy="228600"/>
            </a:xfrm>
            <a:prstGeom prst="ellipse">
              <a:avLst/>
            </a:prstGeom>
            <a:solidFill>
              <a:schemeClr val="accent1">
                <a:lumMod val="60000"/>
                <a:lumOff val="40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p:cNvGrpSpPr/>
          <p:nvPr/>
        </p:nvGrpSpPr>
        <p:grpSpPr>
          <a:xfrm>
            <a:off x="3962400" y="3505200"/>
            <a:ext cx="228600" cy="1362075"/>
            <a:chOff x="3962400" y="3505200"/>
            <a:chExt cx="228600" cy="1362075"/>
          </a:xfrm>
        </p:grpSpPr>
        <p:sp>
          <p:nvSpPr>
            <p:cNvPr id="132" name="Rectangle 131"/>
            <p:cNvSpPr/>
            <p:nvPr/>
          </p:nvSpPr>
          <p:spPr>
            <a:xfrm>
              <a:off x="4038600" y="3505200"/>
              <a:ext cx="73152" cy="1362075"/>
            </a:xfrm>
            <a:prstGeom prst="rect">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962400" y="4038600"/>
              <a:ext cx="228600" cy="228600"/>
            </a:xfrm>
            <a:prstGeom prst="ellipse">
              <a:avLst/>
            </a:prstGeom>
            <a:solidFill>
              <a:schemeClr val="accent2">
                <a:lumMod val="60000"/>
                <a:lumOff val="40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0" name="TextBox 139"/>
          <p:cNvSpPr txBox="1"/>
          <p:nvPr/>
        </p:nvSpPr>
        <p:spPr>
          <a:xfrm>
            <a:off x="5105400" y="6153912"/>
            <a:ext cx="1244097" cy="338554"/>
          </a:xfrm>
          <a:prstGeom prst="rect">
            <a:avLst/>
          </a:prstGeom>
          <a:noFill/>
        </p:spPr>
        <p:txBody>
          <a:bodyPr wrap="square" rtlCol="0">
            <a:spAutoFit/>
          </a:bodyPr>
          <a:lstStyle/>
          <a:p>
            <a:r>
              <a:rPr lang="en-US" sz="1600" dirty="0" smtClean="0"/>
              <a:t>2081–2100</a:t>
            </a:r>
            <a:endParaRPr lang="en-US" sz="1600" dirty="0"/>
          </a:p>
        </p:txBody>
      </p:sp>
    </p:spTree>
    <p:extLst>
      <p:ext uri="{BB962C8B-B14F-4D97-AF65-F5344CB8AC3E}">
        <p14:creationId xmlns:p14="http://schemas.microsoft.com/office/powerpoint/2010/main" val="417263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3"/>
                                        </p:tgtEl>
                                        <p:attrNameLst>
                                          <p:attrName>style.visibility</p:attrName>
                                        </p:attrNameLst>
                                      </p:cBhvr>
                                      <p:to>
                                        <p:strVal val="visible"/>
                                      </p:to>
                                    </p:set>
                                    <p:animEffect transition="in" filter="fade">
                                      <p:cBhvr>
                                        <p:cTn id="9" dur="500"/>
                                        <p:tgtEl>
                                          <p:spTgt spid="83"/>
                                        </p:tgtEl>
                                      </p:cBhvr>
                                    </p:animEffect>
                                  </p:childTnLst>
                                </p:cTn>
                              </p:par>
                              <p:par>
                                <p:cTn id="10" presetID="10" presetClass="entr" presetSubtype="0" fill="hold" nodeType="with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500"/>
                                        <p:tgtEl>
                                          <p:spTgt spid="138"/>
                                        </p:tgtEl>
                                      </p:cBhvr>
                                    </p:animEffect>
                                  </p:childTnLst>
                                </p:cTn>
                              </p:par>
                              <p:par>
                                <p:cTn id="13" presetID="10" presetClass="entr" presetSubtype="0" fill="hold" nodeType="withEffect">
                                  <p:stCondLst>
                                    <p:cond delay="0"/>
                                  </p:stCondLst>
                                  <p:childTnLst>
                                    <p:set>
                                      <p:cBhvr>
                                        <p:cTn id="14" dur="1" fill="hold">
                                          <p:stCondLst>
                                            <p:cond delay="0"/>
                                          </p:stCondLst>
                                        </p:cTn>
                                        <p:tgtEl>
                                          <p:spTgt spid="137"/>
                                        </p:tgtEl>
                                        <p:attrNameLst>
                                          <p:attrName>style.visibility</p:attrName>
                                        </p:attrNameLst>
                                      </p:cBhvr>
                                      <p:to>
                                        <p:strVal val="visible"/>
                                      </p:to>
                                    </p:set>
                                    <p:animEffect transition="in" filter="fade">
                                      <p:cBhvr>
                                        <p:cTn id="15" dur="500"/>
                                        <p:tgtEl>
                                          <p:spTgt spid="137"/>
                                        </p:tgtEl>
                                      </p:cBhvr>
                                    </p:animEffect>
                                  </p:childTnLst>
                                </p:cTn>
                              </p:par>
                              <p:par>
                                <p:cTn id="16" presetID="10" presetClass="entr" presetSubtype="0" fill="hold" nodeType="with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22" presetClass="entr" presetSubtype="8"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wipe(left)">
                                      <p:cBhvr>
                                        <p:cTn id="21" dur="500"/>
                                        <p:tgtEl>
                                          <p:spTgt spid="9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2"/>
                                        </p:tgtEl>
                                        <p:attrNameLst>
                                          <p:attrName>style.visibility</p:attrName>
                                        </p:attrNameLst>
                                      </p:cBhvr>
                                      <p:to>
                                        <p:strVal val="visible"/>
                                      </p:to>
                                    </p:set>
                                    <p:animEffect transition="in" filter="fade">
                                      <p:cBhvr>
                                        <p:cTn id="26" dur="500"/>
                                        <p:tgtEl>
                                          <p:spTgt spid="152"/>
                                        </p:tgtEl>
                                      </p:cBhvr>
                                    </p:animEffect>
                                  </p:childTnLst>
                                </p:cTn>
                              </p:par>
                            </p:childTnLst>
                          </p:cTn>
                        </p:par>
                        <p:par>
                          <p:cTn id="27" fill="hold">
                            <p:stCondLst>
                              <p:cond delay="500"/>
                            </p:stCondLst>
                            <p:childTnLst>
                              <p:par>
                                <p:cTn id="28" presetID="4" presetClass="entr" presetSubtype="32" fill="hold" grpId="0" nodeType="afterEffect">
                                  <p:stCondLst>
                                    <p:cond delay="0"/>
                                  </p:stCondLst>
                                  <p:childTnLst>
                                    <p:set>
                                      <p:cBhvr>
                                        <p:cTn id="29" dur="1" fill="hold">
                                          <p:stCondLst>
                                            <p:cond delay="0"/>
                                          </p:stCondLst>
                                        </p:cTn>
                                        <p:tgtEl>
                                          <p:spTgt spid="159"/>
                                        </p:tgtEl>
                                        <p:attrNameLst>
                                          <p:attrName>style.visibility</p:attrName>
                                        </p:attrNameLst>
                                      </p:cBhvr>
                                      <p:to>
                                        <p:strVal val="visible"/>
                                      </p:to>
                                    </p:set>
                                    <p:animEffect transition="in" filter="box(out)">
                                      <p:cBhvr>
                                        <p:cTn id="30" dur="500"/>
                                        <p:tgtEl>
                                          <p:spTgt spid="15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4"/>
                                        </p:tgtEl>
                                        <p:attrNameLst>
                                          <p:attrName>style.visibility</p:attrName>
                                        </p:attrNameLst>
                                      </p:cBhvr>
                                      <p:to>
                                        <p:strVal val="visible"/>
                                      </p:to>
                                    </p:set>
                                    <p:animEffect transition="in" filter="fade">
                                      <p:cBhvr>
                                        <p:cTn id="35" dur="500"/>
                                        <p:tgtEl>
                                          <p:spTgt spid="134"/>
                                        </p:tgtEl>
                                      </p:cBhvr>
                                    </p:animEffect>
                                  </p:childTnLst>
                                </p:cTn>
                              </p:par>
                            </p:childTnLst>
                          </p:cTn>
                        </p:par>
                        <p:par>
                          <p:cTn id="36" fill="hold">
                            <p:stCondLst>
                              <p:cond delay="500"/>
                            </p:stCondLst>
                            <p:childTnLst>
                              <p:par>
                                <p:cTn id="37" presetID="4" presetClass="entr" presetSubtype="32"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ox(out)">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19" grpId="0" animBg="1"/>
      <p:bldP spid="134" grpId="0" animBg="1"/>
      <p:bldP spid="159" grpId="0" animBg="1"/>
      <p:bldP spid="15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228600" y="1143000"/>
            <a:ext cx="2209800" cy="1200328"/>
          </a:xfrm>
          <a:prstGeom prst="rect">
            <a:avLst/>
          </a:prstGeom>
        </p:spPr>
        <p:txBody>
          <a:bodyPr wrap="square">
            <a:spAutoFit/>
          </a:bodyPr>
          <a:lstStyle/>
          <a:p>
            <a:r>
              <a:rPr lang="en-US" sz="2400" b="1" dirty="0" smtClean="0"/>
              <a:t>California Climate Change Projections</a:t>
            </a:r>
            <a:endParaRPr lang="en-US" sz="2400" b="1" dirty="0">
              <a:solidFill>
                <a:srgbClr val="000000"/>
              </a:solidFill>
            </a:endParaRPr>
          </a:p>
        </p:txBody>
      </p:sp>
      <p:pic>
        <p:nvPicPr>
          <p:cNvPr id="3" name="Picture 2" descr="domain_Sierras_mini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1044" y="1104900"/>
            <a:ext cx="6572956" cy="5219700"/>
          </a:xfrm>
          <a:prstGeom prst="rect">
            <a:avLst/>
          </a:prstGeom>
        </p:spPr>
      </p:pic>
    </p:spTree>
    <p:extLst>
      <p:ext uri="{BB962C8B-B14F-4D97-AF65-F5344CB8AC3E}">
        <p14:creationId xmlns:p14="http://schemas.microsoft.com/office/powerpoint/2010/main" val="112202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66" y="0"/>
            <a:ext cx="9165565" cy="6858000"/>
          </a:xfrm>
          <a:prstGeom prst="rect">
            <a:avLst/>
          </a:prstGeom>
          <a:solidFill>
            <a:srgbClr val="FDA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447800" y="2133600"/>
            <a:ext cx="6096000" cy="2308324"/>
          </a:xfrm>
          <a:prstGeom prst="rect">
            <a:avLst/>
          </a:prstGeom>
          <a:noFill/>
        </p:spPr>
        <p:txBody>
          <a:bodyPr wrap="square" rtlCol="0">
            <a:spAutoFit/>
          </a:bodyPr>
          <a:lstStyle/>
          <a:p>
            <a:pPr algn="ctr"/>
            <a:r>
              <a:rPr lang="en-US" sz="2800" dirty="0" smtClean="0">
                <a:solidFill>
                  <a:schemeClr val="accent6">
                    <a:lumMod val="50000"/>
                  </a:schemeClr>
                </a:solidFill>
                <a:latin typeface="Verdana" pitchFamily="34" charset="0"/>
                <a:ea typeface="Verdana" pitchFamily="34" charset="0"/>
                <a:cs typeface="Verdana" pitchFamily="34" charset="0"/>
              </a:rPr>
              <a:t>For more on the Climate Change in LA Project:</a:t>
            </a:r>
          </a:p>
          <a:p>
            <a:pPr algn="ctr"/>
            <a:endParaRPr lang="en-US" sz="2800" dirty="0" smtClean="0">
              <a:solidFill>
                <a:schemeClr val="accent6">
                  <a:lumMod val="50000"/>
                </a:schemeClr>
              </a:solidFill>
              <a:latin typeface="Verdana" pitchFamily="34" charset="0"/>
              <a:ea typeface="Verdana" pitchFamily="34" charset="0"/>
              <a:cs typeface="Verdana" pitchFamily="34" charset="0"/>
            </a:endParaRPr>
          </a:p>
          <a:p>
            <a:pPr algn="ctr"/>
            <a:r>
              <a:rPr lang="en-US" sz="6000" dirty="0" smtClean="0">
                <a:solidFill>
                  <a:schemeClr val="accent6">
                    <a:lumMod val="5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C-CHANGE.LA</a:t>
            </a:r>
            <a:endParaRPr lang="en-US" sz="6000" dirty="0">
              <a:solidFill>
                <a:schemeClr val="accent6">
                  <a:lumMod val="50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4" name="Rectangle 13"/>
          <p:cNvSpPr/>
          <p:nvPr/>
        </p:nvSpPr>
        <p:spPr>
          <a:xfrm>
            <a:off x="1562100" y="457200"/>
            <a:ext cx="816429" cy="762000"/>
          </a:xfrm>
          <a:prstGeom prst="rect">
            <a:avLst/>
          </a:prstGeom>
          <a:solidFill>
            <a:srgbClr val="66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33400" y="457200"/>
            <a:ext cx="816429" cy="762000"/>
          </a:xfrm>
          <a:prstGeom prst="rect">
            <a:avLst/>
          </a:prstGeom>
          <a:solidFill>
            <a:srgbClr val="CC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590800" y="457200"/>
            <a:ext cx="816429" cy="762000"/>
          </a:xfrm>
          <a:prstGeom prst="rect">
            <a:avLst/>
          </a:prstGeom>
          <a:solidFill>
            <a:srgbClr val="3333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9357" y="1306901"/>
            <a:ext cx="4493643" cy="215444"/>
          </a:xfrm>
          <a:prstGeom prst="rect">
            <a:avLst/>
          </a:prstGeom>
          <a:noFill/>
        </p:spPr>
        <p:txBody>
          <a:bodyPr wrap="square" rtlCol="0">
            <a:spAutoFit/>
          </a:bodyPr>
          <a:lstStyle/>
          <a:p>
            <a:r>
              <a:rPr lang="en-US" sz="800" b="1" spc="300" dirty="0" smtClean="0">
                <a:solidFill>
                  <a:schemeClr val="tx1">
                    <a:lumMod val="75000"/>
                    <a:lumOff val="25000"/>
                  </a:schemeClr>
                </a:solidFill>
                <a:latin typeface="Verdana" pitchFamily="34" charset="0"/>
                <a:ea typeface="Verdana" pitchFamily="34" charset="0"/>
                <a:cs typeface="Verdana" pitchFamily="34" charset="0"/>
              </a:rPr>
              <a:t>UCLA Climate Research Lounge</a:t>
            </a:r>
            <a:endParaRPr lang="en-US" sz="800" b="1" spc="300" dirty="0">
              <a:solidFill>
                <a:schemeClr val="tx1">
                  <a:lumMod val="75000"/>
                  <a:lumOff val="25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0606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117960" y="381000"/>
            <a:ext cx="816429" cy="762000"/>
          </a:xfrm>
          <a:prstGeom prst="rect">
            <a:avLst/>
          </a:prstGeom>
          <a:solidFill>
            <a:srgbClr val="66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122043" y="381000"/>
            <a:ext cx="816429" cy="762000"/>
          </a:xfrm>
          <a:prstGeom prst="rect">
            <a:avLst/>
          </a:prstGeom>
          <a:solidFill>
            <a:srgbClr val="CC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5113876" y="381000"/>
            <a:ext cx="816429" cy="762000"/>
          </a:xfrm>
          <a:prstGeom prst="rect">
            <a:avLst/>
          </a:prstGeom>
          <a:solidFill>
            <a:srgbClr val="3333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3048000" y="1230701"/>
            <a:ext cx="4493643" cy="215444"/>
          </a:xfrm>
          <a:prstGeom prst="rect">
            <a:avLst/>
          </a:prstGeom>
          <a:noFill/>
        </p:spPr>
        <p:txBody>
          <a:bodyPr wrap="square" rtlCol="0">
            <a:spAutoFit/>
          </a:bodyPr>
          <a:lstStyle/>
          <a:p>
            <a:r>
              <a:rPr lang="en-US" sz="800" b="1" spc="300" dirty="0">
                <a:solidFill>
                  <a:srgbClr val="F79646">
                    <a:lumMod val="50000"/>
                  </a:srgbClr>
                </a:solidFill>
                <a:latin typeface="Verdana" pitchFamily="34" charset="0"/>
                <a:ea typeface="Verdana" pitchFamily="34" charset="0"/>
                <a:cs typeface="Verdana" pitchFamily="34" charset="0"/>
              </a:rPr>
              <a:t>UCLA Climate Research Lounge</a:t>
            </a:r>
          </a:p>
        </p:txBody>
      </p:sp>
      <p:sp>
        <p:nvSpPr>
          <p:cNvPr id="10" name="TextBox 9"/>
          <p:cNvSpPr txBox="1"/>
          <p:nvPr/>
        </p:nvSpPr>
        <p:spPr>
          <a:xfrm>
            <a:off x="457200" y="1981200"/>
            <a:ext cx="8229600" cy="584775"/>
          </a:xfrm>
          <a:prstGeom prst="rect">
            <a:avLst/>
          </a:prstGeom>
          <a:noFill/>
        </p:spPr>
        <p:txBody>
          <a:bodyPr wrap="square" rtlCol="0">
            <a:spAutoFit/>
          </a:bodyPr>
          <a:lstStyle/>
          <a:p>
            <a:pPr algn="ctr"/>
            <a:r>
              <a:rPr lang="en-US" sz="3200" b="1" dirty="0" smtClean="0">
                <a:solidFill>
                  <a:prstClr val="black"/>
                </a:solidFill>
                <a:latin typeface="Verdana" pitchFamily="34" charset="0"/>
                <a:ea typeface="Verdana" pitchFamily="34" charset="0"/>
                <a:cs typeface="Verdana" pitchFamily="34" charset="0"/>
              </a:rPr>
              <a:t>Thank You</a:t>
            </a:r>
            <a:endParaRPr lang="en-US" sz="3200" b="1" dirty="0">
              <a:solidFill>
                <a:prstClr val="black"/>
              </a:solidFill>
              <a:latin typeface="Verdana" pitchFamily="34" charset="0"/>
              <a:ea typeface="Verdana" pitchFamily="34" charset="0"/>
              <a:cs typeface="Verdana" pitchFamily="34" charset="0"/>
            </a:endParaRPr>
          </a:p>
        </p:txBody>
      </p:sp>
      <p:sp>
        <p:nvSpPr>
          <p:cNvPr id="12" name="TextBox 11"/>
          <p:cNvSpPr txBox="1"/>
          <p:nvPr/>
        </p:nvSpPr>
        <p:spPr>
          <a:xfrm>
            <a:off x="609600" y="3962400"/>
            <a:ext cx="5410200" cy="1815882"/>
          </a:xfrm>
          <a:prstGeom prst="rect">
            <a:avLst/>
          </a:prstGeom>
          <a:noFill/>
        </p:spPr>
        <p:txBody>
          <a:bodyPr wrap="square" rtlCol="0">
            <a:spAutoFit/>
          </a:bodyPr>
          <a:lstStyle/>
          <a:p>
            <a:r>
              <a:rPr lang="en-US" sz="1400" dirty="0" smtClean="0">
                <a:latin typeface="Verdana" pitchFamily="34" charset="0"/>
                <a:ea typeface="Verdana" pitchFamily="34" charset="0"/>
                <a:cs typeface="Verdana" pitchFamily="34" charset="0"/>
              </a:rPr>
              <a:t>Department of Energy</a:t>
            </a:r>
          </a:p>
          <a:p>
            <a:r>
              <a:rPr lang="en-US" sz="1400" dirty="0" smtClean="0">
                <a:latin typeface="Verdana" pitchFamily="34" charset="0"/>
                <a:ea typeface="Verdana" pitchFamily="34" charset="0"/>
                <a:cs typeface="Verdana" pitchFamily="34" charset="0"/>
              </a:rPr>
              <a:t>National Science Foundation</a:t>
            </a:r>
          </a:p>
          <a:p>
            <a:r>
              <a:rPr lang="en-US" sz="1400" dirty="0" smtClean="0">
                <a:latin typeface="Verdana" pitchFamily="34" charset="0"/>
                <a:ea typeface="Verdana" pitchFamily="34" charset="0"/>
                <a:cs typeface="Verdana" pitchFamily="34" charset="0"/>
              </a:rPr>
              <a:t>Los Angeles Mayor’s Office</a:t>
            </a:r>
          </a:p>
          <a:p>
            <a:r>
              <a:rPr lang="en-US" sz="1400" dirty="0" smtClean="0">
                <a:latin typeface="Verdana" pitchFamily="34" charset="0"/>
                <a:ea typeface="Verdana" pitchFamily="34" charset="0"/>
                <a:cs typeface="Verdana" pitchFamily="34" charset="0"/>
              </a:rPr>
              <a:t>Los Angeles Regional Collaborative</a:t>
            </a:r>
          </a:p>
          <a:p>
            <a:r>
              <a:rPr lang="en-US" sz="1400" dirty="0" smtClean="0">
                <a:latin typeface="Verdana" pitchFamily="34" charset="0"/>
                <a:ea typeface="Verdana" pitchFamily="34" charset="0"/>
                <a:cs typeface="Verdana" pitchFamily="34" charset="0"/>
              </a:rPr>
              <a:t>Climate Resolve</a:t>
            </a:r>
          </a:p>
          <a:p>
            <a:r>
              <a:rPr lang="en-US" sz="1400" dirty="0" smtClean="0">
                <a:latin typeface="Verdana" pitchFamily="34" charset="0"/>
                <a:ea typeface="Verdana" pitchFamily="34" charset="0"/>
                <a:cs typeface="Verdana" pitchFamily="34" charset="0"/>
              </a:rPr>
              <a:t>UCLA Dept. of Atmospheric and Oceanic Sciences</a:t>
            </a:r>
          </a:p>
          <a:p>
            <a:r>
              <a:rPr lang="en-US" sz="1400" dirty="0" smtClean="0">
                <a:latin typeface="Verdana" pitchFamily="34" charset="0"/>
                <a:ea typeface="Verdana" pitchFamily="34" charset="0"/>
                <a:cs typeface="Verdana" pitchFamily="34" charset="0"/>
              </a:rPr>
              <a:t>UCLA Institute of the Environment and Sustainability</a:t>
            </a:r>
          </a:p>
          <a:p>
            <a:endParaRPr lang="en-US" sz="1400" dirty="0" smtClean="0">
              <a:latin typeface="Verdana" pitchFamily="34" charset="0"/>
              <a:ea typeface="Verdana" pitchFamily="34" charset="0"/>
              <a:cs typeface="Verdana" pitchFamily="34" charset="0"/>
            </a:endParaRPr>
          </a:p>
        </p:txBody>
      </p:sp>
      <p:sp>
        <p:nvSpPr>
          <p:cNvPr id="13" name="TextBox 12"/>
          <p:cNvSpPr txBox="1"/>
          <p:nvPr/>
        </p:nvSpPr>
        <p:spPr>
          <a:xfrm>
            <a:off x="457200" y="3276600"/>
            <a:ext cx="8229600" cy="369332"/>
          </a:xfrm>
          <a:prstGeom prst="rect">
            <a:avLst/>
          </a:prstGeom>
          <a:noFill/>
        </p:spPr>
        <p:txBody>
          <a:bodyPr wrap="square" rtlCol="0">
            <a:spAutoFit/>
          </a:bodyPr>
          <a:lstStyle/>
          <a:p>
            <a:pPr algn="ctr"/>
            <a:r>
              <a:rPr lang="en-US" dirty="0" smtClean="0">
                <a:latin typeface="Verdana" pitchFamily="34" charset="0"/>
                <a:ea typeface="Verdana" pitchFamily="34" charset="0"/>
                <a:cs typeface="Verdana" pitchFamily="34" charset="0"/>
              </a:rPr>
              <a:t>Special Thanks to:</a:t>
            </a:r>
            <a:endParaRPr lang="en-US" dirty="0"/>
          </a:p>
        </p:txBody>
      </p:sp>
      <p:sp>
        <p:nvSpPr>
          <p:cNvPr id="14" name="TextBox 13"/>
          <p:cNvSpPr txBox="1"/>
          <p:nvPr/>
        </p:nvSpPr>
        <p:spPr>
          <a:xfrm>
            <a:off x="5638800" y="3962400"/>
            <a:ext cx="3962400" cy="1877437"/>
          </a:xfrm>
          <a:prstGeom prst="rect">
            <a:avLst/>
          </a:prstGeom>
          <a:noFill/>
        </p:spPr>
        <p:txBody>
          <a:bodyPr wrap="square" rtlCol="0">
            <a:spAutoFit/>
          </a:bodyPr>
          <a:lstStyle/>
          <a:p>
            <a:r>
              <a:rPr lang="en-US" sz="1400" dirty="0" smtClean="0">
                <a:latin typeface="Verdana" pitchFamily="34" charset="0"/>
                <a:ea typeface="Verdana" pitchFamily="34" charset="0"/>
                <a:cs typeface="Verdana" pitchFamily="34" charset="0"/>
              </a:rPr>
              <a:t>Beth </a:t>
            </a:r>
            <a:r>
              <a:rPr lang="en-US" sz="1400" dirty="0" err="1" smtClean="0">
                <a:latin typeface="Verdana" pitchFamily="34" charset="0"/>
                <a:ea typeface="Verdana" pitchFamily="34" charset="0"/>
                <a:cs typeface="Verdana" pitchFamily="34" charset="0"/>
              </a:rPr>
              <a:t>Jines</a:t>
            </a:r>
            <a:endParaRPr lang="en-US" sz="1400" dirty="0" smtClean="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Jonathan </a:t>
            </a:r>
            <a:r>
              <a:rPr lang="en-US" sz="1400" dirty="0" err="1" smtClean="0">
                <a:latin typeface="Verdana" pitchFamily="34" charset="0"/>
                <a:ea typeface="Verdana" pitchFamily="34" charset="0"/>
                <a:cs typeface="Verdana" pitchFamily="34" charset="0"/>
              </a:rPr>
              <a:t>Parfrey</a:t>
            </a:r>
            <a:endParaRPr lang="en-US" sz="1400" dirty="0" smtClean="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Paul </a:t>
            </a:r>
            <a:r>
              <a:rPr lang="en-US" sz="1400" dirty="0" err="1" smtClean="0">
                <a:latin typeface="Verdana" pitchFamily="34" charset="0"/>
                <a:ea typeface="Verdana" pitchFamily="34" charset="0"/>
                <a:cs typeface="Verdana" pitchFamily="34" charset="0"/>
              </a:rPr>
              <a:t>Bunje</a:t>
            </a:r>
            <a:endParaRPr lang="en-US" sz="1400" dirty="0" smtClean="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Madelyn </a:t>
            </a:r>
            <a:r>
              <a:rPr lang="en-US" sz="1400" dirty="0" err="1" smtClean="0">
                <a:latin typeface="Verdana" pitchFamily="34" charset="0"/>
                <a:ea typeface="Verdana" pitchFamily="34" charset="0"/>
                <a:cs typeface="Verdana" pitchFamily="34" charset="0"/>
              </a:rPr>
              <a:t>Glickfeld</a:t>
            </a:r>
            <a:endParaRPr lang="en-US" sz="1400" dirty="0" smtClean="0">
              <a:latin typeface="Verdana" pitchFamily="34" charset="0"/>
              <a:ea typeface="Verdana" pitchFamily="34" charset="0"/>
              <a:cs typeface="Verdana" pitchFamily="34" charset="0"/>
            </a:endParaRPr>
          </a:p>
          <a:p>
            <a:r>
              <a:rPr lang="en-US" sz="1400" dirty="0" smtClean="0">
                <a:latin typeface="Verdana" pitchFamily="34" charset="0"/>
                <a:ea typeface="Verdana" pitchFamily="34" charset="0"/>
                <a:cs typeface="Verdana" pitchFamily="34" charset="0"/>
              </a:rPr>
              <a:t>Mark Gold</a:t>
            </a:r>
          </a:p>
          <a:p>
            <a:r>
              <a:rPr lang="en-US" sz="1400" dirty="0" smtClean="0">
                <a:latin typeface="Verdana" pitchFamily="34" charset="0"/>
                <a:ea typeface="Verdana" pitchFamily="34" charset="0"/>
                <a:cs typeface="Verdana" pitchFamily="34" charset="0"/>
              </a:rPr>
              <a:t>Glen MacDonald</a:t>
            </a:r>
          </a:p>
          <a:p>
            <a:r>
              <a:rPr lang="en-US" sz="1400" dirty="0" smtClean="0">
                <a:latin typeface="Verdana" pitchFamily="34" charset="0"/>
                <a:ea typeface="Verdana" pitchFamily="34" charset="0"/>
                <a:cs typeface="Verdana" pitchFamily="34" charset="0"/>
              </a:rPr>
              <a:t>Stephanie </a:t>
            </a:r>
            <a:r>
              <a:rPr lang="en-US" sz="1400" dirty="0" err="1" smtClean="0">
                <a:latin typeface="Verdana" pitchFamily="34" charset="0"/>
                <a:ea typeface="Verdana" pitchFamily="34" charset="0"/>
                <a:cs typeface="Verdana" pitchFamily="34" charset="0"/>
              </a:rPr>
              <a:t>Pincetl</a:t>
            </a:r>
            <a:endParaRPr lang="en-US" sz="1400" dirty="0" smtClean="0">
              <a:latin typeface="Verdana" pitchFamily="34" charset="0"/>
              <a:ea typeface="Verdana" pitchFamily="34" charset="0"/>
              <a:cs typeface="Verdana" pitchFamily="34" charset="0"/>
            </a:endParaRPr>
          </a:p>
          <a:p>
            <a:endParaRPr lang="en-US" dirty="0"/>
          </a:p>
        </p:txBody>
      </p:sp>
    </p:spTree>
    <p:extLst>
      <p:ext uri="{BB962C8B-B14F-4D97-AF65-F5344CB8AC3E}">
        <p14:creationId xmlns:p14="http://schemas.microsoft.com/office/powerpoint/2010/main" val="272805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fade">
                                      <p:cBhvr>
                                        <p:cTn id="10" dur="2000"/>
                                        <p:tgtEl>
                                          <p:spTgt spid="1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2000"/>
                                        <p:tgtEl>
                                          <p:spTgt spid="1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2000"/>
                                        <p:tgtEl>
                                          <p:spTgt spid="12">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Effect transition="in" filter="fade">
                                      <p:cBhvr>
                                        <p:cTn id="19" dur="2000"/>
                                        <p:tgtEl>
                                          <p:spTgt spid="12">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2000"/>
                                        <p:tgtEl>
                                          <p:spTgt spid="12">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xEl>
                                              <p:pRg st="5" end="5"/>
                                            </p:txEl>
                                          </p:spTgt>
                                        </p:tgtEl>
                                        <p:attrNameLst>
                                          <p:attrName>style.visibility</p:attrName>
                                        </p:attrNameLst>
                                      </p:cBhvr>
                                      <p:to>
                                        <p:strVal val="visible"/>
                                      </p:to>
                                    </p:set>
                                    <p:animEffect transition="in" filter="fade">
                                      <p:cBhvr>
                                        <p:cTn id="25" dur="2000"/>
                                        <p:tgtEl>
                                          <p:spTgt spid="12">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xEl>
                                              <p:pRg st="6" end="6"/>
                                            </p:txEl>
                                          </p:spTgt>
                                        </p:tgtEl>
                                        <p:attrNameLst>
                                          <p:attrName>style.visibility</p:attrName>
                                        </p:attrNameLst>
                                      </p:cBhvr>
                                      <p:to>
                                        <p:strVal val="visible"/>
                                      </p:to>
                                    </p:set>
                                    <p:animEffect transition="in" filter="fade">
                                      <p:cBhvr>
                                        <p:cTn id="28" dur="2000"/>
                                        <p:tgtEl>
                                          <p:spTgt spid="12">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animEffect transition="in" filter="fade">
                                      <p:cBhvr>
                                        <p:cTn id="31" dur="2000"/>
                                        <p:tgtEl>
                                          <p:spTgt spid="14">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fade">
                                      <p:cBhvr>
                                        <p:cTn id="34" dur="2000"/>
                                        <p:tgtEl>
                                          <p:spTgt spid="14">
                                            <p:txEl>
                                              <p:pRg st="1" end="1"/>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animEffect transition="in" filter="fade">
                                      <p:cBhvr>
                                        <p:cTn id="37" dur="2000"/>
                                        <p:tgtEl>
                                          <p:spTgt spid="14">
                                            <p:txEl>
                                              <p:pRg st="2" end="2"/>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xEl>
                                              <p:pRg st="3" end="3"/>
                                            </p:txEl>
                                          </p:spTgt>
                                        </p:tgtEl>
                                        <p:attrNameLst>
                                          <p:attrName>style.visibility</p:attrName>
                                        </p:attrNameLst>
                                      </p:cBhvr>
                                      <p:to>
                                        <p:strVal val="visible"/>
                                      </p:to>
                                    </p:set>
                                    <p:animEffect transition="in" filter="fade">
                                      <p:cBhvr>
                                        <p:cTn id="40" dur="2000"/>
                                        <p:tgtEl>
                                          <p:spTgt spid="14">
                                            <p:txEl>
                                              <p:pRg st="3" end="3"/>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xEl>
                                              <p:pRg st="4" end="4"/>
                                            </p:txEl>
                                          </p:spTgt>
                                        </p:tgtEl>
                                        <p:attrNameLst>
                                          <p:attrName>style.visibility</p:attrName>
                                        </p:attrNameLst>
                                      </p:cBhvr>
                                      <p:to>
                                        <p:strVal val="visible"/>
                                      </p:to>
                                    </p:set>
                                    <p:animEffect transition="in" filter="fade">
                                      <p:cBhvr>
                                        <p:cTn id="43" dur="2000"/>
                                        <p:tgtEl>
                                          <p:spTgt spid="14">
                                            <p:txEl>
                                              <p:pRg st="4" end="4"/>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xEl>
                                              <p:pRg st="5" end="5"/>
                                            </p:txEl>
                                          </p:spTgt>
                                        </p:tgtEl>
                                        <p:attrNameLst>
                                          <p:attrName>style.visibility</p:attrName>
                                        </p:attrNameLst>
                                      </p:cBhvr>
                                      <p:to>
                                        <p:strVal val="visible"/>
                                      </p:to>
                                    </p:set>
                                    <p:animEffect transition="in" filter="fade">
                                      <p:cBhvr>
                                        <p:cTn id="46" dur="2000"/>
                                        <p:tgtEl>
                                          <p:spTgt spid="14">
                                            <p:txEl>
                                              <p:pRg st="5" end="5"/>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xEl>
                                              <p:pRg st="6" end="6"/>
                                            </p:txEl>
                                          </p:spTgt>
                                        </p:tgtEl>
                                        <p:attrNameLst>
                                          <p:attrName>style.visibility</p:attrName>
                                        </p:attrNameLst>
                                      </p:cBhvr>
                                      <p:to>
                                        <p:strVal val="visible"/>
                                      </p:to>
                                    </p:set>
                                    <p:animEffect transition="in" filter="fade">
                                      <p:cBhvr>
                                        <p:cTn id="49" dur="20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P spid="13" grpId="0" build="allAtOnce"/>
      <p:bldP spid="14"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544" y="0"/>
            <a:ext cx="9172354" cy="687749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17960" y="381000"/>
            <a:ext cx="816429" cy="762000"/>
          </a:xfrm>
          <a:prstGeom prst="rect">
            <a:avLst/>
          </a:prstGeom>
          <a:solidFill>
            <a:srgbClr val="66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3122043" y="381000"/>
            <a:ext cx="816429" cy="762000"/>
          </a:xfrm>
          <a:prstGeom prst="rect">
            <a:avLst/>
          </a:prstGeom>
          <a:solidFill>
            <a:srgbClr val="CC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5113876" y="381000"/>
            <a:ext cx="816429" cy="762000"/>
          </a:xfrm>
          <a:prstGeom prst="rect">
            <a:avLst/>
          </a:prstGeom>
          <a:solidFill>
            <a:srgbClr val="3333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3048000" y="1230701"/>
            <a:ext cx="4493643" cy="215444"/>
          </a:xfrm>
          <a:prstGeom prst="rect">
            <a:avLst/>
          </a:prstGeom>
          <a:noFill/>
        </p:spPr>
        <p:txBody>
          <a:bodyPr wrap="square" rtlCol="0">
            <a:spAutoFit/>
          </a:bodyPr>
          <a:lstStyle/>
          <a:p>
            <a:r>
              <a:rPr lang="en-US" sz="800" b="1" spc="300" dirty="0">
                <a:solidFill>
                  <a:srgbClr val="F79646">
                    <a:lumMod val="50000"/>
                  </a:srgbClr>
                </a:solidFill>
                <a:latin typeface="Verdana" pitchFamily="34" charset="0"/>
                <a:ea typeface="Verdana" pitchFamily="34" charset="0"/>
                <a:cs typeface="Verdana" pitchFamily="34" charset="0"/>
              </a:rPr>
              <a:t>UCLA Climate Research Lounge</a:t>
            </a:r>
          </a:p>
        </p:txBody>
      </p:sp>
      <p:sp>
        <p:nvSpPr>
          <p:cNvPr id="10" name="TextBox 9"/>
          <p:cNvSpPr txBox="1"/>
          <p:nvPr/>
        </p:nvSpPr>
        <p:spPr>
          <a:xfrm>
            <a:off x="640870" y="1723986"/>
            <a:ext cx="3408616" cy="584775"/>
          </a:xfrm>
          <a:prstGeom prst="rect">
            <a:avLst/>
          </a:prstGeom>
          <a:noFill/>
        </p:spPr>
        <p:txBody>
          <a:bodyPr wrap="square" rtlCol="0">
            <a:spAutoFit/>
          </a:bodyPr>
          <a:lstStyle/>
          <a:p>
            <a:r>
              <a:rPr lang="en-US" sz="3200" b="1" dirty="0">
                <a:solidFill>
                  <a:prstClr val="black"/>
                </a:solidFill>
                <a:latin typeface="Verdana" pitchFamily="34" charset="0"/>
                <a:ea typeface="Verdana" pitchFamily="34" charset="0"/>
                <a:cs typeface="Verdana" pitchFamily="34" charset="0"/>
              </a:rPr>
              <a:t>Credits</a:t>
            </a:r>
          </a:p>
        </p:txBody>
      </p:sp>
      <p:sp>
        <p:nvSpPr>
          <p:cNvPr id="12" name="TextBox 11"/>
          <p:cNvSpPr txBox="1"/>
          <p:nvPr/>
        </p:nvSpPr>
        <p:spPr>
          <a:xfrm>
            <a:off x="728945" y="2590800"/>
            <a:ext cx="6151816" cy="338554"/>
          </a:xfrm>
          <a:prstGeom prst="rect">
            <a:avLst/>
          </a:prstGeom>
          <a:noFill/>
        </p:spPr>
        <p:txBody>
          <a:bodyPr wrap="square" rtlCol="0">
            <a:spAutoFit/>
          </a:bodyPr>
          <a:lstStyle/>
          <a:p>
            <a:r>
              <a:rPr lang="en-US" sz="1600" dirty="0">
                <a:solidFill>
                  <a:prstClr val="black"/>
                </a:solidFill>
              </a:rPr>
              <a:t>Presentation design, maps and illustrations by </a:t>
            </a:r>
            <a:r>
              <a:rPr lang="en-US" sz="1600" dirty="0" smtClean="0">
                <a:solidFill>
                  <a:prstClr val="black"/>
                </a:solidFill>
              </a:rPr>
              <a:t>www.greeninfo.org </a:t>
            </a:r>
            <a:endParaRPr lang="en-US" sz="1600" dirty="0">
              <a:solidFill>
                <a:prstClr val="black"/>
              </a:solidFill>
            </a:endParaRPr>
          </a:p>
        </p:txBody>
      </p:sp>
      <p:sp>
        <p:nvSpPr>
          <p:cNvPr id="14" name="TextBox 13"/>
          <p:cNvSpPr txBox="1"/>
          <p:nvPr/>
        </p:nvSpPr>
        <p:spPr>
          <a:xfrm>
            <a:off x="750716" y="3099459"/>
            <a:ext cx="6151816" cy="3046988"/>
          </a:xfrm>
          <a:prstGeom prst="rect">
            <a:avLst/>
          </a:prstGeom>
          <a:noFill/>
        </p:spPr>
        <p:txBody>
          <a:bodyPr wrap="square" rtlCol="0">
            <a:spAutoFit/>
          </a:bodyPr>
          <a:lstStyle/>
          <a:p>
            <a:r>
              <a:rPr lang="en-US" sz="1600" b="1" dirty="0" smtClean="0">
                <a:solidFill>
                  <a:prstClr val="black"/>
                </a:solidFill>
              </a:rPr>
              <a:t>Photography/Images: </a:t>
            </a:r>
          </a:p>
          <a:p>
            <a:endParaRPr lang="en-US" sz="1600" b="1" dirty="0">
              <a:solidFill>
                <a:prstClr val="black"/>
              </a:solidFill>
            </a:endParaRPr>
          </a:p>
          <a:p>
            <a:r>
              <a:rPr lang="en-US" sz="1600" dirty="0" smtClean="0">
                <a:solidFill>
                  <a:prstClr val="black"/>
                </a:solidFill>
              </a:rPr>
              <a:t>California Geological Survey</a:t>
            </a:r>
          </a:p>
          <a:p>
            <a:r>
              <a:rPr lang="en-US" sz="1600" dirty="0" smtClean="0">
                <a:solidFill>
                  <a:prstClr val="black"/>
                </a:solidFill>
              </a:rPr>
              <a:t>Los </a:t>
            </a:r>
            <a:r>
              <a:rPr lang="en-US" sz="1600" dirty="0">
                <a:solidFill>
                  <a:prstClr val="black"/>
                </a:solidFill>
              </a:rPr>
              <a:t>Angeles Times</a:t>
            </a:r>
          </a:p>
          <a:p>
            <a:r>
              <a:rPr lang="en-US" sz="1600" dirty="0">
                <a:solidFill>
                  <a:prstClr val="black"/>
                </a:solidFill>
              </a:rPr>
              <a:t>Orange County </a:t>
            </a:r>
            <a:r>
              <a:rPr lang="en-US" sz="1600" dirty="0" smtClean="0">
                <a:solidFill>
                  <a:prstClr val="black"/>
                </a:solidFill>
              </a:rPr>
              <a:t>Register</a:t>
            </a:r>
          </a:p>
          <a:p>
            <a:r>
              <a:rPr lang="en-US" sz="1600" dirty="0" smtClean="0">
                <a:solidFill>
                  <a:prstClr val="black"/>
                </a:solidFill>
              </a:rPr>
              <a:t>Mark A. Johnson</a:t>
            </a:r>
          </a:p>
          <a:p>
            <a:r>
              <a:rPr lang="en-US" sz="1600" dirty="0" smtClean="0">
                <a:solidFill>
                  <a:prstClr val="black"/>
                </a:solidFill>
              </a:rPr>
              <a:t>Accuweather.com </a:t>
            </a:r>
          </a:p>
          <a:p>
            <a:r>
              <a:rPr lang="en-US" sz="1600" dirty="0" smtClean="0">
                <a:solidFill>
                  <a:prstClr val="black"/>
                </a:solidFill>
              </a:rPr>
              <a:t>IPCC</a:t>
            </a:r>
          </a:p>
          <a:p>
            <a:r>
              <a:rPr lang="en-US" sz="1600" dirty="0" smtClean="0">
                <a:solidFill>
                  <a:prstClr val="black"/>
                </a:solidFill>
              </a:rPr>
              <a:t>Newser.com</a:t>
            </a:r>
          </a:p>
          <a:p>
            <a:r>
              <a:rPr lang="en-US" sz="1600" dirty="0" smtClean="0">
                <a:solidFill>
                  <a:prstClr val="black"/>
                </a:solidFill>
              </a:rPr>
              <a:t>Associated Press/Huffington Post</a:t>
            </a:r>
            <a:endParaRPr lang="en-US" sz="1600" dirty="0">
              <a:solidFill>
                <a:prstClr val="black"/>
              </a:solidFill>
            </a:endParaRPr>
          </a:p>
          <a:p>
            <a:r>
              <a:rPr lang="en-US" sz="1600" dirty="0" smtClean="0">
                <a:solidFill>
                  <a:prstClr val="black"/>
                </a:solidFill>
              </a:rPr>
              <a:t>NASA Goddard Institute for Space Studies</a:t>
            </a:r>
          </a:p>
          <a:p>
            <a:r>
              <a:rPr lang="en-US" sz="1600" dirty="0" err="1" smtClean="0">
                <a:solidFill>
                  <a:prstClr val="black"/>
                </a:solidFill>
              </a:rPr>
              <a:t>Xweather.org</a:t>
            </a:r>
            <a:endParaRPr lang="en-US" sz="1600" dirty="0">
              <a:solidFill>
                <a:prstClr val="black"/>
              </a:solidFill>
            </a:endParaRPr>
          </a:p>
        </p:txBody>
      </p:sp>
      <p:pic>
        <p:nvPicPr>
          <p:cNvPr id="2050" name="Picture 2" descr="J:\GINFO\GIN Logo 2012\jpg\GreenInfo_logo_vert.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2454" y="2151736"/>
            <a:ext cx="747355" cy="934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236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609600" y="2590800"/>
            <a:ext cx="3505279" cy="3357518"/>
            <a:chOff x="609600" y="2590800"/>
            <a:chExt cx="3505279" cy="3357518"/>
          </a:xfrm>
        </p:grpSpPr>
        <p:pic>
          <p:nvPicPr>
            <p:cNvPr id="7171" name="Picture 3" descr="P:\proj_t_z\UCLAClimateCenter\images\jpgs for ppt\Precip_map_baseline-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048000"/>
              <a:ext cx="3505279" cy="29003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2590800"/>
              <a:ext cx="3352800" cy="461665"/>
            </a:xfrm>
            <a:prstGeom prst="rect">
              <a:avLst/>
            </a:prstGeom>
            <a:noFill/>
          </p:spPr>
          <p:txBody>
            <a:bodyPr wrap="square" rtlCol="0">
              <a:spAutoFit/>
            </a:bodyPr>
            <a:lstStyle/>
            <a:p>
              <a:pPr algn="ctr"/>
              <a:r>
                <a:rPr lang="en-US" sz="1200" b="1" dirty="0" smtClean="0">
                  <a:latin typeface="Verdana" pitchFamily="34" charset="0"/>
                  <a:ea typeface="Verdana" pitchFamily="34" charset="0"/>
                  <a:cs typeface="Verdana" pitchFamily="34" charset="0"/>
                </a:rPr>
                <a:t>Average Dec–Mar Precipitation</a:t>
              </a:r>
              <a:br>
                <a:rPr lang="en-US" sz="1200" b="1" dirty="0" smtClean="0">
                  <a:latin typeface="Verdana" pitchFamily="34" charset="0"/>
                  <a:ea typeface="Verdana" pitchFamily="34" charset="0"/>
                  <a:cs typeface="Verdana" pitchFamily="34" charset="0"/>
                </a:rPr>
              </a:br>
              <a:r>
                <a:rPr lang="en-US" sz="1200" b="1" dirty="0" smtClean="0">
                  <a:latin typeface="Verdana" pitchFamily="34" charset="0"/>
                  <a:ea typeface="Verdana" pitchFamily="34" charset="0"/>
                  <a:cs typeface="Verdana" pitchFamily="34" charset="0"/>
                </a:rPr>
                <a:t>1981–2000</a:t>
              </a:r>
            </a:p>
          </p:txBody>
        </p:sp>
      </p:grpSp>
      <p:sp>
        <p:nvSpPr>
          <p:cNvPr id="23" name="TextBox 22"/>
          <p:cNvSpPr txBox="1"/>
          <p:nvPr/>
        </p:nvSpPr>
        <p:spPr>
          <a:xfrm>
            <a:off x="1422062" y="1143000"/>
            <a:ext cx="5281766" cy="276999"/>
          </a:xfrm>
          <a:prstGeom prst="rect">
            <a:avLst/>
          </a:prstGeom>
          <a:noFill/>
        </p:spPr>
        <p:txBody>
          <a:bodyPr wrap="square" rtlCol="0">
            <a:spAutoFit/>
          </a:bodyPr>
          <a:lstStyle/>
          <a:p>
            <a:r>
              <a:rPr lang="en-US" sz="1200" b="1" dirty="0" smtClean="0">
                <a:solidFill>
                  <a:schemeClr val="tx1">
                    <a:lumMod val="65000"/>
                    <a:lumOff val="35000"/>
                  </a:schemeClr>
                </a:solidFill>
                <a:latin typeface="Verdana" pitchFamily="34" charset="0"/>
                <a:ea typeface="Verdana" pitchFamily="34" charset="0"/>
                <a:cs typeface="Verdana" pitchFamily="34" charset="0"/>
              </a:rPr>
              <a:t>Precipitation</a:t>
            </a:r>
            <a:endParaRPr lang="en-US" sz="1200" b="1" dirty="0">
              <a:solidFill>
                <a:schemeClr val="tx1">
                  <a:lumMod val="65000"/>
                  <a:lumOff val="35000"/>
                </a:schemeClr>
              </a:solidFill>
              <a:latin typeface="Verdana" pitchFamily="34" charset="0"/>
              <a:ea typeface="Verdana" pitchFamily="34" charset="0"/>
              <a:cs typeface="Verdana" pitchFamily="34" charset="0"/>
            </a:endParaRPr>
          </a:p>
        </p:txBody>
      </p:sp>
      <p:sp>
        <p:nvSpPr>
          <p:cNvPr id="22" name="TextBox 21"/>
          <p:cNvSpPr txBox="1"/>
          <p:nvPr/>
        </p:nvSpPr>
        <p:spPr>
          <a:xfrm>
            <a:off x="1066800" y="1867468"/>
            <a:ext cx="7543800" cy="553998"/>
          </a:xfrm>
          <a:prstGeom prst="rect">
            <a:avLst/>
          </a:prstGeom>
          <a:noFill/>
        </p:spPr>
        <p:txBody>
          <a:bodyPr wrap="square" rtlCol="0">
            <a:spAutoFit/>
          </a:bodyPr>
          <a:lstStyle/>
          <a:p>
            <a:r>
              <a:rPr lang="en-US" sz="3000" dirty="0" smtClean="0">
                <a:solidFill>
                  <a:schemeClr val="accent6">
                    <a:lumMod val="50000"/>
                  </a:schemeClr>
                </a:solidFill>
              </a:rPr>
              <a:t>Little change</a:t>
            </a:r>
            <a:r>
              <a:rPr lang="en-US" sz="3000" dirty="0" smtClean="0"/>
              <a:t> in precipitation by mid-century*</a:t>
            </a:r>
            <a:endParaRPr lang="en-US" sz="3000" dirty="0"/>
          </a:p>
        </p:txBody>
      </p:sp>
      <p:grpSp>
        <p:nvGrpSpPr>
          <p:cNvPr id="21" name="Group 20"/>
          <p:cNvGrpSpPr/>
          <p:nvPr/>
        </p:nvGrpSpPr>
        <p:grpSpPr>
          <a:xfrm>
            <a:off x="4623557" y="2590800"/>
            <a:ext cx="3505278" cy="3385434"/>
            <a:chOff x="4623557" y="2590800"/>
            <a:chExt cx="3505278" cy="3385434"/>
          </a:xfrm>
        </p:grpSpPr>
        <p:pic>
          <p:nvPicPr>
            <p:cNvPr id="7170" name="Picture 2" descr="P:\proj_t_z\UCLAClimateCenter\images\jpgs for ppt\Precip_map_RCP8.5_mid-century-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3557" y="3075916"/>
              <a:ext cx="3505278" cy="290031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724400" y="2590800"/>
              <a:ext cx="3352800" cy="461665"/>
            </a:xfrm>
            <a:prstGeom prst="rect">
              <a:avLst/>
            </a:prstGeom>
            <a:noFill/>
          </p:spPr>
          <p:txBody>
            <a:bodyPr wrap="square" rtlCol="0">
              <a:spAutoFit/>
            </a:bodyPr>
            <a:lstStyle/>
            <a:p>
              <a:pPr algn="ctr"/>
              <a:r>
                <a:rPr lang="en-US" sz="1200" b="1" dirty="0" smtClean="0">
                  <a:latin typeface="Verdana" pitchFamily="34" charset="0"/>
                  <a:ea typeface="Verdana" pitchFamily="34" charset="0"/>
                  <a:cs typeface="Verdana" pitchFamily="34" charset="0"/>
                </a:rPr>
                <a:t>Average Dec–Mar Precipitation</a:t>
              </a:r>
              <a:br>
                <a:rPr lang="en-US" sz="1200" b="1" dirty="0" smtClean="0">
                  <a:latin typeface="Verdana" pitchFamily="34" charset="0"/>
                  <a:ea typeface="Verdana" pitchFamily="34" charset="0"/>
                  <a:cs typeface="Verdana" pitchFamily="34" charset="0"/>
                </a:rPr>
              </a:br>
              <a:r>
                <a:rPr lang="en-US" sz="1200" b="1" dirty="0" smtClean="0">
                  <a:latin typeface="Verdana" pitchFamily="34" charset="0"/>
                  <a:ea typeface="Verdana" pitchFamily="34" charset="0"/>
                  <a:cs typeface="Verdana" pitchFamily="34" charset="0"/>
                </a:rPr>
                <a:t>2041–2060: </a:t>
              </a:r>
              <a:r>
                <a:rPr lang="en-US" sz="1200" b="1" dirty="0" smtClean="0">
                  <a:solidFill>
                    <a:srgbClr val="C00000"/>
                  </a:solidFill>
                  <a:latin typeface="Verdana" pitchFamily="34" charset="0"/>
                  <a:ea typeface="Verdana" pitchFamily="34" charset="0"/>
                  <a:cs typeface="Verdana" pitchFamily="34" charset="0"/>
                </a:rPr>
                <a:t>Business As Usual</a:t>
              </a:r>
            </a:p>
          </p:txBody>
        </p:sp>
      </p:grpSp>
      <p:pic>
        <p:nvPicPr>
          <p:cNvPr id="26" name="Picture 2" descr="P:\proj_t_z\UCLAClimateCenter\design\thumbnail.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57200" y="914400"/>
            <a:ext cx="990600" cy="81578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838200" y="6019800"/>
            <a:ext cx="6477000" cy="369332"/>
          </a:xfrm>
          <a:prstGeom prst="rect">
            <a:avLst/>
          </a:prstGeom>
          <a:noFill/>
        </p:spPr>
        <p:txBody>
          <a:bodyPr wrap="square" rtlCol="0">
            <a:spAutoFit/>
          </a:bodyPr>
          <a:lstStyle/>
          <a:p>
            <a:r>
              <a:rPr lang="en-US" dirty="0" smtClean="0"/>
              <a:t>*Results are preliminary</a:t>
            </a:r>
          </a:p>
        </p:txBody>
      </p:sp>
    </p:spTree>
    <p:extLst>
      <p:ext uri="{BB962C8B-B14F-4D97-AF65-F5344CB8AC3E}">
        <p14:creationId xmlns:p14="http://schemas.microsoft.com/office/powerpoint/2010/main" val="242520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422062" y="1143000"/>
            <a:ext cx="5281766" cy="276999"/>
          </a:xfrm>
          <a:prstGeom prst="rect">
            <a:avLst/>
          </a:prstGeom>
          <a:noFill/>
        </p:spPr>
        <p:txBody>
          <a:bodyPr wrap="square" rtlCol="0">
            <a:spAutoFit/>
          </a:bodyPr>
          <a:lstStyle/>
          <a:p>
            <a:r>
              <a:rPr lang="en-US" sz="1200" b="1" dirty="0" smtClean="0">
                <a:solidFill>
                  <a:schemeClr val="tx1">
                    <a:lumMod val="65000"/>
                    <a:lumOff val="35000"/>
                  </a:schemeClr>
                </a:solidFill>
                <a:latin typeface="Verdana" pitchFamily="34" charset="0"/>
                <a:ea typeface="Verdana" pitchFamily="34" charset="0"/>
                <a:cs typeface="Verdana" pitchFamily="34" charset="0"/>
              </a:rPr>
              <a:t>Precipitation</a:t>
            </a:r>
            <a:endParaRPr lang="en-US" sz="1200" b="1" dirty="0">
              <a:solidFill>
                <a:schemeClr val="tx1">
                  <a:lumMod val="65000"/>
                  <a:lumOff val="35000"/>
                </a:schemeClr>
              </a:solidFill>
              <a:latin typeface="Verdana" pitchFamily="34" charset="0"/>
              <a:ea typeface="Verdana" pitchFamily="34" charset="0"/>
              <a:cs typeface="Verdana" pitchFamily="34" charset="0"/>
            </a:endParaRPr>
          </a:p>
        </p:txBody>
      </p:sp>
      <p:sp>
        <p:nvSpPr>
          <p:cNvPr id="18" name="TextBox 17"/>
          <p:cNvSpPr txBox="1"/>
          <p:nvPr/>
        </p:nvSpPr>
        <p:spPr>
          <a:xfrm>
            <a:off x="1371600" y="1777425"/>
            <a:ext cx="6990016" cy="584775"/>
          </a:xfrm>
          <a:prstGeom prst="rect">
            <a:avLst/>
          </a:prstGeom>
          <a:noFill/>
        </p:spPr>
        <p:txBody>
          <a:bodyPr wrap="square" rtlCol="0">
            <a:spAutoFit/>
          </a:bodyPr>
          <a:lstStyle/>
          <a:p>
            <a:r>
              <a:rPr lang="en-US" sz="3200" dirty="0" smtClean="0"/>
              <a:t>But other factors affect </a:t>
            </a:r>
            <a:r>
              <a:rPr lang="en-US" sz="3200" dirty="0" smtClean="0">
                <a:solidFill>
                  <a:schemeClr val="accent6">
                    <a:lumMod val="50000"/>
                  </a:schemeClr>
                </a:solidFill>
              </a:rPr>
              <a:t>water resources</a:t>
            </a:r>
            <a:endParaRPr lang="en-US" sz="3200" dirty="0">
              <a:solidFill>
                <a:schemeClr val="accent6">
                  <a:lumMod val="50000"/>
                </a:schemeClr>
              </a:solidFill>
            </a:endParaRPr>
          </a:p>
        </p:txBody>
      </p:sp>
      <p:sp>
        <p:nvSpPr>
          <p:cNvPr id="19" name="TextBox 18"/>
          <p:cNvSpPr txBox="1"/>
          <p:nvPr/>
        </p:nvSpPr>
        <p:spPr>
          <a:xfrm>
            <a:off x="3048000" y="2743200"/>
            <a:ext cx="5593842" cy="1713290"/>
          </a:xfrm>
          <a:prstGeom prst="rect">
            <a:avLst/>
          </a:prstGeom>
          <a:noFill/>
        </p:spPr>
        <p:txBody>
          <a:bodyPr wrap="square" rtlCol="0">
            <a:spAutoFit/>
          </a:bodyPr>
          <a:lstStyle/>
          <a:p>
            <a:pPr marL="457200" indent="-457200">
              <a:spcAft>
                <a:spcPts val="2000"/>
              </a:spcAft>
              <a:buFont typeface="Wingdings" pitchFamily="2" charset="2"/>
              <a:buChar char="§"/>
            </a:pPr>
            <a:r>
              <a:rPr lang="en-US" sz="2400" dirty="0" smtClean="0"/>
              <a:t>Snowpack</a:t>
            </a:r>
          </a:p>
          <a:p>
            <a:pPr marL="457200" indent="-457200">
              <a:spcAft>
                <a:spcPts val="2000"/>
              </a:spcAft>
              <a:buFont typeface="Wingdings" pitchFamily="2" charset="2"/>
              <a:buChar char="§"/>
            </a:pPr>
            <a:r>
              <a:rPr lang="en-US" sz="2400" dirty="0" smtClean="0"/>
              <a:t>Evaporation</a:t>
            </a:r>
          </a:p>
          <a:p>
            <a:pPr marL="457200" indent="-457200">
              <a:spcAft>
                <a:spcPts val="2000"/>
              </a:spcAft>
              <a:buFont typeface="Wingdings" pitchFamily="2" charset="2"/>
              <a:buChar char="§"/>
            </a:pPr>
            <a:r>
              <a:rPr lang="en-US" sz="2400" dirty="0" err="1" smtClean="0"/>
              <a:t>Streamflow</a:t>
            </a:r>
            <a:endParaRPr lang="en-US" sz="2400" dirty="0" smtClean="0"/>
          </a:p>
        </p:txBody>
      </p:sp>
      <p:pic>
        <p:nvPicPr>
          <p:cNvPr id="21" name="Picture 2" descr="P:\proj_t_z\UCLAClimateCenter\design\thumbnail.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57200" y="914400"/>
            <a:ext cx="990600" cy="81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937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P:\proj_t_z\UCLAClimateCenter\images\drafts\LARegionHillshadeOnly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77" t="43772"/>
          <a:stretch/>
        </p:blipFill>
        <p:spPr bwMode="auto">
          <a:xfrm>
            <a:off x="857249" y="2190749"/>
            <a:ext cx="7245639" cy="42100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proj_t_z\UCLAClimateCenter\design\VisualOptions\icon-set-weather-and-climate-vector-798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817" t="14879" r="3815" b="69291"/>
          <a:stretch/>
        </p:blipFill>
        <p:spPr bwMode="auto">
          <a:xfrm>
            <a:off x="228600" y="609600"/>
            <a:ext cx="1428934" cy="8699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422062" y="1158948"/>
            <a:ext cx="5281766" cy="276999"/>
          </a:xfrm>
          <a:prstGeom prst="rect">
            <a:avLst/>
          </a:prstGeom>
          <a:noFill/>
        </p:spPr>
        <p:txBody>
          <a:bodyPr wrap="square" rtlCol="0">
            <a:spAutoFit/>
          </a:bodyPr>
          <a:lstStyle/>
          <a:p>
            <a:r>
              <a:rPr lang="en-US" sz="1200" b="1" dirty="0" smtClean="0">
                <a:solidFill>
                  <a:schemeClr val="tx1">
                    <a:lumMod val="65000"/>
                    <a:lumOff val="35000"/>
                  </a:schemeClr>
                </a:solidFill>
                <a:latin typeface="Verdana" pitchFamily="34" charset="0"/>
                <a:ea typeface="Verdana" pitchFamily="34" charset="0"/>
                <a:cs typeface="Verdana" pitchFamily="34" charset="0"/>
              </a:rPr>
              <a:t>Snowfall</a:t>
            </a:r>
            <a:endParaRPr lang="en-US" sz="1200" b="1" dirty="0">
              <a:solidFill>
                <a:schemeClr val="tx1">
                  <a:lumMod val="65000"/>
                  <a:lumOff val="35000"/>
                </a:schemeClr>
              </a:solidFill>
              <a:latin typeface="Verdana" pitchFamily="34" charset="0"/>
              <a:ea typeface="Verdana" pitchFamily="34" charset="0"/>
              <a:cs typeface="Verdana" pitchFamily="34" charset="0"/>
            </a:endParaRPr>
          </a:p>
        </p:txBody>
      </p:sp>
      <p:grpSp>
        <p:nvGrpSpPr>
          <p:cNvPr id="5" name="Group 4"/>
          <p:cNvGrpSpPr/>
          <p:nvPr/>
        </p:nvGrpSpPr>
        <p:grpSpPr>
          <a:xfrm>
            <a:off x="3752850" y="4174312"/>
            <a:ext cx="5695950" cy="2074088"/>
            <a:chOff x="3752850" y="4174312"/>
            <a:chExt cx="5695950" cy="2074088"/>
          </a:xfrm>
        </p:grpSpPr>
        <p:sp>
          <p:nvSpPr>
            <p:cNvPr id="27" name="TextBox 26"/>
            <p:cNvSpPr txBox="1"/>
            <p:nvPr/>
          </p:nvSpPr>
          <p:spPr>
            <a:xfrm>
              <a:off x="6922217" y="5940623"/>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Idyllwild</a:t>
              </a:r>
              <a:endParaRPr lang="en-US" sz="1400" b="1" dirty="0">
                <a:solidFill>
                  <a:schemeClr val="bg2">
                    <a:lumMod val="25000"/>
                  </a:schemeClr>
                </a:solidFill>
              </a:endParaRPr>
            </a:p>
          </p:txBody>
        </p:sp>
        <p:sp>
          <p:nvSpPr>
            <p:cNvPr id="15" name="TextBox 14"/>
            <p:cNvSpPr txBox="1"/>
            <p:nvPr/>
          </p:nvSpPr>
          <p:spPr>
            <a:xfrm>
              <a:off x="3752850" y="4174312"/>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Wrightwood</a:t>
              </a:r>
              <a:endParaRPr lang="en-US" sz="1400" b="1" dirty="0">
                <a:solidFill>
                  <a:schemeClr val="bg2">
                    <a:lumMod val="25000"/>
                  </a:schemeClr>
                </a:solidFill>
              </a:endParaRPr>
            </a:p>
          </p:txBody>
        </p:sp>
        <p:sp>
          <p:nvSpPr>
            <p:cNvPr id="26" name="TextBox 25"/>
            <p:cNvSpPr txBox="1"/>
            <p:nvPr/>
          </p:nvSpPr>
          <p:spPr>
            <a:xfrm>
              <a:off x="5657850" y="4610100"/>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Lake Arrowhead</a:t>
              </a:r>
              <a:endParaRPr lang="en-US" sz="1400" b="1" dirty="0">
                <a:solidFill>
                  <a:schemeClr val="bg2">
                    <a:lumMod val="25000"/>
                  </a:schemeClr>
                </a:solidFill>
              </a:endParaRPr>
            </a:p>
          </p:txBody>
        </p:sp>
      </p:grpSp>
      <p:sp>
        <p:nvSpPr>
          <p:cNvPr id="28" name="Can 27"/>
          <p:cNvSpPr/>
          <p:nvPr/>
        </p:nvSpPr>
        <p:spPr>
          <a:xfrm>
            <a:off x="7453845" y="4972050"/>
            <a:ext cx="509055" cy="857250"/>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6672795" y="4019550"/>
            <a:ext cx="509055" cy="514350"/>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648200" y="2895600"/>
            <a:ext cx="5029200" cy="1981200"/>
            <a:chOff x="4648200" y="2895600"/>
            <a:chExt cx="5029200" cy="1981200"/>
          </a:xfrm>
        </p:grpSpPr>
        <p:sp>
          <p:nvSpPr>
            <p:cNvPr id="37" name="TextBox 36"/>
            <p:cNvSpPr txBox="1"/>
            <p:nvPr/>
          </p:nvSpPr>
          <p:spPr>
            <a:xfrm>
              <a:off x="4648200" y="2895600"/>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87”</a:t>
              </a:r>
              <a:endParaRPr lang="en-US" sz="1400" b="1" dirty="0">
                <a:solidFill>
                  <a:schemeClr val="bg2">
                    <a:lumMod val="25000"/>
                  </a:schemeClr>
                </a:solidFill>
              </a:endParaRPr>
            </a:p>
          </p:txBody>
        </p:sp>
        <p:sp>
          <p:nvSpPr>
            <p:cNvPr id="38" name="TextBox 37"/>
            <p:cNvSpPr txBox="1"/>
            <p:nvPr/>
          </p:nvSpPr>
          <p:spPr>
            <a:xfrm>
              <a:off x="7150817" y="3730823"/>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40”</a:t>
              </a:r>
              <a:endParaRPr lang="en-US" sz="1400" b="1" dirty="0">
                <a:solidFill>
                  <a:schemeClr val="bg2">
                    <a:lumMod val="25000"/>
                  </a:schemeClr>
                </a:solidFill>
              </a:endParaRPr>
            </a:p>
          </p:txBody>
        </p:sp>
        <p:sp>
          <p:nvSpPr>
            <p:cNvPr id="39" name="TextBox 38"/>
            <p:cNvSpPr txBox="1"/>
            <p:nvPr/>
          </p:nvSpPr>
          <p:spPr>
            <a:xfrm>
              <a:off x="7620000" y="4569023"/>
              <a:ext cx="806091"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87”</a:t>
              </a:r>
              <a:endParaRPr lang="en-US" sz="1400" b="1" dirty="0">
                <a:solidFill>
                  <a:schemeClr val="bg2">
                    <a:lumMod val="25000"/>
                  </a:schemeClr>
                </a:solidFill>
              </a:endParaRPr>
            </a:p>
          </p:txBody>
        </p:sp>
      </p:grpSp>
      <p:sp>
        <p:nvSpPr>
          <p:cNvPr id="40" name="TextBox 39"/>
          <p:cNvSpPr txBox="1"/>
          <p:nvPr/>
        </p:nvSpPr>
        <p:spPr>
          <a:xfrm>
            <a:off x="902417" y="1825823"/>
            <a:ext cx="2755183" cy="307777"/>
          </a:xfrm>
          <a:prstGeom prst="rect">
            <a:avLst/>
          </a:prstGeom>
          <a:noFill/>
        </p:spPr>
        <p:txBody>
          <a:bodyPr wrap="square" rtlCol="0">
            <a:spAutoFit/>
          </a:bodyPr>
          <a:lstStyle/>
          <a:p>
            <a:r>
              <a:rPr lang="en-US" sz="1400" b="1" dirty="0" smtClean="0">
                <a:latin typeface="Verdana" pitchFamily="34" charset="0"/>
                <a:ea typeface="Verdana" pitchFamily="34" charset="0"/>
                <a:cs typeface="Verdana" pitchFamily="34" charset="0"/>
              </a:rPr>
              <a:t>Baseline Annual Snowfall</a:t>
            </a:r>
            <a:endParaRPr lang="en-US" sz="1400" b="1" dirty="0"/>
          </a:p>
        </p:txBody>
      </p:sp>
      <p:sp>
        <p:nvSpPr>
          <p:cNvPr id="41" name="Can 40"/>
          <p:cNvSpPr/>
          <p:nvPr/>
        </p:nvSpPr>
        <p:spPr>
          <a:xfrm>
            <a:off x="4114800" y="3276600"/>
            <a:ext cx="509055" cy="857250"/>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23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down)">
                                      <p:cBhvr>
                                        <p:cTn id="10" dur="500"/>
                                        <p:tgtEl>
                                          <p:spTgt spid="3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10" presetClass="entr" presetSubtype="0" fill="hold" nodeType="withEffect">
                                  <p:stCondLst>
                                    <p:cond delay="25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566" y="0"/>
            <a:ext cx="9165565" cy="6858000"/>
          </a:xfrm>
          <a:prstGeom prst="rect">
            <a:avLst/>
          </a:prstGeom>
          <a:solidFill>
            <a:srgbClr val="FDAB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stretch>
            <a:fillRect/>
          </a:stretch>
        </p:blipFill>
        <p:spPr>
          <a:xfrm>
            <a:off x="-2438400" y="0"/>
            <a:ext cx="13164209" cy="6867719"/>
          </a:xfrm>
          <a:prstGeom prst="rect">
            <a:avLst/>
          </a:prstGeom>
        </p:spPr>
      </p:pic>
      <p:sp>
        <p:nvSpPr>
          <p:cNvPr id="12" name="TextBox 11"/>
          <p:cNvSpPr txBox="1"/>
          <p:nvPr/>
        </p:nvSpPr>
        <p:spPr>
          <a:xfrm>
            <a:off x="685800" y="304800"/>
            <a:ext cx="7412789" cy="2277547"/>
          </a:xfrm>
          <a:prstGeom prst="rect">
            <a:avLst/>
          </a:prstGeom>
          <a:noFill/>
        </p:spPr>
        <p:txBody>
          <a:bodyPr wrap="square" rtlCol="0">
            <a:spAutoFit/>
          </a:bodyPr>
          <a:lstStyle/>
          <a:p>
            <a:pPr algn="r"/>
            <a:r>
              <a:rPr lang="en-US" sz="2800"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What Climate Change Means for Southern California:</a:t>
            </a:r>
          </a:p>
          <a:p>
            <a:pPr algn="r"/>
            <a:r>
              <a:rPr lang="en-US" sz="2000" b="1" dirty="0" smtClean="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Results From the Climate Change in the Los Angeles Region Project</a:t>
            </a:r>
          </a:p>
          <a:p>
            <a:endParaRPr lang="en-US" sz="1000" b="1" dirty="0">
              <a:solidFill>
                <a:schemeClr val="bg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r"/>
            <a:r>
              <a:rPr lang="en-US" sz="2000" b="1" dirty="0">
                <a:solidFill>
                  <a:schemeClr val="accent6">
                    <a:lumMod val="50000"/>
                  </a:schemeClr>
                </a:solidFill>
                <a:latin typeface="Verdana" pitchFamily="34" charset="0"/>
                <a:ea typeface="Verdana" pitchFamily="34" charset="0"/>
                <a:cs typeface="Verdana" pitchFamily="34" charset="0"/>
              </a:rPr>
              <a:t>Alex Hall </a:t>
            </a:r>
          </a:p>
          <a:p>
            <a:pPr algn="r"/>
            <a:r>
              <a:rPr lang="en-US" sz="1600" dirty="0" smtClean="0">
                <a:solidFill>
                  <a:schemeClr val="accent6">
                    <a:lumMod val="50000"/>
                  </a:schemeClr>
                </a:solidFill>
                <a:latin typeface="Verdana" pitchFamily="34" charset="0"/>
                <a:ea typeface="Verdana" pitchFamily="34" charset="0"/>
                <a:cs typeface="Verdana" pitchFamily="34" charset="0"/>
              </a:rPr>
              <a:t>December 3, 2013</a:t>
            </a:r>
            <a:endParaRPr lang="en-US" sz="1600" dirty="0">
              <a:solidFill>
                <a:schemeClr val="accent6">
                  <a:lumMod val="50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1843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P:\proj_t_z\UCLAClimateCenter\images\drafts\LARegionHillshadeOnly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77" t="43772"/>
          <a:stretch/>
        </p:blipFill>
        <p:spPr bwMode="auto">
          <a:xfrm>
            <a:off x="857249" y="2190749"/>
            <a:ext cx="7245639" cy="42100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proj_t_z\UCLAClimateCenter\design\VisualOptions\icon-set-weather-and-climate-vector-798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817" t="14879" r="3815" b="69291"/>
          <a:stretch/>
        </p:blipFill>
        <p:spPr bwMode="auto">
          <a:xfrm>
            <a:off x="228600" y="609600"/>
            <a:ext cx="1428934" cy="8699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422062" y="1158948"/>
            <a:ext cx="5281766" cy="276999"/>
          </a:xfrm>
          <a:prstGeom prst="rect">
            <a:avLst/>
          </a:prstGeom>
          <a:noFill/>
        </p:spPr>
        <p:txBody>
          <a:bodyPr wrap="square" rtlCol="0">
            <a:spAutoFit/>
          </a:bodyPr>
          <a:lstStyle/>
          <a:p>
            <a:r>
              <a:rPr lang="en-US" sz="1200" b="1" dirty="0" smtClean="0">
                <a:solidFill>
                  <a:schemeClr val="tx1">
                    <a:lumMod val="65000"/>
                    <a:lumOff val="35000"/>
                  </a:schemeClr>
                </a:solidFill>
                <a:latin typeface="Verdana" pitchFamily="34" charset="0"/>
                <a:ea typeface="Verdana" pitchFamily="34" charset="0"/>
                <a:cs typeface="Verdana" pitchFamily="34" charset="0"/>
              </a:rPr>
              <a:t>Snowfall</a:t>
            </a:r>
            <a:endParaRPr lang="en-US" sz="1200" b="1" dirty="0">
              <a:solidFill>
                <a:schemeClr val="tx1">
                  <a:lumMod val="65000"/>
                  <a:lumOff val="35000"/>
                </a:schemeClr>
              </a:solidFill>
              <a:latin typeface="Verdana" pitchFamily="34" charset="0"/>
              <a:ea typeface="Verdana" pitchFamily="34" charset="0"/>
              <a:cs typeface="Verdana" pitchFamily="34" charset="0"/>
            </a:endParaRPr>
          </a:p>
        </p:txBody>
      </p:sp>
      <p:sp>
        <p:nvSpPr>
          <p:cNvPr id="27" name="TextBox 26"/>
          <p:cNvSpPr txBox="1"/>
          <p:nvPr/>
        </p:nvSpPr>
        <p:spPr>
          <a:xfrm>
            <a:off x="6922217" y="5940623"/>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Idyllwild</a:t>
            </a:r>
            <a:endParaRPr lang="en-US" sz="1400" b="1" dirty="0">
              <a:solidFill>
                <a:schemeClr val="bg2">
                  <a:lumMod val="25000"/>
                </a:schemeClr>
              </a:solidFill>
            </a:endParaRPr>
          </a:p>
        </p:txBody>
      </p:sp>
      <p:sp>
        <p:nvSpPr>
          <p:cNvPr id="15" name="TextBox 14"/>
          <p:cNvSpPr txBox="1"/>
          <p:nvPr/>
        </p:nvSpPr>
        <p:spPr>
          <a:xfrm>
            <a:off x="3752850" y="4174312"/>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Wrightwood</a:t>
            </a:r>
            <a:endParaRPr lang="en-US" sz="1400" b="1" dirty="0">
              <a:solidFill>
                <a:schemeClr val="bg2">
                  <a:lumMod val="25000"/>
                </a:schemeClr>
              </a:solidFill>
            </a:endParaRPr>
          </a:p>
        </p:txBody>
      </p:sp>
      <p:sp>
        <p:nvSpPr>
          <p:cNvPr id="26" name="TextBox 25"/>
          <p:cNvSpPr txBox="1"/>
          <p:nvPr/>
        </p:nvSpPr>
        <p:spPr>
          <a:xfrm>
            <a:off x="5657850" y="4610100"/>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Lake Arrowhead</a:t>
            </a:r>
            <a:endParaRPr lang="en-US" sz="1400" b="1" dirty="0">
              <a:solidFill>
                <a:schemeClr val="bg2">
                  <a:lumMod val="25000"/>
                </a:schemeClr>
              </a:solidFill>
            </a:endParaRPr>
          </a:p>
        </p:txBody>
      </p:sp>
      <p:sp>
        <p:nvSpPr>
          <p:cNvPr id="28" name="Can 27"/>
          <p:cNvSpPr/>
          <p:nvPr/>
        </p:nvSpPr>
        <p:spPr>
          <a:xfrm>
            <a:off x="7453845" y="4972050"/>
            <a:ext cx="509055" cy="85725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6672795" y="4019550"/>
            <a:ext cx="509055" cy="51435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645152" y="2898648"/>
            <a:ext cx="5044231" cy="2054352"/>
            <a:chOff x="4645152" y="2898648"/>
            <a:chExt cx="5044231" cy="2054352"/>
          </a:xfrm>
        </p:grpSpPr>
        <p:sp>
          <p:nvSpPr>
            <p:cNvPr id="37" name="TextBox 36"/>
            <p:cNvSpPr txBox="1"/>
            <p:nvPr/>
          </p:nvSpPr>
          <p:spPr>
            <a:xfrm>
              <a:off x="4645152" y="2898648"/>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52”</a:t>
              </a:r>
              <a:endParaRPr lang="en-US" sz="1400" b="1" dirty="0">
                <a:solidFill>
                  <a:schemeClr val="bg2">
                    <a:lumMod val="25000"/>
                  </a:schemeClr>
                </a:solidFill>
              </a:endParaRPr>
            </a:p>
          </p:txBody>
        </p:sp>
        <p:sp>
          <p:nvSpPr>
            <p:cNvPr id="38" name="TextBox 37"/>
            <p:cNvSpPr txBox="1"/>
            <p:nvPr/>
          </p:nvSpPr>
          <p:spPr>
            <a:xfrm>
              <a:off x="7162800" y="4035623"/>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22”</a:t>
              </a:r>
              <a:endParaRPr lang="en-US" sz="1400" b="1" dirty="0">
                <a:solidFill>
                  <a:schemeClr val="bg2">
                    <a:lumMod val="25000"/>
                  </a:schemeClr>
                </a:solidFill>
              </a:endParaRPr>
            </a:p>
          </p:txBody>
        </p:sp>
        <p:sp>
          <p:nvSpPr>
            <p:cNvPr id="39" name="TextBox 38"/>
            <p:cNvSpPr txBox="1"/>
            <p:nvPr/>
          </p:nvSpPr>
          <p:spPr>
            <a:xfrm>
              <a:off x="7620001" y="4645223"/>
              <a:ext cx="565508"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53”</a:t>
              </a:r>
              <a:endParaRPr lang="en-US" sz="1400" b="1" dirty="0">
                <a:solidFill>
                  <a:schemeClr val="bg2">
                    <a:lumMod val="25000"/>
                  </a:schemeClr>
                </a:solidFill>
              </a:endParaRPr>
            </a:p>
          </p:txBody>
        </p:sp>
      </p:grpSp>
      <p:grpSp>
        <p:nvGrpSpPr>
          <p:cNvPr id="5" name="Group 4"/>
          <p:cNvGrpSpPr/>
          <p:nvPr/>
        </p:nvGrpSpPr>
        <p:grpSpPr>
          <a:xfrm>
            <a:off x="6670997" y="4249947"/>
            <a:ext cx="1288406" cy="1577556"/>
            <a:chOff x="6670997" y="4249947"/>
            <a:chExt cx="1288406" cy="1577556"/>
          </a:xfrm>
        </p:grpSpPr>
        <p:sp>
          <p:nvSpPr>
            <p:cNvPr id="41" name="Can 40"/>
            <p:cNvSpPr/>
            <p:nvPr/>
          </p:nvSpPr>
          <p:spPr>
            <a:xfrm>
              <a:off x="6670997" y="4249947"/>
              <a:ext cx="509055" cy="259871"/>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p:cNvSpPr/>
            <p:nvPr/>
          </p:nvSpPr>
          <p:spPr>
            <a:xfrm>
              <a:off x="7450348" y="5275053"/>
              <a:ext cx="509055" cy="552450"/>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5626817" y="1806330"/>
            <a:ext cx="2526583" cy="307777"/>
          </a:xfrm>
          <a:prstGeom prst="rect">
            <a:avLst/>
          </a:prstGeom>
          <a:noFill/>
        </p:spPr>
        <p:txBody>
          <a:bodyPr wrap="square" rtlCol="0">
            <a:spAutoFit/>
          </a:bodyPr>
          <a:lstStyle/>
          <a:p>
            <a:pPr algn="r"/>
            <a:r>
              <a:rPr lang="en-US" sz="1400" b="1" dirty="0" smtClean="0">
                <a:solidFill>
                  <a:srgbClr val="C00000"/>
                </a:solidFill>
                <a:latin typeface="Verdana" pitchFamily="34" charset="0"/>
                <a:ea typeface="Verdana" pitchFamily="34" charset="0"/>
                <a:cs typeface="Verdana" pitchFamily="34" charset="0"/>
              </a:rPr>
              <a:t>Business As Usual</a:t>
            </a:r>
            <a:endParaRPr lang="en-US" sz="1400" b="1" dirty="0">
              <a:solidFill>
                <a:srgbClr val="C00000"/>
              </a:solidFill>
            </a:endParaRPr>
          </a:p>
        </p:txBody>
      </p:sp>
      <p:sp>
        <p:nvSpPr>
          <p:cNvPr id="44" name="TextBox 43"/>
          <p:cNvSpPr txBox="1"/>
          <p:nvPr/>
        </p:nvSpPr>
        <p:spPr>
          <a:xfrm>
            <a:off x="902417" y="1825823"/>
            <a:ext cx="2526583" cy="307777"/>
          </a:xfrm>
          <a:prstGeom prst="rect">
            <a:avLst/>
          </a:prstGeom>
          <a:noFill/>
        </p:spPr>
        <p:txBody>
          <a:bodyPr wrap="square" rtlCol="0">
            <a:spAutoFit/>
          </a:bodyPr>
          <a:lstStyle/>
          <a:p>
            <a:r>
              <a:rPr lang="en-US" sz="1400" b="1" dirty="0" smtClean="0">
                <a:latin typeface="Verdana" pitchFamily="34" charset="0"/>
                <a:ea typeface="Verdana" pitchFamily="34" charset="0"/>
                <a:cs typeface="Verdana" pitchFamily="34" charset="0"/>
              </a:rPr>
              <a:t>Mid-Century</a:t>
            </a:r>
            <a:endParaRPr lang="en-US" sz="1400" b="1" dirty="0"/>
          </a:p>
        </p:txBody>
      </p:sp>
      <p:sp>
        <p:nvSpPr>
          <p:cNvPr id="45" name="Can 44"/>
          <p:cNvSpPr/>
          <p:nvPr/>
        </p:nvSpPr>
        <p:spPr>
          <a:xfrm>
            <a:off x="4114800" y="3273552"/>
            <a:ext cx="509055" cy="85725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4114800" y="3581400"/>
            <a:ext cx="509055" cy="552450"/>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69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P:\proj_t_z\UCLAClimateCenter\images\drafts\LARegionHillshadeOnly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777" t="43772"/>
          <a:stretch/>
        </p:blipFill>
        <p:spPr bwMode="auto">
          <a:xfrm>
            <a:off x="857249" y="2190749"/>
            <a:ext cx="7245639" cy="42100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proj_t_z\UCLAClimateCenter\design\VisualOptions\icon-set-weather-and-climate-vector-7985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817" t="14879" r="3815" b="69291"/>
          <a:stretch/>
        </p:blipFill>
        <p:spPr bwMode="auto">
          <a:xfrm>
            <a:off x="228600" y="609600"/>
            <a:ext cx="1428934" cy="86997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422062" y="1158948"/>
            <a:ext cx="5281766" cy="276999"/>
          </a:xfrm>
          <a:prstGeom prst="rect">
            <a:avLst/>
          </a:prstGeom>
          <a:noFill/>
        </p:spPr>
        <p:txBody>
          <a:bodyPr wrap="square" rtlCol="0">
            <a:spAutoFit/>
          </a:bodyPr>
          <a:lstStyle/>
          <a:p>
            <a:r>
              <a:rPr lang="en-US" sz="1200" b="1" dirty="0" smtClean="0">
                <a:solidFill>
                  <a:schemeClr val="tx1">
                    <a:lumMod val="65000"/>
                    <a:lumOff val="35000"/>
                  </a:schemeClr>
                </a:solidFill>
                <a:latin typeface="Verdana" pitchFamily="34" charset="0"/>
                <a:ea typeface="Verdana" pitchFamily="34" charset="0"/>
                <a:cs typeface="Verdana" pitchFamily="34" charset="0"/>
              </a:rPr>
              <a:t>Snowfall</a:t>
            </a:r>
            <a:endParaRPr lang="en-US" sz="1200" b="1" dirty="0">
              <a:solidFill>
                <a:schemeClr val="tx1">
                  <a:lumMod val="65000"/>
                  <a:lumOff val="35000"/>
                </a:schemeClr>
              </a:solidFill>
              <a:latin typeface="Verdana" pitchFamily="34" charset="0"/>
              <a:ea typeface="Verdana" pitchFamily="34" charset="0"/>
              <a:cs typeface="Verdana" pitchFamily="34" charset="0"/>
            </a:endParaRPr>
          </a:p>
        </p:txBody>
      </p:sp>
      <p:sp>
        <p:nvSpPr>
          <p:cNvPr id="27" name="TextBox 26"/>
          <p:cNvSpPr txBox="1"/>
          <p:nvPr/>
        </p:nvSpPr>
        <p:spPr>
          <a:xfrm>
            <a:off x="6922217" y="5940623"/>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Idyllwild</a:t>
            </a:r>
            <a:endParaRPr lang="en-US" sz="1400" b="1" dirty="0">
              <a:solidFill>
                <a:schemeClr val="bg2">
                  <a:lumMod val="25000"/>
                </a:schemeClr>
              </a:solidFill>
            </a:endParaRPr>
          </a:p>
        </p:txBody>
      </p:sp>
      <p:sp>
        <p:nvSpPr>
          <p:cNvPr id="15" name="TextBox 14"/>
          <p:cNvSpPr txBox="1"/>
          <p:nvPr/>
        </p:nvSpPr>
        <p:spPr>
          <a:xfrm>
            <a:off x="3752850" y="4174312"/>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Wrightwood</a:t>
            </a:r>
            <a:endParaRPr lang="en-US" sz="1400" b="1" dirty="0">
              <a:solidFill>
                <a:schemeClr val="bg2">
                  <a:lumMod val="25000"/>
                </a:schemeClr>
              </a:solidFill>
            </a:endParaRPr>
          </a:p>
        </p:txBody>
      </p:sp>
      <p:sp>
        <p:nvSpPr>
          <p:cNvPr id="26" name="TextBox 25"/>
          <p:cNvSpPr txBox="1"/>
          <p:nvPr/>
        </p:nvSpPr>
        <p:spPr>
          <a:xfrm>
            <a:off x="5657850" y="4610100"/>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Lake Arrowhead</a:t>
            </a:r>
            <a:endParaRPr lang="en-US" sz="1400" b="1" dirty="0">
              <a:solidFill>
                <a:schemeClr val="bg2">
                  <a:lumMod val="25000"/>
                </a:schemeClr>
              </a:solidFill>
            </a:endParaRPr>
          </a:p>
        </p:txBody>
      </p:sp>
      <p:sp>
        <p:nvSpPr>
          <p:cNvPr id="28" name="Can 27"/>
          <p:cNvSpPr/>
          <p:nvPr/>
        </p:nvSpPr>
        <p:spPr>
          <a:xfrm>
            <a:off x="7453845" y="4972050"/>
            <a:ext cx="509055" cy="85725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6672795" y="4019550"/>
            <a:ext cx="509055" cy="51435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4648200" y="2898648"/>
            <a:ext cx="5041183" cy="2054352"/>
            <a:chOff x="4648200" y="2898648"/>
            <a:chExt cx="5041183" cy="2054352"/>
          </a:xfrm>
        </p:grpSpPr>
        <p:sp>
          <p:nvSpPr>
            <p:cNvPr id="37" name="TextBox 36"/>
            <p:cNvSpPr txBox="1"/>
            <p:nvPr/>
          </p:nvSpPr>
          <p:spPr>
            <a:xfrm>
              <a:off x="4648200" y="2898648"/>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62”</a:t>
              </a:r>
              <a:endParaRPr lang="en-US" sz="1400" b="1" dirty="0">
                <a:solidFill>
                  <a:schemeClr val="bg2">
                    <a:lumMod val="25000"/>
                  </a:schemeClr>
                </a:solidFill>
              </a:endParaRPr>
            </a:p>
          </p:txBody>
        </p:sp>
        <p:sp>
          <p:nvSpPr>
            <p:cNvPr id="38" name="TextBox 37"/>
            <p:cNvSpPr txBox="1"/>
            <p:nvPr/>
          </p:nvSpPr>
          <p:spPr>
            <a:xfrm>
              <a:off x="7162800" y="4035623"/>
              <a:ext cx="2526583"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27”</a:t>
              </a:r>
              <a:endParaRPr lang="en-US" sz="1400" b="1" dirty="0">
                <a:solidFill>
                  <a:schemeClr val="bg2">
                    <a:lumMod val="25000"/>
                  </a:schemeClr>
                </a:solidFill>
              </a:endParaRPr>
            </a:p>
          </p:txBody>
        </p:sp>
        <p:sp>
          <p:nvSpPr>
            <p:cNvPr id="39" name="TextBox 38"/>
            <p:cNvSpPr txBox="1"/>
            <p:nvPr/>
          </p:nvSpPr>
          <p:spPr>
            <a:xfrm>
              <a:off x="7620001" y="4645223"/>
              <a:ext cx="565508" cy="307777"/>
            </a:xfrm>
            <a:prstGeom prst="rect">
              <a:avLst/>
            </a:prstGeom>
            <a:noFill/>
          </p:spPr>
          <p:txBody>
            <a:bodyPr wrap="square" rtlCol="0">
              <a:spAutoFit/>
            </a:bodyPr>
            <a:lstStyle/>
            <a:p>
              <a:r>
                <a:rPr lang="en-US" sz="1400" b="1" dirty="0" smtClean="0">
                  <a:solidFill>
                    <a:schemeClr val="bg2">
                      <a:lumMod val="25000"/>
                    </a:schemeClr>
                  </a:solidFill>
                  <a:latin typeface="Verdana" pitchFamily="34" charset="0"/>
                  <a:ea typeface="Verdana" pitchFamily="34" charset="0"/>
                  <a:cs typeface="Verdana" pitchFamily="34" charset="0"/>
                </a:rPr>
                <a:t>63”</a:t>
              </a:r>
              <a:endParaRPr lang="en-US" sz="1400" b="1" dirty="0">
                <a:solidFill>
                  <a:schemeClr val="bg2">
                    <a:lumMod val="25000"/>
                  </a:schemeClr>
                </a:solidFill>
              </a:endParaRPr>
            </a:p>
          </p:txBody>
        </p:sp>
      </p:grpSp>
      <p:grpSp>
        <p:nvGrpSpPr>
          <p:cNvPr id="5" name="Group 4"/>
          <p:cNvGrpSpPr/>
          <p:nvPr/>
        </p:nvGrpSpPr>
        <p:grpSpPr>
          <a:xfrm>
            <a:off x="6670997" y="4199861"/>
            <a:ext cx="1288406" cy="1627642"/>
            <a:chOff x="6670997" y="4199861"/>
            <a:chExt cx="1288406" cy="1627642"/>
          </a:xfrm>
        </p:grpSpPr>
        <p:sp>
          <p:nvSpPr>
            <p:cNvPr id="41" name="Can 40"/>
            <p:cNvSpPr/>
            <p:nvPr/>
          </p:nvSpPr>
          <p:spPr>
            <a:xfrm>
              <a:off x="6670997" y="4199861"/>
              <a:ext cx="509055" cy="309958"/>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p:cNvSpPr/>
            <p:nvPr/>
          </p:nvSpPr>
          <p:spPr>
            <a:xfrm>
              <a:off x="7450348" y="5188688"/>
              <a:ext cx="509055" cy="638815"/>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5626817" y="1806330"/>
            <a:ext cx="2526583" cy="307777"/>
          </a:xfrm>
          <a:prstGeom prst="rect">
            <a:avLst/>
          </a:prstGeom>
          <a:noFill/>
        </p:spPr>
        <p:txBody>
          <a:bodyPr wrap="square" rtlCol="0">
            <a:spAutoFit/>
          </a:bodyPr>
          <a:lstStyle/>
          <a:p>
            <a:pPr algn="r"/>
            <a:r>
              <a:rPr lang="en-US" sz="1400" b="1" dirty="0" smtClean="0">
                <a:solidFill>
                  <a:schemeClr val="accent1">
                    <a:lumMod val="75000"/>
                  </a:schemeClr>
                </a:solidFill>
                <a:latin typeface="Verdana" pitchFamily="34" charset="0"/>
                <a:ea typeface="Verdana" pitchFamily="34" charset="0"/>
                <a:cs typeface="Verdana" pitchFamily="34" charset="0"/>
              </a:rPr>
              <a:t>Mitigation</a:t>
            </a:r>
            <a:endParaRPr lang="en-US" sz="1400" b="1" dirty="0">
              <a:solidFill>
                <a:schemeClr val="accent1">
                  <a:lumMod val="75000"/>
                </a:schemeClr>
              </a:solidFill>
            </a:endParaRPr>
          </a:p>
        </p:txBody>
      </p:sp>
      <p:sp>
        <p:nvSpPr>
          <p:cNvPr id="44" name="TextBox 43"/>
          <p:cNvSpPr txBox="1"/>
          <p:nvPr/>
        </p:nvSpPr>
        <p:spPr>
          <a:xfrm>
            <a:off x="902417" y="1825823"/>
            <a:ext cx="2526583" cy="307777"/>
          </a:xfrm>
          <a:prstGeom prst="rect">
            <a:avLst/>
          </a:prstGeom>
          <a:noFill/>
        </p:spPr>
        <p:txBody>
          <a:bodyPr wrap="square" rtlCol="0">
            <a:spAutoFit/>
          </a:bodyPr>
          <a:lstStyle/>
          <a:p>
            <a:r>
              <a:rPr lang="en-US" sz="1400" b="1" dirty="0" smtClean="0">
                <a:latin typeface="Verdana" pitchFamily="34" charset="0"/>
                <a:ea typeface="Verdana" pitchFamily="34" charset="0"/>
                <a:cs typeface="Verdana" pitchFamily="34" charset="0"/>
              </a:rPr>
              <a:t>Mid-Century</a:t>
            </a:r>
            <a:endParaRPr lang="en-US" sz="1400" b="1" dirty="0"/>
          </a:p>
        </p:txBody>
      </p:sp>
      <p:sp>
        <p:nvSpPr>
          <p:cNvPr id="45" name="Can 44"/>
          <p:cNvSpPr/>
          <p:nvPr/>
        </p:nvSpPr>
        <p:spPr>
          <a:xfrm>
            <a:off x="4114800" y="3276600"/>
            <a:ext cx="509055" cy="857250"/>
          </a:xfrm>
          <a:prstGeom prst="ca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4114800" y="3505200"/>
            <a:ext cx="509055" cy="638815"/>
          </a:xfrm>
          <a:prstGeom prst="can">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72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P:\proj_t_z\UCLAClimateCenter\design\VisualOptions\icon-set-weather-and-climate-vector-7985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70" t="62121" r="23456" b="7879"/>
          <a:stretch/>
        </p:blipFill>
        <p:spPr bwMode="auto">
          <a:xfrm>
            <a:off x="316675" y="634425"/>
            <a:ext cx="10668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22062" y="1158948"/>
            <a:ext cx="5281766" cy="276999"/>
          </a:xfrm>
          <a:prstGeom prst="rect">
            <a:avLst/>
          </a:prstGeom>
          <a:noFill/>
        </p:spPr>
        <p:txBody>
          <a:bodyPr wrap="square" rtlCol="0">
            <a:spAutoFit/>
          </a:bodyPr>
          <a:lstStyle/>
          <a:p>
            <a:r>
              <a:rPr lang="en-US" sz="1200" b="1" dirty="0" smtClean="0">
                <a:solidFill>
                  <a:schemeClr val="tx1">
                    <a:lumMod val="65000"/>
                    <a:lumOff val="35000"/>
                  </a:schemeClr>
                </a:solidFill>
                <a:latin typeface="Verdana" pitchFamily="34" charset="0"/>
                <a:ea typeface="Verdana" pitchFamily="34" charset="0"/>
                <a:cs typeface="Verdana" pitchFamily="34" charset="0"/>
              </a:rPr>
              <a:t>Fire</a:t>
            </a:r>
            <a:endParaRPr lang="en-US" sz="1200" b="1" dirty="0">
              <a:solidFill>
                <a:schemeClr val="tx1">
                  <a:lumMod val="65000"/>
                  <a:lumOff val="35000"/>
                </a:schemeClr>
              </a:solidFill>
              <a:latin typeface="Verdana" pitchFamily="34" charset="0"/>
              <a:ea typeface="Verdana" pitchFamily="34" charset="0"/>
              <a:cs typeface="Verdana" pitchFamily="34" charset="0"/>
            </a:endParaRPr>
          </a:p>
        </p:txBody>
      </p:sp>
      <p:cxnSp>
        <p:nvCxnSpPr>
          <p:cNvPr id="23" name="Straight Connector 22"/>
          <p:cNvCxnSpPr/>
          <p:nvPr/>
        </p:nvCxnSpPr>
        <p:spPr>
          <a:xfrm>
            <a:off x="1066800" y="2209800"/>
            <a:ext cx="0" cy="342900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2400" y="2209800"/>
            <a:ext cx="914400" cy="338554"/>
          </a:xfrm>
          <a:prstGeom prst="rect">
            <a:avLst/>
          </a:prstGeom>
          <a:noFill/>
        </p:spPr>
        <p:txBody>
          <a:bodyPr wrap="square" rtlCol="0">
            <a:spAutoFit/>
          </a:bodyPr>
          <a:lstStyle/>
          <a:p>
            <a:pPr algn="r"/>
            <a:r>
              <a:rPr lang="en-US" sz="1600" dirty="0" smtClean="0"/>
              <a:t>45000</a:t>
            </a:r>
            <a:endParaRPr lang="en-US" sz="1600" dirty="0"/>
          </a:p>
        </p:txBody>
      </p:sp>
      <p:sp>
        <p:nvSpPr>
          <p:cNvPr id="36" name="TextBox 35"/>
          <p:cNvSpPr txBox="1"/>
          <p:nvPr/>
        </p:nvSpPr>
        <p:spPr>
          <a:xfrm>
            <a:off x="1371600" y="1524000"/>
            <a:ext cx="4419601" cy="400110"/>
          </a:xfrm>
          <a:prstGeom prst="rect">
            <a:avLst/>
          </a:prstGeom>
          <a:noFill/>
        </p:spPr>
        <p:txBody>
          <a:bodyPr wrap="square" rtlCol="0">
            <a:spAutoFit/>
          </a:bodyPr>
          <a:lstStyle/>
          <a:p>
            <a:r>
              <a:rPr lang="en-US" sz="2000" dirty="0" smtClean="0">
                <a:solidFill>
                  <a:prstClr val="black"/>
                </a:solidFill>
                <a:latin typeface="Verdana" pitchFamily="34" charset="0"/>
                <a:ea typeface="Verdana" pitchFamily="34" charset="0"/>
                <a:cs typeface="Verdana" pitchFamily="34" charset="0"/>
              </a:rPr>
              <a:t>Acres </a:t>
            </a:r>
            <a:r>
              <a:rPr lang="en-US" sz="2000" dirty="0" smtClean="0">
                <a:solidFill>
                  <a:srgbClr val="F79646">
                    <a:lumMod val="50000"/>
                  </a:srgbClr>
                </a:solidFill>
                <a:latin typeface="Verdana" pitchFamily="34" charset="0"/>
                <a:ea typeface="Verdana" pitchFamily="34" charset="0"/>
                <a:cs typeface="Verdana" pitchFamily="34" charset="0"/>
              </a:rPr>
              <a:t>Burned </a:t>
            </a:r>
            <a:r>
              <a:rPr lang="en-US" sz="2000" dirty="0" smtClean="0">
                <a:latin typeface="Verdana" pitchFamily="34" charset="0"/>
                <a:ea typeface="Verdana" pitchFamily="34" charset="0"/>
                <a:cs typeface="Verdana" pitchFamily="34" charset="0"/>
              </a:rPr>
              <a:t>by Wildfires*</a:t>
            </a:r>
            <a:endParaRPr lang="en-US" sz="2000" dirty="0">
              <a:latin typeface="Verdana" pitchFamily="34" charset="0"/>
              <a:ea typeface="Verdana" pitchFamily="34" charset="0"/>
              <a:cs typeface="Verdana" pitchFamily="34" charset="0"/>
            </a:endParaRPr>
          </a:p>
        </p:txBody>
      </p:sp>
      <p:sp>
        <p:nvSpPr>
          <p:cNvPr id="37" name="TextBox 36"/>
          <p:cNvSpPr txBox="1"/>
          <p:nvPr/>
        </p:nvSpPr>
        <p:spPr>
          <a:xfrm>
            <a:off x="152400" y="4953000"/>
            <a:ext cx="914400" cy="338554"/>
          </a:xfrm>
          <a:prstGeom prst="rect">
            <a:avLst/>
          </a:prstGeom>
          <a:noFill/>
        </p:spPr>
        <p:txBody>
          <a:bodyPr wrap="square" rtlCol="0">
            <a:spAutoFit/>
          </a:bodyPr>
          <a:lstStyle/>
          <a:p>
            <a:pPr algn="r"/>
            <a:r>
              <a:rPr lang="en-US" sz="1600" dirty="0" smtClean="0"/>
              <a:t>5000</a:t>
            </a:r>
            <a:endParaRPr lang="en-US" sz="1600" dirty="0"/>
          </a:p>
        </p:txBody>
      </p:sp>
      <p:sp>
        <p:nvSpPr>
          <p:cNvPr id="38" name="TextBox 37"/>
          <p:cNvSpPr txBox="1"/>
          <p:nvPr/>
        </p:nvSpPr>
        <p:spPr>
          <a:xfrm>
            <a:off x="152400" y="3581400"/>
            <a:ext cx="914400" cy="338554"/>
          </a:xfrm>
          <a:prstGeom prst="rect">
            <a:avLst/>
          </a:prstGeom>
          <a:noFill/>
        </p:spPr>
        <p:txBody>
          <a:bodyPr wrap="square" rtlCol="0">
            <a:spAutoFit/>
          </a:bodyPr>
          <a:lstStyle/>
          <a:p>
            <a:pPr algn="r"/>
            <a:r>
              <a:rPr lang="en-US" sz="1600" dirty="0" smtClean="0"/>
              <a:t>25000</a:t>
            </a:r>
            <a:endParaRPr lang="en-US" sz="1600" dirty="0"/>
          </a:p>
        </p:txBody>
      </p:sp>
      <p:sp>
        <p:nvSpPr>
          <p:cNvPr id="39" name="TextBox 38"/>
          <p:cNvSpPr txBox="1"/>
          <p:nvPr/>
        </p:nvSpPr>
        <p:spPr>
          <a:xfrm>
            <a:off x="152400" y="4267200"/>
            <a:ext cx="914400" cy="338554"/>
          </a:xfrm>
          <a:prstGeom prst="rect">
            <a:avLst/>
          </a:prstGeom>
          <a:noFill/>
        </p:spPr>
        <p:txBody>
          <a:bodyPr wrap="square" rtlCol="0">
            <a:spAutoFit/>
          </a:bodyPr>
          <a:lstStyle/>
          <a:p>
            <a:pPr algn="r"/>
            <a:r>
              <a:rPr lang="en-US" sz="1600" dirty="0" smtClean="0"/>
              <a:t>15000</a:t>
            </a:r>
            <a:endParaRPr lang="en-US" sz="1600" dirty="0"/>
          </a:p>
        </p:txBody>
      </p:sp>
      <p:sp>
        <p:nvSpPr>
          <p:cNvPr id="40" name="TextBox 39"/>
          <p:cNvSpPr txBox="1"/>
          <p:nvPr/>
        </p:nvSpPr>
        <p:spPr>
          <a:xfrm>
            <a:off x="152400" y="2895600"/>
            <a:ext cx="914400" cy="338554"/>
          </a:xfrm>
          <a:prstGeom prst="rect">
            <a:avLst/>
          </a:prstGeom>
          <a:noFill/>
        </p:spPr>
        <p:txBody>
          <a:bodyPr wrap="square" rtlCol="0">
            <a:spAutoFit/>
          </a:bodyPr>
          <a:lstStyle/>
          <a:p>
            <a:pPr algn="r"/>
            <a:r>
              <a:rPr lang="en-US" sz="1600" dirty="0" smtClean="0"/>
              <a:t>35000</a:t>
            </a:r>
            <a:endParaRPr lang="en-US" sz="1600" dirty="0"/>
          </a:p>
        </p:txBody>
      </p:sp>
      <p:grpSp>
        <p:nvGrpSpPr>
          <p:cNvPr id="106" name="Group 105"/>
          <p:cNvGrpSpPr/>
          <p:nvPr/>
        </p:nvGrpSpPr>
        <p:grpSpPr>
          <a:xfrm>
            <a:off x="6858000" y="1143000"/>
            <a:ext cx="1920588" cy="307777"/>
            <a:chOff x="6858000" y="1143000"/>
            <a:chExt cx="1920588" cy="307777"/>
          </a:xfrm>
        </p:grpSpPr>
        <p:sp>
          <p:nvSpPr>
            <p:cNvPr id="43" name="TextBox 42"/>
            <p:cNvSpPr txBox="1"/>
            <p:nvPr/>
          </p:nvSpPr>
          <p:spPr>
            <a:xfrm>
              <a:off x="7239000" y="1143000"/>
              <a:ext cx="1539588" cy="307777"/>
            </a:xfrm>
            <a:prstGeom prst="rect">
              <a:avLst/>
            </a:prstGeom>
            <a:noFill/>
          </p:spPr>
          <p:txBody>
            <a:bodyPr wrap="square" rtlCol="0">
              <a:spAutoFit/>
            </a:bodyPr>
            <a:lstStyle/>
            <a:p>
              <a:r>
                <a:rPr lang="en-US" sz="1400" dirty="0" smtClean="0"/>
                <a:t>1981–2000</a:t>
              </a:r>
            </a:p>
          </p:txBody>
        </p:sp>
        <p:sp>
          <p:nvSpPr>
            <p:cNvPr id="44" name="Oval 43"/>
            <p:cNvSpPr/>
            <p:nvPr/>
          </p:nvSpPr>
          <p:spPr>
            <a:xfrm>
              <a:off x="6858000" y="1219200"/>
              <a:ext cx="228600" cy="228600"/>
            </a:xfrm>
            <a:prstGeom prst="ellipse">
              <a:avLst/>
            </a:prstGeom>
            <a:solidFill>
              <a:schemeClr val="bg2">
                <a:lumMod val="50000"/>
              </a:schemeClr>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a:off x="1295400" y="5638800"/>
            <a:ext cx="645062" cy="338554"/>
          </a:xfrm>
          <a:prstGeom prst="rect">
            <a:avLst/>
          </a:prstGeom>
          <a:noFill/>
        </p:spPr>
        <p:txBody>
          <a:bodyPr wrap="square" rtlCol="0">
            <a:spAutoFit/>
          </a:bodyPr>
          <a:lstStyle/>
          <a:p>
            <a:pPr algn="ctr"/>
            <a:r>
              <a:rPr lang="en-US" sz="1600" dirty="0" smtClean="0"/>
              <a:t>May</a:t>
            </a:r>
            <a:endParaRPr lang="en-US" sz="1600" dirty="0"/>
          </a:p>
        </p:txBody>
      </p:sp>
      <p:sp>
        <p:nvSpPr>
          <p:cNvPr id="48" name="TextBox 47"/>
          <p:cNvSpPr txBox="1"/>
          <p:nvPr/>
        </p:nvSpPr>
        <p:spPr>
          <a:xfrm>
            <a:off x="2209800" y="5638800"/>
            <a:ext cx="645062" cy="338554"/>
          </a:xfrm>
          <a:prstGeom prst="rect">
            <a:avLst/>
          </a:prstGeom>
          <a:noFill/>
        </p:spPr>
        <p:txBody>
          <a:bodyPr wrap="square" rtlCol="0">
            <a:spAutoFit/>
          </a:bodyPr>
          <a:lstStyle/>
          <a:p>
            <a:pPr algn="ctr"/>
            <a:r>
              <a:rPr lang="en-US" sz="1600" dirty="0" smtClean="0"/>
              <a:t>June</a:t>
            </a:r>
            <a:endParaRPr lang="en-US" sz="1600" dirty="0"/>
          </a:p>
        </p:txBody>
      </p:sp>
      <p:sp>
        <p:nvSpPr>
          <p:cNvPr id="49" name="TextBox 48"/>
          <p:cNvSpPr txBox="1"/>
          <p:nvPr/>
        </p:nvSpPr>
        <p:spPr>
          <a:xfrm>
            <a:off x="3124200" y="5638800"/>
            <a:ext cx="645062" cy="338554"/>
          </a:xfrm>
          <a:prstGeom prst="rect">
            <a:avLst/>
          </a:prstGeom>
          <a:noFill/>
        </p:spPr>
        <p:txBody>
          <a:bodyPr wrap="square" rtlCol="0">
            <a:spAutoFit/>
          </a:bodyPr>
          <a:lstStyle/>
          <a:p>
            <a:pPr algn="ctr"/>
            <a:r>
              <a:rPr lang="en-US" sz="1600" dirty="0" smtClean="0"/>
              <a:t>July</a:t>
            </a:r>
            <a:endParaRPr lang="en-US" sz="1600" dirty="0"/>
          </a:p>
        </p:txBody>
      </p:sp>
      <p:sp>
        <p:nvSpPr>
          <p:cNvPr id="50" name="TextBox 49"/>
          <p:cNvSpPr txBox="1"/>
          <p:nvPr/>
        </p:nvSpPr>
        <p:spPr>
          <a:xfrm>
            <a:off x="4038600" y="5638800"/>
            <a:ext cx="645062" cy="338554"/>
          </a:xfrm>
          <a:prstGeom prst="rect">
            <a:avLst/>
          </a:prstGeom>
          <a:noFill/>
        </p:spPr>
        <p:txBody>
          <a:bodyPr wrap="square" rtlCol="0">
            <a:spAutoFit/>
          </a:bodyPr>
          <a:lstStyle/>
          <a:p>
            <a:pPr algn="ctr"/>
            <a:r>
              <a:rPr lang="en-US" sz="1600" dirty="0" smtClean="0"/>
              <a:t>Aug</a:t>
            </a:r>
            <a:endParaRPr lang="en-US" sz="1600" dirty="0"/>
          </a:p>
        </p:txBody>
      </p:sp>
      <p:sp>
        <p:nvSpPr>
          <p:cNvPr id="51" name="TextBox 50"/>
          <p:cNvSpPr txBox="1"/>
          <p:nvPr/>
        </p:nvSpPr>
        <p:spPr>
          <a:xfrm>
            <a:off x="4953000" y="5638800"/>
            <a:ext cx="645062" cy="338554"/>
          </a:xfrm>
          <a:prstGeom prst="rect">
            <a:avLst/>
          </a:prstGeom>
          <a:noFill/>
        </p:spPr>
        <p:txBody>
          <a:bodyPr wrap="square" rtlCol="0">
            <a:spAutoFit/>
          </a:bodyPr>
          <a:lstStyle/>
          <a:p>
            <a:pPr algn="ctr"/>
            <a:r>
              <a:rPr lang="en-US" sz="1600" dirty="0" smtClean="0"/>
              <a:t>Sept</a:t>
            </a:r>
            <a:endParaRPr lang="en-US" sz="1600" dirty="0"/>
          </a:p>
        </p:txBody>
      </p:sp>
      <p:sp>
        <p:nvSpPr>
          <p:cNvPr id="52" name="TextBox 51"/>
          <p:cNvSpPr txBox="1"/>
          <p:nvPr/>
        </p:nvSpPr>
        <p:spPr>
          <a:xfrm>
            <a:off x="5867400" y="5638800"/>
            <a:ext cx="645062" cy="338554"/>
          </a:xfrm>
          <a:prstGeom prst="rect">
            <a:avLst/>
          </a:prstGeom>
          <a:noFill/>
        </p:spPr>
        <p:txBody>
          <a:bodyPr wrap="square" rtlCol="0">
            <a:spAutoFit/>
          </a:bodyPr>
          <a:lstStyle/>
          <a:p>
            <a:pPr algn="ctr"/>
            <a:r>
              <a:rPr lang="en-US" sz="1600" dirty="0" smtClean="0"/>
              <a:t>Oct</a:t>
            </a:r>
            <a:endParaRPr lang="en-US" sz="1600" dirty="0"/>
          </a:p>
        </p:txBody>
      </p:sp>
      <p:sp>
        <p:nvSpPr>
          <p:cNvPr id="53" name="TextBox 52"/>
          <p:cNvSpPr txBox="1"/>
          <p:nvPr/>
        </p:nvSpPr>
        <p:spPr>
          <a:xfrm>
            <a:off x="6781800" y="5638800"/>
            <a:ext cx="645062" cy="338554"/>
          </a:xfrm>
          <a:prstGeom prst="rect">
            <a:avLst/>
          </a:prstGeom>
          <a:noFill/>
        </p:spPr>
        <p:txBody>
          <a:bodyPr wrap="square" rtlCol="0">
            <a:spAutoFit/>
          </a:bodyPr>
          <a:lstStyle/>
          <a:p>
            <a:pPr algn="ctr"/>
            <a:r>
              <a:rPr lang="en-US" sz="1600" dirty="0" smtClean="0"/>
              <a:t>Nov</a:t>
            </a:r>
            <a:endParaRPr lang="en-US" sz="1600" dirty="0"/>
          </a:p>
        </p:txBody>
      </p:sp>
      <p:sp>
        <p:nvSpPr>
          <p:cNvPr id="54" name="TextBox 53"/>
          <p:cNvSpPr txBox="1"/>
          <p:nvPr/>
        </p:nvSpPr>
        <p:spPr>
          <a:xfrm>
            <a:off x="7696200" y="5638800"/>
            <a:ext cx="609600" cy="338554"/>
          </a:xfrm>
          <a:prstGeom prst="rect">
            <a:avLst/>
          </a:prstGeom>
          <a:noFill/>
        </p:spPr>
        <p:txBody>
          <a:bodyPr wrap="square" rtlCol="0">
            <a:spAutoFit/>
          </a:bodyPr>
          <a:lstStyle/>
          <a:p>
            <a:pPr algn="ctr"/>
            <a:r>
              <a:rPr lang="en-US" sz="1600" dirty="0" smtClean="0"/>
              <a:t>Dec</a:t>
            </a:r>
            <a:endParaRPr lang="en-US" sz="1600" dirty="0"/>
          </a:p>
        </p:txBody>
      </p:sp>
      <p:cxnSp>
        <p:nvCxnSpPr>
          <p:cNvPr id="61" name="Straight Connector 60"/>
          <p:cNvCxnSpPr>
            <a:endCxn id="26" idx="3"/>
          </p:cNvCxnSpPr>
          <p:nvPr/>
        </p:nvCxnSpPr>
        <p:spPr>
          <a:xfrm flipH="1">
            <a:off x="1066800" y="2362200"/>
            <a:ext cx="7239000" cy="1687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endCxn id="40" idx="3"/>
          </p:cNvCxnSpPr>
          <p:nvPr/>
        </p:nvCxnSpPr>
        <p:spPr>
          <a:xfrm flipH="1">
            <a:off x="1066800" y="3048000"/>
            <a:ext cx="7239000" cy="1687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endCxn id="38" idx="3"/>
          </p:cNvCxnSpPr>
          <p:nvPr/>
        </p:nvCxnSpPr>
        <p:spPr>
          <a:xfrm flipH="1">
            <a:off x="1066800" y="3733800"/>
            <a:ext cx="7239000" cy="1687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066800" y="4343400"/>
            <a:ext cx="7239000" cy="1687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endCxn id="37" idx="3"/>
          </p:cNvCxnSpPr>
          <p:nvPr/>
        </p:nvCxnSpPr>
        <p:spPr>
          <a:xfrm flipH="1">
            <a:off x="1066800" y="5105400"/>
            <a:ext cx="7239000" cy="1687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Rectangle 66"/>
          <p:cNvSpPr/>
          <p:nvPr/>
        </p:nvSpPr>
        <p:spPr>
          <a:xfrm>
            <a:off x="1295400" y="5410200"/>
            <a:ext cx="304800" cy="228600"/>
          </a:xfrm>
          <a:prstGeom prst="rect">
            <a:avLst/>
          </a:prstGeom>
          <a:solidFill>
            <a:schemeClr val="bg2">
              <a:lumMod val="50000"/>
            </a:schemeClr>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2209800" y="5105400"/>
            <a:ext cx="304800" cy="533400"/>
          </a:xfrm>
          <a:prstGeom prst="rect">
            <a:avLst/>
          </a:prstGeom>
          <a:solidFill>
            <a:schemeClr val="bg2">
              <a:lumMod val="50000"/>
            </a:schemeClr>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3124200" y="4267200"/>
            <a:ext cx="304800" cy="1371600"/>
          </a:xfrm>
          <a:prstGeom prst="rect">
            <a:avLst/>
          </a:prstGeom>
          <a:solidFill>
            <a:schemeClr val="bg2">
              <a:lumMod val="50000"/>
            </a:schemeClr>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038600" y="4572000"/>
            <a:ext cx="304800" cy="1066800"/>
          </a:xfrm>
          <a:prstGeom prst="rect">
            <a:avLst/>
          </a:prstGeom>
          <a:solidFill>
            <a:schemeClr val="bg2">
              <a:lumMod val="50000"/>
            </a:schemeClr>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953000" y="4800600"/>
            <a:ext cx="304800" cy="838200"/>
          </a:xfrm>
          <a:prstGeom prst="rect">
            <a:avLst/>
          </a:prstGeom>
          <a:solidFill>
            <a:schemeClr val="bg2">
              <a:lumMod val="50000"/>
            </a:schemeClr>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5867400" y="3962400"/>
            <a:ext cx="304800" cy="1676400"/>
          </a:xfrm>
          <a:prstGeom prst="rect">
            <a:avLst/>
          </a:prstGeom>
          <a:solidFill>
            <a:schemeClr val="bg2">
              <a:lumMod val="50000"/>
            </a:schemeClr>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6781800" y="5105400"/>
            <a:ext cx="304800" cy="533400"/>
          </a:xfrm>
          <a:prstGeom prst="rect">
            <a:avLst/>
          </a:prstGeom>
          <a:solidFill>
            <a:schemeClr val="bg2">
              <a:lumMod val="50000"/>
            </a:schemeClr>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7696200" y="5334000"/>
            <a:ext cx="304800" cy="304800"/>
          </a:xfrm>
          <a:prstGeom prst="rect">
            <a:avLst/>
          </a:prstGeom>
          <a:solidFill>
            <a:schemeClr val="bg2">
              <a:lumMod val="50000"/>
            </a:schemeClr>
          </a:solidFill>
          <a:ln w="31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1600200" y="5029200"/>
            <a:ext cx="304800" cy="609600"/>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514600" y="4953000"/>
            <a:ext cx="304800" cy="685800"/>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3429000" y="2590800"/>
            <a:ext cx="304800" cy="3048000"/>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343400" y="3276600"/>
            <a:ext cx="304800" cy="2362200"/>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5257800" y="3886200"/>
            <a:ext cx="304800" cy="1752600"/>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p:cNvSpPr/>
          <p:nvPr/>
        </p:nvSpPr>
        <p:spPr>
          <a:xfrm>
            <a:off x="6172200" y="4648200"/>
            <a:ext cx="304800" cy="990600"/>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a:off x="7086600" y="4876800"/>
            <a:ext cx="304800" cy="762000"/>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p:cNvSpPr/>
          <p:nvPr/>
        </p:nvSpPr>
        <p:spPr>
          <a:xfrm>
            <a:off x="8001000" y="5257800"/>
            <a:ext cx="304800" cy="381000"/>
          </a:xfrm>
          <a:prstGeom prst="rect">
            <a:avLst/>
          </a:prstGeom>
          <a:solidFill>
            <a:srgbClr val="C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a:off x="1066800" y="5638800"/>
            <a:ext cx="7239000"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6858000" y="1524000"/>
            <a:ext cx="1905000" cy="523220"/>
            <a:chOff x="6858000" y="1524000"/>
            <a:chExt cx="1905000" cy="523220"/>
          </a:xfrm>
        </p:grpSpPr>
        <p:sp>
          <p:nvSpPr>
            <p:cNvPr id="46" name="Oval 45"/>
            <p:cNvSpPr/>
            <p:nvPr/>
          </p:nvSpPr>
          <p:spPr>
            <a:xfrm>
              <a:off x="6858000" y="1676400"/>
              <a:ext cx="228600" cy="228600"/>
            </a:xfrm>
            <a:prstGeom prst="ellipse">
              <a:avLst/>
            </a:prstGeom>
            <a:solidFill>
              <a:srgbClr val="C00000"/>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7239000" y="1524000"/>
              <a:ext cx="1524000" cy="523220"/>
            </a:xfrm>
            <a:prstGeom prst="rect">
              <a:avLst/>
            </a:prstGeom>
            <a:noFill/>
          </p:spPr>
          <p:txBody>
            <a:bodyPr wrap="square" rtlCol="0">
              <a:spAutoFit/>
            </a:bodyPr>
            <a:lstStyle/>
            <a:p>
              <a:r>
                <a:rPr lang="en-US" sz="1400" dirty="0" smtClean="0"/>
                <a:t>2041–2060</a:t>
              </a:r>
            </a:p>
            <a:p>
              <a:r>
                <a:rPr lang="en-US" sz="1400" dirty="0" smtClean="0"/>
                <a:t>Business As Usual</a:t>
              </a:r>
              <a:endParaRPr lang="en-US" dirty="0"/>
            </a:p>
          </p:txBody>
        </p:sp>
      </p:grpSp>
      <p:sp>
        <p:nvSpPr>
          <p:cNvPr id="59" name="TextBox 58"/>
          <p:cNvSpPr txBox="1"/>
          <p:nvPr/>
        </p:nvSpPr>
        <p:spPr>
          <a:xfrm>
            <a:off x="0" y="6248400"/>
            <a:ext cx="8382000" cy="307777"/>
          </a:xfrm>
          <a:prstGeom prst="rect">
            <a:avLst/>
          </a:prstGeom>
          <a:noFill/>
        </p:spPr>
        <p:txBody>
          <a:bodyPr wrap="square" rtlCol="0">
            <a:spAutoFit/>
          </a:bodyPr>
          <a:lstStyle/>
          <a:p>
            <a:pPr algn="r"/>
            <a:r>
              <a:rPr lang="en-US" sz="1400" dirty="0" smtClean="0"/>
              <a:t>*Preliminary results from fire study conducted in collaboration with </a:t>
            </a:r>
            <a:r>
              <a:rPr lang="en-US" sz="1400" dirty="0" err="1" smtClean="0"/>
              <a:t>Yufang</a:t>
            </a:r>
            <a:r>
              <a:rPr lang="en-US" sz="1400" dirty="0" smtClean="0"/>
              <a:t> Jin and Jim </a:t>
            </a:r>
            <a:r>
              <a:rPr lang="en-US" sz="1400" dirty="0" err="1" smtClean="0"/>
              <a:t>Randerson</a:t>
            </a:r>
            <a:r>
              <a:rPr lang="en-US" sz="1400" dirty="0" smtClean="0"/>
              <a:t> at UC Irvine</a:t>
            </a:r>
            <a:endParaRPr lang="en-US" sz="1400" dirty="0"/>
          </a:p>
        </p:txBody>
      </p:sp>
    </p:spTree>
    <p:extLst>
      <p:ext uri="{BB962C8B-B14F-4D97-AF65-F5344CB8AC3E}">
        <p14:creationId xmlns:p14="http://schemas.microsoft.com/office/powerpoint/2010/main" val="26729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fade">
                                      <p:cBhvr>
                                        <p:cTn id="16" dur="500"/>
                                        <p:tgtEl>
                                          <p:spTgt spid="7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Effect transition="in" filter="fade">
                                      <p:cBhvr>
                                        <p:cTn id="19" dur="500"/>
                                        <p:tgtEl>
                                          <p:spTgt spid="7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500"/>
                                        <p:tgtEl>
                                          <p:spTgt spid="7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animEffect transition="in" filter="fade">
                                      <p:cBhvr>
                                        <p:cTn id="25" dur="500"/>
                                        <p:tgtEl>
                                          <p:spTgt spid="7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fade">
                                      <p:cBhvr>
                                        <p:cTn id="28" dur="500"/>
                                        <p:tgtEl>
                                          <p:spTgt spid="74"/>
                                        </p:tgtEl>
                                      </p:cBhvr>
                                    </p:animEffect>
                                  </p:childTnLst>
                                </p:cTn>
                              </p:par>
                              <p:par>
                                <p:cTn id="29" presetID="10" presetClass="entr" presetSubtype="0" fill="hold"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500"/>
                                        <p:tgtEl>
                                          <p:spTgt spid="10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7"/>
                                        </p:tgtEl>
                                        <p:attrNameLst>
                                          <p:attrName>style.visibility</p:attrName>
                                        </p:attrNameLst>
                                      </p:cBhvr>
                                      <p:to>
                                        <p:strVal val="visible"/>
                                      </p:to>
                                    </p:set>
                                    <p:animEffect transition="in" filter="fade">
                                      <p:cBhvr>
                                        <p:cTn id="36" dur="500"/>
                                        <p:tgtEl>
                                          <p:spTgt spid="8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par>
                                <p:cTn id="40" presetID="10" presetClass="entr" presetSubtype="0" fill="hold" nodeType="with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fade">
                                      <p:cBhvr>
                                        <p:cTn id="45" dur="500"/>
                                        <p:tgtEl>
                                          <p:spTgt spid="9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82"/>
                                        </p:tgtEl>
                                        <p:attrNameLst>
                                          <p:attrName>style.visibility</p:attrName>
                                        </p:attrNameLst>
                                      </p:cBhvr>
                                      <p:to>
                                        <p:strVal val="visible"/>
                                      </p:to>
                                    </p:set>
                                    <p:animEffect transition="in" filter="fade">
                                      <p:cBhvr>
                                        <p:cTn id="50" dur="500"/>
                                        <p:tgtEl>
                                          <p:spTgt spid="82"/>
                                        </p:tgtEl>
                                      </p:cBhvr>
                                    </p:animEffect>
                                  </p:childTnLst>
                                </p:cTn>
                              </p:par>
                              <p:par>
                                <p:cTn id="51" presetID="10" presetClass="entr" presetSubtype="0" fill="hold" nodeType="withEffect">
                                  <p:stCondLst>
                                    <p:cond delay="0"/>
                                  </p:stCondLst>
                                  <p:childTnLst>
                                    <p:set>
                                      <p:cBhvr>
                                        <p:cTn id="52" dur="1" fill="hold">
                                          <p:stCondLst>
                                            <p:cond delay="0"/>
                                          </p:stCondLst>
                                        </p:cTn>
                                        <p:tgtEl>
                                          <p:spTgt spid="83"/>
                                        </p:tgtEl>
                                        <p:attrNameLst>
                                          <p:attrName>style.visibility</p:attrName>
                                        </p:attrNameLst>
                                      </p:cBhvr>
                                      <p:to>
                                        <p:strVal val="visible"/>
                                      </p:to>
                                    </p:set>
                                    <p:animEffect transition="in" filter="fade">
                                      <p:cBhvr>
                                        <p:cTn id="53" dur="500"/>
                                        <p:tgtEl>
                                          <p:spTgt spid="83"/>
                                        </p:tgtEl>
                                      </p:cBhvr>
                                    </p:animEffect>
                                  </p:childTnLst>
                                </p:cTn>
                              </p:par>
                              <p:par>
                                <p:cTn id="54" presetID="10" presetClass="entr" presetSubtype="0" fill="hold" nodeType="withEffect">
                                  <p:stCondLst>
                                    <p:cond delay="0"/>
                                  </p:stCondLst>
                                  <p:childTnLst>
                                    <p:set>
                                      <p:cBhvr>
                                        <p:cTn id="55" dur="1" fill="hold">
                                          <p:stCondLst>
                                            <p:cond delay="0"/>
                                          </p:stCondLst>
                                        </p:cTn>
                                        <p:tgtEl>
                                          <p:spTgt spid="84"/>
                                        </p:tgtEl>
                                        <p:attrNameLst>
                                          <p:attrName>style.visibility</p:attrName>
                                        </p:attrNameLst>
                                      </p:cBhvr>
                                      <p:to>
                                        <p:strVal val="visible"/>
                                      </p:to>
                                    </p:set>
                                    <p:animEffect transition="in" filter="fade">
                                      <p:cBhvr>
                                        <p:cTn id="56" dur="500"/>
                                        <p:tgtEl>
                                          <p:spTgt spid="84"/>
                                        </p:tgtEl>
                                      </p:cBhvr>
                                    </p:animEffect>
                                  </p:childTnLst>
                                </p:cTn>
                              </p:par>
                              <p:par>
                                <p:cTn id="57" presetID="10" presetClass="entr" presetSubtype="0" fill="hold" nodeType="with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fade">
                                      <p:cBhvr>
                                        <p:cTn id="59" dur="500"/>
                                        <p:tgtEl>
                                          <p:spTgt spid="85"/>
                                        </p:tgtEl>
                                      </p:cBhvr>
                                    </p:animEffect>
                                  </p:childTnLst>
                                </p:cTn>
                              </p:par>
                              <p:par>
                                <p:cTn id="60" presetID="10" presetClass="entr" presetSubtype="0" fill="hold" nodeType="with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2" grpId="0" animBg="1"/>
      <p:bldP spid="73" grpId="0" animBg="1"/>
      <p:bldP spid="74" grpId="0" animBg="1"/>
      <p:bldP spid="87" grpId="0" animBg="1"/>
      <p:bldP spid="88" grpId="0" animBg="1"/>
      <p:bldP spid="9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544" y="-8861"/>
            <a:ext cx="9172354" cy="6877494"/>
          </a:xfrm>
          <a:prstGeom prst="rect">
            <a:avLst/>
          </a:prstGeom>
          <a:solidFill>
            <a:srgbClr val="D5E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7960" y="2488019"/>
            <a:ext cx="816429" cy="762000"/>
          </a:xfrm>
          <a:prstGeom prst="rect">
            <a:avLst/>
          </a:prstGeom>
          <a:solidFill>
            <a:srgbClr val="66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22043" y="2488019"/>
            <a:ext cx="816429" cy="762000"/>
          </a:xfrm>
          <a:prstGeom prst="rect">
            <a:avLst/>
          </a:prstGeom>
          <a:solidFill>
            <a:srgbClr val="CC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113876" y="2488019"/>
            <a:ext cx="816429" cy="762000"/>
          </a:xfrm>
          <a:prstGeom prst="rect">
            <a:avLst/>
          </a:prstGeom>
          <a:solidFill>
            <a:srgbClr val="3333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048000" y="3337720"/>
            <a:ext cx="4493643" cy="215444"/>
          </a:xfrm>
          <a:prstGeom prst="rect">
            <a:avLst/>
          </a:prstGeom>
          <a:noFill/>
        </p:spPr>
        <p:txBody>
          <a:bodyPr wrap="square" rtlCol="0">
            <a:spAutoFit/>
          </a:bodyPr>
          <a:lstStyle/>
          <a:p>
            <a:r>
              <a:rPr lang="en-US" sz="800" b="1" spc="300" dirty="0" smtClean="0">
                <a:solidFill>
                  <a:schemeClr val="accent6">
                    <a:lumMod val="50000"/>
                  </a:schemeClr>
                </a:solidFill>
                <a:latin typeface="Verdana" pitchFamily="34" charset="0"/>
                <a:ea typeface="Verdana" pitchFamily="34" charset="0"/>
                <a:cs typeface="Verdana" pitchFamily="34" charset="0"/>
              </a:rPr>
              <a:t>UCLA Climate Research Lounge</a:t>
            </a:r>
            <a:endParaRPr lang="en-US" sz="800" b="1" spc="300" dirty="0">
              <a:solidFill>
                <a:schemeClr val="accent6">
                  <a:lumMod val="50000"/>
                </a:schemeClr>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2502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M Fig6_approved_subject_to_copyedi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0"/>
            <a:ext cx="6432871" cy="6858000"/>
          </a:xfrm>
          <a:prstGeom prst="rect">
            <a:avLst/>
          </a:prstGeom>
        </p:spPr>
      </p:pic>
    </p:spTree>
    <p:extLst>
      <p:ext uri="{BB962C8B-B14F-4D97-AF65-F5344CB8AC3E}">
        <p14:creationId xmlns:p14="http://schemas.microsoft.com/office/powerpoint/2010/main" val="24761952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proj_t_z\UCLAClimateCenter\images\LARegionHillshadeOnly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763" y="-35257"/>
            <a:ext cx="9664810" cy="691372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4"/>
          <p:cNvGrpSpPr/>
          <p:nvPr/>
        </p:nvGrpSpPr>
        <p:grpSpPr>
          <a:xfrm>
            <a:off x="-163033" y="0"/>
            <a:ext cx="9713416" cy="6878472"/>
            <a:chOff x="-150443" y="0"/>
            <a:chExt cx="9713416" cy="6878472"/>
          </a:xfrm>
        </p:grpSpPr>
        <p:grpSp>
          <p:nvGrpSpPr>
            <p:cNvPr id="9" name="Group 8"/>
            <p:cNvGrpSpPr/>
            <p:nvPr/>
          </p:nvGrpSpPr>
          <p:grpSpPr>
            <a:xfrm>
              <a:off x="1155590" y="0"/>
              <a:ext cx="7010400" cy="6878472"/>
              <a:chOff x="1155590" y="0"/>
              <a:chExt cx="7010400" cy="6878472"/>
            </a:xfrm>
          </p:grpSpPr>
          <p:cxnSp>
            <p:nvCxnSpPr>
              <p:cNvPr id="4" name="Straight Connector 3"/>
              <p:cNvCxnSpPr/>
              <p:nvPr/>
            </p:nvCxnSpPr>
            <p:spPr>
              <a:xfrm>
                <a:off x="1155590" y="0"/>
                <a:ext cx="0" cy="6878472"/>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984390" y="0"/>
                <a:ext cx="0" cy="6878472"/>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724400" y="0"/>
                <a:ext cx="0" cy="6878472"/>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413390" y="0"/>
                <a:ext cx="0" cy="6878472"/>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65990" y="0"/>
                <a:ext cx="0" cy="6878472"/>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150443" y="5181600"/>
              <a:ext cx="966481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1837" y="3276600"/>
              <a:ext cx="966481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1837" y="1447800"/>
              <a:ext cx="9664810" cy="0"/>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4495800" y="5867400"/>
            <a:ext cx="1371600" cy="338554"/>
          </a:xfrm>
          <a:prstGeom prst="rect">
            <a:avLst/>
          </a:prstGeom>
          <a:noFill/>
        </p:spPr>
        <p:txBody>
          <a:bodyPr wrap="square" rtlCol="0">
            <a:spAutoFit/>
          </a:bodyPr>
          <a:lstStyle/>
          <a:p>
            <a:r>
              <a:rPr lang="en-US" sz="1600" b="1" dirty="0" smtClean="0">
                <a:solidFill>
                  <a:schemeClr val="bg2">
                    <a:lumMod val="25000"/>
                  </a:schemeClr>
                </a:solidFill>
              </a:rPr>
              <a:t>Long  Beach</a:t>
            </a:r>
            <a:endParaRPr lang="en-US" sz="1600" b="1" dirty="0">
              <a:solidFill>
                <a:schemeClr val="bg2">
                  <a:lumMod val="25000"/>
                </a:schemeClr>
              </a:solidFill>
            </a:endParaRPr>
          </a:p>
        </p:txBody>
      </p:sp>
      <p:sp>
        <p:nvSpPr>
          <p:cNvPr id="17" name="TextBox 16"/>
          <p:cNvSpPr txBox="1"/>
          <p:nvPr/>
        </p:nvSpPr>
        <p:spPr>
          <a:xfrm>
            <a:off x="4495800" y="5334000"/>
            <a:ext cx="1752600" cy="338554"/>
          </a:xfrm>
          <a:prstGeom prst="rect">
            <a:avLst/>
          </a:prstGeom>
          <a:noFill/>
        </p:spPr>
        <p:txBody>
          <a:bodyPr wrap="square" rtlCol="0">
            <a:spAutoFit/>
          </a:bodyPr>
          <a:lstStyle/>
          <a:p>
            <a:r>
              <a:rPr lang="en-US" sz="1600" b="1" dirty="0" smtClean="0">
                <a:solidFill>
                  <a:schemeClr val="bg2">
                    <a:lumMod val="25000"/>
                  </a:schemeClr>
                </a:solidFill>
              </a:rPr>
              <a:t>Downtown LA</a:t>
            </a:r>
            <a:endParaRPr lang="en-US" sz="1600" b="1" dirty="0">
              <a:solidFill>
                <a:schemeClr val="bg2">
                  <a:lumMod val="25000"/>
                </a:schemeClr>
              </a:solidFill>
            </a:endParaRPr>
          </a:p>
        </p:txBody>
      </p:sp>
      <p:sp>
        <p:nvSpPr>
          <p:cNvPr id="18" name="TextBox 17"/>
          <p:cNvSpPr txBox="1"/>
          <p:nvPr/>
        </p:nvSpPr>
        <p:spPr>
          <a:xfrm>
            <a:off x="2438400" y="5486400"/>
            <a:ext cx="1752600" cy="338554"/>
          </a:xfrm>
          <a:prstGeom prst="rect">
            <a:avLst/>
          </a:prstGeom>
          <a:noFill/>
        </p:spPr>
        <p:txBody>
          <a:bodyPr wrap="square" rtlCol="0">
            <a:spAutoFit/>
          </a:bodyPr>
          <a:lstStyle/>
          <a:p>
            <a:pPr algn="r"/>
            <a:r>
              <a:rPr lang="en-US" sz="1600" b="1" dirty="0" smtClean="0">
                <a:solidFill>
                  <a:schemeClr val="bg2">
                    <a:lumMod val="25000"/>
                  </a:schemeClr>
                </a:solidFill>
              </a:rPr>
              <a:t>Santa Monica</a:t>
            </a:r>
            <a:endParaRPr lang="en-US" sz="1600" b="1" dirty="0">
              <a:solidFill>
                <a:schemeClr val="bg2">
                  <a:lumMod val="25000"/>
                </a:schemeClr>
              </a:solidFill>
            </a:endParaRPr>
          </a:p>
        </p:txBody>
      </p:sp>
      <p:sp>
        <p:nvSpPr>
          <p:cNvPr id="19" name="TextBox 18"/>
          <p:cNvSpPr txBox="1"/>
          <p:nvPr/>
        </p:nvSpPr>
        <p:spPr>
          <a:xfrm>
            <a:off x="3886200" y="4572000"/>
            <a:ext cx="1752600" cy="584775"/>
          </a:xfrm>
          <a:prstGeom prst="rect">
            <a:avLst/>
          </a:prstGeom>
          <a:noFill/>
        </p:spPr>
        <p:txBody>
          <a:bodyPr wrap="square" rtlCol="0">
            <a:spAutoFit/>
          </a:bodyPr>
          <a:lstStyle/>
          <a:p>
            <a:r>
              <a:rPr lang="en-US" sz="1600" b="1" dirty="0" smtClean="0">
                <a:solidFill>
                  <a:schemeClr val="bg2">
                    <a:lumMod val="25000"/>
                  </a:schemeClr>
                </a:solidFill>
              </a:rPr>
              <a:t>San Fernando Valley</a:t>
            </a:r>
            <a:endParaRPr lang="en-US" sz="1600" b="1" dirty="0">
              <a:solidFill>
                <a:schemeClr val="bg2">
                  <a:lumMod val="25000"/>
                </a:schemeClr>
              </a:solidFill>
            </a:endParaRPr>
          </a:p>
        </p:txBody>
      </p:sp>
      <p:sp>
        <p:nvSpPr>
          <p:cNvPr id="20" name="TextBox 19"/>
          <p:cNvSpPr txBox="1"/>
          <p:nvPr/>
        </p:nvSpPr>
        <p:spPr>
          <a:xfrm>
            <a:off x="7086600" y="5029200"/>
            <a:ext cx="1752600" cy="338554"/>
          </a:xfrm>
          <a:prstGeom prst="rect">
            <a:avLst/>
          </a:prstGeom>
          <a:noFill/>
        </p:spPr>
        <p:txBody>
          <a:bodyPr wrap="square" rtlCol="0">
            <a:spAutoFit/>
          </a:bodyPr>
          <a:lstStyle/>
          <a:p>
            <a:r>
              <a:rPr lang="en-US" sz="1600" b="1" dirty="0" smtClean="0">
                <a:solidFill>
                  <a:schemeClr val="bg2">
                    <a:lumMod val="25000"/>
                  </a:schemeClr>
                </a:solidFill>
              </a:rPr>
              <a:t>San Bernardino</a:t>
            </a:r>
            <a:endParaRPr lang="en-US" sz="1600" b="1" dirty="0">
              <a:solidFill>
                <a:schemeClr val="bg2">
                  <a:lumMod val="25000"/>
                </a:schemeClr>
              </a:solidFill>
            </a:endParaRPr>
          </a:p>
        </p:txBody>
      </p:sp>
      <p:sp>
        <p:nvSpPr>
          <p:cNvPr id="21" name="TextBox 20"/>
          <p:cNvSpPr txBox="1"/>
          <p:nvPr/>
        </p:nvSpPr>
        <p:spPr>
          <a:xfrm>
            <a:off x="5181600" y="3810000"/>
            <a:ext cx="1752600" cy="338554"/>
          </a:xfrm>
          <a:prstGeom prst="rect">
            <a:avLst/>
          </a:prstGeom>
          <a:noFill/>
        </p:spPr>
        <p:txBody>
          <a:bodyPr wrap="square" rtlCol="0">
            <a:spAutoFit/>
          </a:bodyPr>
          <a:lstStyle/>
          <a:p>
            <a:r>
              <a:rPr lang="en-US" sz="1600" b="1" dirty="0" smtClean="0">
                <a:solidFill>
                  <a:schemeClr val="bg2">
                    <a:lumMod val="25000"/>
                  </a:schemeClr>
                </a:solidFill>
              </a:rPr>
              <a:t>Palmdale</a:t>
            </a:r>
            <a:endParaRPr lang="en-US" sz="1600" b="1" dirty="0">
              <a:solidFill>
                <a:schemeClr val="bg2">
                  <a:lumMod val="25000"/>
                </a:schemeClr>
              </a:solidFill>
            </a:endParaRPr>
          </a:p>
        </p:txBody>
      </p:sp>
      <p:sp>
        <p:nvSpPr>
          <p:cNvPr id="22" name="TextBox 21"/>
          <p:cNvSpPr txBox="1"/>
          <p:nvPr/>
        </p:nvSpPr>
        <p:spPr>
          <a:xfrm>
            <a:off x="1981200" y="4724400"/>
            <a:ext cx="1752600" cy="338554"/>
          </a:xfrm>
          <a:prstGeom prst="rect">
            <a:avLst/>
          </a:prstGeom>
          <a:noFill/>
        </p:spPr>
        <p:txBody>
          <a:bodyPr wrap="square" rtlCol="0">
            <a:spAutoFit/>
          </a:bodyPr>
          <a:lstStyle/>
          <a:p>
            <a:r>
              <a:rPr lang="en-US" sz="1600" b="1" dirty="0" smtClean="0">
                <a:solidFill>
                  <a:schemeClr val="bg2">
                    <a:lumMod val="25000"/>
                  </a:schemeClr>
                </a:solidFill>
              </a:rPr>
              <a:t>Ventura</a:t>
            </a:r>
            <a:endParaRPr lang="en-US" sz="1600" b="1" dirty="0">
              <a:solidFill>
                <a:schemeClr val="bg2">
                  <a:lumMod val="25000"/>
                </a:schemeClr>
              </a:solidFill>
            </a:endParaRPr>
          </a:p>
        </p:txBody>
      </p:sp>
    </p:spTree>
    <p:extLst>
      <p:ext uri="{BB962C8B-B14F-4D97-AF65-F5344CB8AC3E}">
        <p14:creationId xmlns:p14="http://schemas.microsoft.com/office/powerpoint/2010/main" val="163826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proj_t_z\UCLAClimateCenter\design\LA_fire_radius_H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62" t="13635" r="28266" b="31767"/>
          <a:stretch/>
        </p:blipFill>
        <p:spPr bwMode="auto">
          <a:xfrm>
            <a:off x="36094" y="33023"/>
            <a:ext cx="9336505" cy="691815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129"/>
          <p:cNvGrpSpPr/>
          <p:nvPr/>
        </p:nvGrpSpPr>
        <p:grpSpPr>
          <a:xfrm>
            <a:off x="-76199" y="-872727"/>
            <a:ext cx="9410207" cy="9001438"/>
            <a:chOff x="-76199" y="-872727"/>
            <a:chExt cx="9410207" cy="9001438"/>
          </a:xfrm>
        </p:grpSpPr>
        <p:grpSp>
          <p:nvGrpSpPr>
            <p:cNvPr id="4" name="Group 99"/>
            <p:cNvGrpSpPr/>
            <p:nvPr/>
          </p:nvGrpSpPr>
          <p:grpSpPr>
            <a:xfrm>
              <a:off x="33609" y="-6350"/>
              <a:ext cx="9001438" cy="6963883"/>
              <a:chOff x="33609" y="-6350"/>
              <a:chExt cx="9001438" cy="6963883"/>
            </a:xfrm>
          </p:grpSpPr>
          <p:cxnSp>
            <p:nvCxnSpPr>
              <p:cNvPr id="12" name="Straight Connector 11"/>
              <p:cNvCxnSpPr>
                <a:stCxn id="12290" idx="0"/>
                <a:endCxn id="12290" idx="2"/>
              </p:cNvCxnSpPr>
              <p:nvPr/>
            </p:nvCxnSpPr>
            <p:spPr>
              <a:xfrm>
                <a:off x="4704347" y="3302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356100" y="-635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410200"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061953"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139447"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791200"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858000"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509753"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587247" y="1604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7239000" y="-635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305800"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957553"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9035047"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8686800"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81856"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3609" y="1698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111103"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762856" y="1698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829656"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481409" y="1698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558903" y="3302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210656" y="1063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3277456"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929209" y="1698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006703"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3658456" y="16983"/>
                <a:ext cx="0" cy="6918159"/>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01"/>
            <p:cNvGrpSpPr/>
            <p:nvPr/>
          </p:nvGrpSpPr>
          <p:grpSpPr>
            <a:xfrm rot="16200000">
              <a:off x="128186" y="-1077112"/>
              <a:ext cx="9001438" cy="9410207"/>
              <a:chOff x="33609" y="-6350"/>
              <a:chExt cx="9001438" cy="6963883"/>
            </a:xfrm>
          </p:grpSpPr>
          <p:cxnSp>
            <p:nvCxnSpPr>
              <p:cNvPr id="103" name="Straight Connector 102"/>
              <p:cNvCxnSpPr/>
              <p:nvPr/>
            </p:nvCxnSpPr>
            <p:spPr>
              <a:xfrm>
                <a:off x="4704347" y="3302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356100" y="-635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410200"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5061953"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139447"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791200"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858000"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509753"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7587247" y="1604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7239000" y="-635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8305800"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7957553"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9035047" y="22391"/>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686800" y="0"/>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381856"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33609" y="1698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1111103"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62856" y="1698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1829656"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481409" y="1698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558903" y="3302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2210656" y="1063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277456"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929209" y="16983"/>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4006703" y="39374"/>
                <a:ext cx="0" cy="69181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658456" y="16983"/>
                <a:ext cx="0" cy="6918159"/>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2" name="TextBox 1"/>
          <p:cNvSpPr txBox="1"/>
          <p:nvPr/>
        </p:nvSpPr>
        <p:spPr>
          <a:xfrm>
            <a:off x="5457435" y="3509433"/>
            <a:ext cx="1524135" cy="369332"/>
          </a:xfrm>
          <a:prstGeom prst="rect">
            <a:avLst/>
          </a:prstGeom>
          <a:noFill/>
        </p:spPr>
        <p:txBody>
          <a:bodyPr wrap="square" rtlCol="0">
            <a:spAutoFit/>
          </a:bodyPr>
          <a:lstStyle/>
          <a:p>
            <a:r>
              <a:rPr lang="en-US" sz="1600" dirty="0" smtClean="0"/>
              <a:t>Downtown</a:t>
            </a:r>
            <a:r>
              <a:rPr lang="en-US" dirty="0" smtClean="0"/>
              <a:t> LA</a:t>
            </a:r>
            <a:endParaRPr lang="en-US" dirty="0"/>
          </a:p>
        </p:txBody>
      </p:sp>
      <p:sp>
        <p:nvSpPr>
          <p:cNvPr id="60" name="TextBox 59"/>
          <p:cNvSpPr txBox="1"/>
          <p:nvPr/>
        </p:nvSpPr>
        <p:spPr>
          <a:xfrm>
            <a:off x="462521" y="4018321"/>
            <a:ext cx="1524135" cy="338554"/>
          </a:xfrm>
          <a:prstGeom prst="rect">
            <a:avLst/>
          </a:prstGeom>
          <a:noFill/>
        </p:spPr>
        <p:txBody>
          <a:bodyPr wrap="square" rtlCol="0">
            <a:spAutoFit/>
          </a:bodyPr>
          <a:lstStyle/>
          <a:p>
            <a:r>
              <a:rPr lang="en-US" sz="1600" dirty="0" smtClean="0"/>
              <a:t>Santa Monica</a:t>
            </a:r>
            <a:endParaRPr lang="en-US" dirty="0"/>
          </a:p>
        </p:txBody>
      </p:sp>
      <p:sp>
        <p:nvSpPr>
          <p:cNvPr id="61" name="TextBox 60"/>
          <p:cNvSpPr txBox="1"/>
          <p:nvPr/>
        </p:nvSpPr>
        <p:spPr>
          <a:xfrm>
            <a:off x="5541188" y="1379391"/>
            <a:ext cx="1524135" cy="338554"/>
          </a:xfrm>
          <a:prstGeom prst="rect">
            <a:avLst/>
          </a:prstGeom>
          <a:noFill/>
        </p:spPr>
        <p:txBody>
          <a:bodyPr wrap="square" rtlCol="0">
            <a:spAutoFit/>
          </a:bodyPr>
          <a:lstStyle/>
          <a:p>
            <a:r>
              <a:rPr lang="en-US" sz="1600" dirty="0" smtClean="0"/>
              <a:t>Glendale</a:t>
            </a:r>
            <a:endParaRPr lang="en-US" dirty="0"/>
          </a:p>
        </p:txBody>
      </p:sp>
      <p:sp>
        <p:nvSpPr>
          <p:cNvPr id="63" name="TextBox 62"/>
          <p:cNvSpPr txBox="1"/>
          <p:nvPr/>
        </p:nvSpPr>
        <p:spPr>
          <a:xfrm>
            <a:off x="4501977" y="754043"/>
            <a:ext cx="1524135" cy="338554"/>
          </a:xfrm>
          <a:prstGeom prst="rect">
            <a:avLst/>
          </a:prstGeom>
          <a:noFill/>
        </p:spPr>
        <p:txBody>
          <a:bodyPr wrap="square" rtlCol="0">
            <a:spAutoFit/>
          </a:bodyPr>
          <a:lstStyle/>
          <a:p>
            <a:r>
              <a:rPr lang="en-US" sz="1600" dirty="0" smtClean="0"/>
              <a:t>Burbank</a:t>
            </a:r>
            <a:endParaRPr lang="en-US" dirty="0"/>
          </a:p>
        </p:txBody>
      </p:sp>
      <p:sp>
        <p:nvSpPr>
          <p:cNvPr id="64" name="TextBox 63"/>
          <p:cNvSpPr txBox="1"/>
          <p:nvPr/>
        </p:nvSpPr>
        <p:spPr>
          <a:xfrm>
            <a:off x="2227818" y="4148579"/>
            <a:ext cx="1524135" cy="338554"/>
          </a:xfrm>
          <a:prstGeom prst="rect">
            <a:avLst/>
          </a:prstGeom>
          <a:noFill/>
        </p:spPr>
        <p:txBody>
          <a:bodyPr wrap="square" rtlCol="0">
            <a:spAutoFit/>
          </a:bodyPr>
          <a:lstStyle/>
          <a:p>
            <a:r>
              <a:rPr lang="en-US" sz="1600" dirty="0" smtClean="0"/>
              <a:t>Culver City</a:t>
            </a:r>
            <a:endParaRPr lang="en-US" dirty="0"/>
          </a:p>
        </p:txBody>
      </p:sp>
      <p:sp>
        <p:nvSpPr>
          <p:cNvPr id="65" name="TextBox 64"/>
          <p:cNvSpPr txBox="1"/>
          <p:nvPr/>
        </p:nvSpPr>
        <p:spPr>
          <a:xfrm>
            <a:off x="3886065" y="2382788"/>
            <a:ext cx="1524135" cy="338554"/>
          </a:xfrm>
          <a:prstGeom prst="rect">
            <a:avLst/>
          </a:prstGeom>
          <a:noFill/>
        </p:spPr>
        <p:txBody>
          <a:bodyPr wrap="square" rtlCol="0">
            <a:spAutoFit/>
          </a:bodyPr>
          <a:lstStyle/>
          <a:p>
            <a:r>
              <a:rPr lang="en-US" sz="1600" dirty="0" smtClean="0"/>
              <a:t>Hollywood</a:t>
            </a:r>
            <a:endParaRPr lang="en-US" dirty="0"/>
          </a:p>
        </p:txBody>
      </p:sp>
      <p:sp>
        <p:nvSpPr>
          <p:cNvPr id="66" name="TextBox 65"/>
          <p:cNvSpPr txBox="1"/>
          <p:nvPr/>
        </p:nvSpPr>
        <p:spPr>
          <a:xfrm>
            <a:off x="1222656" y="1084559"/>
            <a:ext cx="1524135" cy="338554"/>
          </a:xfrm>
          <a:prstGeom prst="rect">
            <a:avLst/>
          </a:prstGeom>
          <a:noFill/>
        </p:spPr>
        <p:txBody>
          <a:bodyPr wrap="square" rtlCol="0">
            <a:spAutoFit/>
          </a:bodyPr>
          <a:lstStyle/>
          <a:p>
            <a:r>
              <a:rPr lang="en-US" sz="1600" dirty="0" smtClean="0"/>
              <a:t>Sherman Oaks</a:t>
            </a:r>
            <a:endParaRPr lang="en-US" dirty="0"/>
          </a:p>
        </p:txBody>
      </p:sp>
      <p:sp>
        <p:nvSpPr>
          <p:cNvPr id="67" name="TextBox 66"/>
          <p:cNvSpPr txBox="1"/>
          <p:nvPr/>
        </p:nvSpPr>
        <p:spPr>
          <a:xfrm>
            <a:off x="7887103" y="1319111"/>
            <a:ext cx="1524135" cy="338554"/>
          </a:xfrm>
          <a:prstGeom prst="rect">
            <a:avLst/>
          </a:prstGeom>
          <a:noFill/>
        </p:spPr>
        <p:txBody>
          <a:bodyPr wrap="square" rtlCol="0">
            <a:spAutoFit/>
          </a:bodyPr>
          <a:lstStyle/>
          <a:p>
            <a:r>
              <a:rPr lang="en-US" sz="1600" dirty="0" smtClean="0"/>
              <a:t>Pasadena</a:t>
            </a:r>
            <a:endParaRPr lang="en-US" dirty="0"/>
          </a:p>
        </p:txBody>
      </p:sp>
      <p:sp>
        <p:nvSpPr>
          <p:cNvPr id="68" name="TextBox 67"/>
          <p:cNvSpPr txBox="1"/>
          <p:nvPr/>
        </p:nvSpPr>
        <p:spPr>
          <a:xfrm>
            <a:off x="3049533" y="5560512"/>
            <a:ext cx="1524135" cy="338554"/>
          </a:xfrm>
          <a:prstGeom prst="rect">
            <a:avLst/>
          </a:prstGeom>
          <a:noFill/>
        </p:spPr>
        <p:txBody>
          <a:bodyPr wrap="square" rtlCol="0">
            <a:spAutoFit/>
          </a:bodyPr>
          <a:lstStyle/>
          <a:p>
            <a:r>
              <a:rPr lang="en-US" sz="1600" dirty="0" smtClean="0"/>
              <a:t>Inglewood</a:t>
            </a:r>
            <a:endParaRPr lang="en-US" dirty="0"/>
          </a:p>
        </p:txBody>
      </p:sp>
      <p:sp>
        <p:nvSpPr>
          <p:cNvPr id="69" name="TextBox 68"/>
          <p:cNvSpPr txBox="1"/>
          <p:nvPr/>
        </p:nvSpPr>
        <p:spPr>
          <a:xfrm>
            <a:off x="7858705" y="5854470"/>
            <a:ext cx="1524135" cy="338554"/>
          </a:xfrm>
          <a:prstGeom prst="rect">
            <a:avLst/>
          </a:prstGeom>
          <a:noFill/>
        </p:spPr>
        <p:txBody>
          <a:bodyPr wrap="square" rtlCol="0">
            <a:spAutoFit/>
          </a:bodyPr>
          <a:lstStyle/>
          <a:p>
            <a:r>
              <a:rPr lang="en-US" sz="1600" dirty="0" smtClean="0"/>
              <a:t>Downey</a:t>
            </a:r>
            <a:endParaRPr lang="en-US" dirty="0"/>
          </a:p>
        </p:txBody>
      </p:sp>
      <p:sp>
        <p:nvSpPr>
          <p:cNvPr id="70" name="TextBox 69"/>
          <p:cNvSpPr txBox="1"/>
          <p:nvPr/>
        </p:nvSpPr>
        <p:spPr>
          <a:xfrm>
            <a:off x="4913861" y="4544828"/>
            <a:ext cx="1401668" cy="584776"/>
          </a:xfrm>
          <a:prstGeom prst="rect">
            <a:avLst/>
          </a:prstGeom>
          <a:noFill/>
        </p:spPr>
        <p:txBody>
          <a:bodyPr wrap="square" rtlCol="0">
            <a:spAutoFit/>
          </a:bodyPr>
          <a:lstStyle/>
          <a:p>
            <a:pPr algn="ctr"/>
            <a:r>
              <a:rPr lang="en-US" sz="1600" dirty="0" smtClean="0"/>
              <a:t>South </a:t>
            </a:r>
          </a:p>
          <a:p>
            <a:pPr algn="ctr"/>
            <a:r>
              <a:rPr lang="en-US" sz="1600" dirty="0" smtClean="0"/>
              <a:t>Los Angeles</a:t>
            </a:r>
            <a:endParaRPr lang="en-US" dirty="0"/>
          </a:p>
        </p:txBody>
      </p:sp>
    </p:spTree>
    <p:extLst>
      <p:ext uri="{BB962C8B-B14F-4D97-AF65-F5344CB8AC3E}">
        <p14:creationId xmlns:p14="http://schemas.microsoft.com/office/powerpoint/2010/main" val="486796541"/>
      </p:ext>
    </p:extLst>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447800" y="1752600"/>
            <a:ext cx="6290568" cy="1077218"/>
          </a:xfrm>
          <a:prstGeom prst="rect">
            <a:avLst/>
          </a:prstGeom>
          <a:noFill/>
        </p:spPr>
        <p:txBody>
          <a:bodyPr wrap="square" rtlCol="0">
            <a:spAutoFit/>
          </a:bodyPr>
          <a:lstStyle/>
          <a:p>
            <a:r>
              <a:rPr lang="en-US" sz="3200" dirty="0" smtClean="0"/>
              <a:t>We applied </a:t>
            </a:r>
            <a:r>
              <a:rPr lang="en-US" sz="3200" dirty="0" smtClean="0">
                <a:solidFill>
                  <a:schemeClr val="accent6">
                    <a:lumMod val="50000"/>
                  </a:schemeClr>
                </a:solidFill>
              </a:rPr>
              <a:t>~</a:t>
            </a:r>
            <a:r>
              <a:rPr lang="en-US" sz="3200" b="1" dirty="0" smtClean="0">
                <a:solidFill>
                  <a:schemeClr val="accent6">
                    <a:lumMod val="50000"/>
                  </a:schemeClr>
                </a:solidFill>
              </a:rPr>
              <a:t>30 </a:t>
            </a:r>
            <a:r>
              <a:rPr lang="en-US" sz="3200" dirty="0" smtClean="0">
                <a:solidFill>
                  <a:schemeClr val="accent6">
                    <a:lumMod val="50000"/>
                  </a:schemeClr>
                </a:solidFill>
              </a:rPr>
              <a:t>global climate models</a:t>
            </a:r>
            <a:r>
              <a:rPr lang="en-US" sz="3200" b="1" dirty="0" smtClean="0"/>
              <a:t> </a:t>
            </a:r>
            <a:r>
              <a:rPr lang="en-US" sz="3200" dirty="0" smtClean="0"/>
              <a:t>to the Los Angeles region</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811" y="3429000"/>
            <a:ext cx="5104789" cy="2785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40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2"/>
          <p:cNvGrpSpPr/>
          <p:nvPr/>
        </p:nvGrpSpPr>
        <p:grpSpPr>
          <a:xfrm>
            <a:off x="4534563" y="2135342"/>
            <a:ext cx="2459440" cy="3615763"/>
            <a:chOff x="4534563" y="1412566"/>
            <a:chExt cx="2459440" cy="2930834"/>
          </a:xfrm>
        </p:grpSpPr>
        <p:sp>
          <p:nvSpPr>
            <p:cNvPr id="11" name="Rectangle 10"/>
            <p:cNvSpPr/>
            <p:nvPr/>
          </p:nvSpPr>
          <p:spPr>
            <a:xfrm>
              <a:off x="6248400" y="1796955"/>
              <a:ext cx="293427" cy="2546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4735773" y="1788432"/>
              <a:ext cx="293427" cy="2546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5562600" y="1788432"/>
              <a:ext cx="293427" cy="254644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534563" y="1412566"/>
              <a:ext cx="662361" cy="261610"/>
            </a:xfrm>
            <a:prstGeom prst="rect">
              <a:avLst/>
            </a:prstGeom>
            <a:noFill/>
          </p:spPr>
          <p:txBody>
            <a:bodyPr wrap="none" rtlCol="0">
              <a:spAutoFit/>
            </a:bodyPr>
            <a:lstStyle/>
            <a:p>
              <a:r>
                <a:rPr lang="en-US" sz="1100" dirty="0" smtClean="0">
                  <a:solidFill>
                    <a:schemeClr val="tx1">
                      <a:lumMod val="50000"/>
                      <a:lumOff val="50000"/>
                    </a:schemeClr>
                  </a:solidFill>
                </a:rPr>
                <a:t>Baseline</a:t>
              </a:r>
              <a:endParaRPr lang="en-US" sz="1100" dirty="0">
                <a:solidFill>
                  <a:schemeClr val="tx1">
                    <a:lumMod val="50000"/>
                    <a:lumOff val="50000"/>
                  </a:schemeClr>
                </a:solidFill>
              </a:endParaRPr>
            </a:p>
          </p:txBody>
        </p:sp>
        <p:sp>
          <p:nvSpPr>
            <p:cNvPr id="49" name="TextBox 48"/>
            <p:cNvSpPr txBox="1"/>
            <p:nvPr/>
          </p:nvSpPr>
          <p:spPr>
            <a:xfrm>
              <a:off x="5257800" y="1412566"/>
              <a:ext cx="907621" cy="261610"/>
            </a:xfrm>
            <a:prstGeom prst="rect">
              <a:avLst/>
            </a:prstGeom>
            <a:noFill/>
          </p:spPr>
          <p:txBody>
            <a:bodyPr wrap="none" rtlCol="0">
              <a:spAutoFit/>
            </a:bodyPr>
            <a:lstStyle/>
            <a:p>
              <a:r>
                <a:rPr lang="en-US" sz="1100" dirty="0" smtClean="0">
                  <a:solidFill>
                    <a:schemeClr val="tx1">
                      <a:lumMod val="50000"/>
                      <a:lumOff val="50000"/>
                    </a:schemeClr>
                  </a:solidFill>
                </a:rPr>
                <a:t>Mid-Century</a:t>
              </a:r>
              <a:endParaRPr lang="en-US" sz="1100" dirty="0">
                <a:solidFill>
                  <a:schemeClr val="tx1">
                    <a:lumMod val="50000"/>
                    <a:lumOff val="50000"/>
                  </a:schemeClr>
                </a:solidFill>
              </a:endParaRPr>
            </a:p>
          </p:txBody>
        </p:sp>
        <p:sp>
          <p:nvSpPr>
            <p:cNvPr id="50" name="TextBox 49"/>
            <p:cNvSpPr txBox="1"/>
            <p:nvPr/>
          </p:nvSpPr>
          <p:spPr>
            <a:xfrm>
              <a:off x="6096000" y="1412566"/>
              <a:ext cx="898003" cy="261610"/>
            </a:xfrm>
            <a:prstGeom prst="rect">
              <a:avLst/>
            </a:prstGeom>
            <a:noFill/>
          </p:spPr>
          <p:txBody>
            <a:bodyPr wrap="none" rtlCol="0">
              <a:spAutoFit/>
            </a:bodyPr>
            <a:lstStyle/>
            <a:p>
              <a:r>
                <a:rPr lang="en-US" sz="1100" dirty="0" smtClean="0">
                  <a:solidFill>
                    <a:schemeClr val="tx1">
                      <a:lumMod val="50000"/>
                      <a:lumOff val="50000"/>
                    </a:schemeClr>
                  </a:solidFill>
                </a:rPr>
                <a:t>End-Century</a:t>
              </a:r>
              <a:endParaRPr lang="en-US" sz="1100" dirty="0">
                <a:solidFill>
                  <a:schemeClr val="tx1">
                    <a:lumMod val="50000"/>
                    <a:lumOff val="50000"/>
                  </a:schemeClr>
                </a:solidFill>
              </a:endParaRPr>
            </a:p>
          </p:txBody>
        </p:sp>
      </p:grpSp>
      <p:sp>
        <p:nvSpPr>
          <p:cNvPr id="41" name="Freeform 40"/>
          <p:cNvSpPr/>
          <p:nvPr/>
        </p:nvSpPr>
        <p:spPr>
          <a:xfrm>
            <a:off x="2286000" y="4572000"/>
            <a:ext cx="2895600" cy="412470"/>
          </a:xfrm>
          <a:custGeom>
            <a:avLst/>
            <a:gdLst>
              <a:gd name="connsiteX0" fmla="*/ 0 w 2508250"/>
              <a:gd name="connsiteY0" fmla="*/ 196850 h 203200"/>
              <a:gd name="connsiteX1" fmla="*/ 717550 w 2508250"/>
              <a:gd name="connsiteY1" fmla="*/ 203200 h 203200"/>
              <a:gd name="connsiteX2" fmla="*/ 1098550 w 2508250"/>
              <a:gd name="connsiteY2" fmla="*/ 196850 h 203200"/>
              <a:gd name="connsiteX3" fmla="*/ 1308100 w 2508250"/>
              <a:gd name="connsiteY3" fmla="*/ 177800 h 203200"/>
              <a:gd name="connsiteX4" fmla="*/ 1524000 w 2508250"/>
              <a:gd name="connsiteY4" fmla="*/ 184150 h 203200"/>
              <a:gd name="connsiteX5" fmla="*/ 1701800 w 2508250"/>
              <a:gd name="connsiteY5" fmla="*/ 184150 h 203200"/>
              <a:gd name="connsiteX6" fmla="*/ 2051050 w 2508250"/>
              <a:gd name="connsiteY6" fmla="*/ 107950 h 203200"/>
              <a:gd name="connsiteX7" fmla="*/ 2292350 w 2508250"/>
              <a:gd name="connsiteY7" fmla="*/ 69850 h 203200"/>
              <a:gd name="connsiteX8" fmla="*/ 2419350 w 2508250"/>
              <a:gd name="connsiteY8" fmla="*/ 31750 h 203200"/>
              <a:gd name="connsiteX9" fmla="*/ 2508250 w 2508250"/>
              <a:gd name="connsiteY9" fmla="*/ 0 h 20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8250" h="203200">
                <a:moveTo>
                  <a:pt x="0" y="196850"/>
                </a:moveTo>
                <a:lnTo>
                  <a:pt x="717550" y="203200"/>
                </a:lnTo>
                <a:cubicBezTo>
                  <a:pt x="900642" y="203200"/>
                  <a:pt x="1000125" y="201083"/>
                  <a:pt x="1098550" y="196850"/>
                </a:cubicBezTo>
                <a:cubicBezTo>
                  <a:pt x="1196975" y="192617"/>
                  <a:pt x="1237192" y="179917"/>
                  <a:pt x="1308100" y="177800"/>
                </a:cubicBezTo>
                <a:lnTo>
                  <a:pt x="1524000" y="184150"/>
                </a:lnTo>
                <a:cubicBezTo>
                  <a:pt x="1589617" y="185208"/>
                  <a:pt x="1613958" y="196850"/>
                  <a:pt x="1701800" y="184150"/>
                </a:cubicBezTo>
                <a:cubicBezTo>
                  <a:pt x="1789642" y="171450"/>
                  <a:pt x="1952625" y="127000"/>
                  <a:pt x="2051050" y="107950"/>
                </a:cubicBezTo>
                <a:cubicBezTo>
                  <a:pt x="2149475" y="88900"/>
                  <a:pt x="2230967" y="82550"/>
                  <a:pt x="2292350" y="69850"/>
                </a:cubicBezTo>
                <a:cubicBezTo>
                  <a:pt x="2353733" y="57150"/>
                  <a:pt x="2383367" y="43392"/>
                  <a:pt x="2419350" y="31750"/>
                </a:cubicBezTo>
                <a:cubicBezTo>
                  <a:pt x="2455333" y="20108"/>
                  <a:pt x="2481791" y="10054"/>
                  <a:pt x="2508250" y="0"/>
                </a:cubicBezTo>
              </a:path>
            </a:pathLst>
          </a:custGeom>
          <a:noFill/>
          <a:ln w="57150">
            <a:solidFill>
              <a:srgbClr val="948A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13"/>
          <p:cNvGrpSpPr/>
          <p:nvPr/>
        </p:nvGrpSpPr>
        <p:grpSpPr>
          <a:xfrm>
            <a:off x="5181600" y="2744071"/>
            <a:ext cx="2951623" cy="1827929"/>
            <a:chOff x="5181600" y="2514600"/>
            <a:chExt cx="2951623" cy="1827929"/>
          </a:xfrm>
        </p:grpSpPr>
        <p:sp>
          <p:nvSpPr>
            <p:cNvPr id="21" name="Freeform 20"/>
            <p:cNvSpPr/>
            <p:nvPr/>
          </p:nvSpPr>
          <p:spPr>
            <a:xfrm>
              <a:off x="5181600" y="2683877"/>
              <a:ext cx="1295400" cy="1658652"/>
            </a:xfrm>
            <a:custGeom>
              <a:avLst/>
              <a:gdLst>
                <a:gd name="connsiteX0" fmla="*/ 1282700 w 1282700"/>
                <a:gd name="connsiteY0" fmla="*/ 0 h 1651000"/>
                <a:gd name="connsiteX1" fmla="*/ 869950 w 1282700"/>
                <a:gd name="connsiteY1" fmla="*/ 711200 h 1651000"/>
                <a:gd name="connsiteX2" fmla="*/ 469900 w 1282700"/>
                <a:gd name="connsiteY2" fmla="*/ 1282700 h 1651000"/>
                <a:gd name="connsiteX3" fmla="*/ 0 w 1282700"/>
                <a:gd name="connsiteY3" fmla="*/ 1651000 h 1651000"/>
              </a:gdLst>
              <a:ahLst/>
              <a:cxnLst>
                <a:cxn ang="0">
                  <a:pos x="connsiteX0" y="connsiteY0"/>
                </a:cxn>
                <a:cxn ang="0">
                  <a:pos x="connsiteX1" y="connsiteY1"/>
                </a:cxn>
                <a:cxn ang="0">
                  <a:pos x="connsiteX2" y="connsiteY2"/>
                </a:cxn>
                <a:cxn ang="0">
                  <a:pos x="connsiteX3" y="connsiteY3"/>
                </a:cxn>
              </a:cxnLst>
              <a:rect l="l" t="t" r="r" b="b"/>
              <a:pathLst>
                <a:path w="1282700" h="1651000">
                  <a:moveTo>
                    <a:pt x="1282700" y="0"/>
                  </a:moveTo>
                  <a:cubicBezTo>
                    <a:pt x="1144058" y="248708"/>
                    <a:pt x="1005417" y="497417"/>
                    <a:pt x="869950" y="711200"/>
                  </a:cubicBezTo>
                  <a:cubicBezTo>
                    <a:pt x="734483" y="924983"/>
                    <a:pt x="614892" y="1126067"/>
                    <a:pt x="469900" y="1282700"/>
                  </a:cubicBezTo>
                  <a:cubicBezTo>
                    <a:pt x="324908" y="1439333"/>
                    <a:pt x="162454" y="1545166"/>
                    <a:pt x="0" y="1651000"/>
                  </a:cubicBezTo>
                </a:path>
              </a:pathLst>
            </a:cu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6477000" y="2514600"/>
              <a:ext cx="1656223" cy="338554"/>
            </a:xfrm>
            <a:prstGeom prst="rect">
              <a:avLst/>
            </a:prstGeom>
            <a:noFill/>
            <a:ln>
              <a:noFill/>
            </a:ln>
          </p:spPr>
          <p:txBody>
            <a:bodyPr wrap="none" rtlCol="0">
              <a:spAutoFit/>
            </a:bodyPr>
            <a:lstStyle/>
            <a:p>
              <a:r>
                <a:rPr lang="en-US" sz="1600" dirty="0" smtClean="0">
                  <a:solidFill>
                    <a:schemeClr val="accent6">
                      <a:lumMod val="50000"/>
                    </a:schemeClr>
                  </a:solidFill>
                </a:rPr>
                <a:t>Business As Usual</a:t>
              </a:r>
              <a:endParaRPr lang="en-US" sz="1600" dirty="0">
                <a:solidFill>
                  <a:schemeClr val="accent6">
                    <a:lumMod val="50000"/>
                  </a:schemeClr>
                </a:solidFill>
              </a:endParaRPr>
            </a:p>
          </p:txBody>
        </p:sp>
      </p:grpSp>
      <p:grpSp>
        <p:nvGrpSpPr>
          <p:cNvPr id="6" name="Group 14"/>
          <p:cNvGrpSpPr/>
          <p:nvPr/>
        </p:nvGrpSpPr>
        <p:grpSpPr>
          <a:xfrm>
            <a:off x="5181600" y="4267200"/>
            <a:ext cx="2496549" cy="338554"/>
            <a:chOff x="4796318" y="4233446"/>
            <a:chExt cx="2801349" cy="338554"/>
          </a:xfrm>
        </p:grpSpPr>
        <p:sp>
          <p:nvSpPr>
            <p:cNvPr id="22" name="Freeform 21"/>
            <p:cNvSpPr/>
            <p:nvPr/>
          </p:nvSpPr>
          <p:spPr>
            <a:xfrm>
              <a:off x="4796318" y="4385847"/>
              <a:ext cx="1539057" cy="152400"/>
            </a:xfrm>
            <a:custGeom>
              <a:avLst/>
              <a:gdLst>
                <a:gd name="connsiteX0" fmla="*/ 0 w 1358900"/>
                <a:gd name="connsiteY0" fmla="*/ 139874 h 139874"/>
                <a:gd name="connsiteX1" fmla="*/ 279400 w 1358900"/>
                <a:gd name="connsiteY1" fmla="*/ 25574 h 139874"/>
                <a:gd name="connsiteX2" fmla="*/ 527050 w 1358900"/>
                <a:gd name="connsiteY2" fmla="*/ 174 h 139874"/>
                <a:gd name="connsiteX3" fmla="*/ 838200 w 1358900"/>
                <a:gd name="connsiteY3" fmla="*/ 31924 h 139874"/>
                <a:gd name="connsiteX4" fmla="*/ 1136650 w 1358900"/>
                <a:gd name="connsiteY4" fmla="*/ 31924 h 139874"/>
                <a:gd name="connsiteX5" fmla="*/ 1358900 w 1358900"/>
                <a:gd name="connsiteY5" fmla="*/ 38274 h 139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900" h="139874">
                  <a:moveTo>
                    <a:pt x="0" y="139874"/>
                  </a:moveTo>
                  <a:cubicBezTo>
                    <a:pt x="95779" y="94365"/>
                    <a:pt x="191558" y="48857"/>
                    <a:pt x="279400" y="25574"/>
                  </a:cubicBezTo>
                  <a:cubicBezTo>
                    <a:pt x="367242" y="2291"/>
                    <a:pt x="433917" y="-884"/>
                    <a:pt x="527050" y="174"/>
                  </a:cubicBezTo>
                  <a:cubicBezTo>
                    <a:pt x="620183" y="1232"/>
                    <a:pt x="736600" y="26632"/>
                    <a:pt x="838200" y="31924"/>
                  </a:cubicBezTo>
                  <a:cubicBezTo>
                    <a:pt x="939800" y="37216"/>
                    <a:pt x="1049867" y="30866"/>
                    <a:pt x="1136650" y="31924"/>
                  </a:cubicBezTo>
                  <a:cubicBezTo>
                    <a:pt x="1223433" y="32982"/>
                    <a:pt x="1291166" y="35628"/>
                    <a:pt x="1358900" y="38274"/>
                  </a:cubicBezTo>
                </a:path>
              </a:pathLst>
            </a:custGeom>
            <a:no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556292" y="4233446"/>
              <a:ext cx="1041375" cy="338554"/>
            </a:xfrm>
            <a:prstGeom prst="rect">
              <a:avLst/>
            </a:prstGeom>
            <a:noFill/>
          </p:spPr>
          <p:txBody>
            <a:bodyPr wrap="none" rtlCol="0">
              <a:spAutoFit/>
            </a:bodyPr>
            <a:lstStyle/>
            <a:p>
              <a:r>
                <a:rPr lang="en-US" sz="1600" dirty="0" smtClean="0">
                  <a:solidFill>
                    <a:schemeClr val="accent1">
                      <a:lumMod val="50000"/>
                    </a:schemeClr>
                  </a:solidFill>
                </a:rPr>
                <a:t>Mitigation</a:t>
              </a:r>
              <a:endParaRPr lang="en-US" sz="1600" dirty="0">
                <a:solidFill>
                  <a:schemeClr val="accent1">
                    <a:lumMod val="50000"/>
                  </a:schemeClr>
                </a:solidFill>
              </a:endParaRPr>
            </a:p>
          </p:txBody>
        </p:sp>
      </p:grpSp>
      <p:grpSp>
        <p:nvGrpSpPr>
          <p:cNvPr id="12" name="Group 5"/>
          <p:cNvGrpSpPr/>
          <p:nvPr/>
        </p:nvGrpSpPr>
        <p:grpSpPr>
          <a:xfrm>
            <a:off x="2010775" y="2516342"/>
            <a:ext cx="4541685" cy="3275729"/>
            <a:chOff x="2010775" y="2286871"/>
            <a:chExt cx="4541685" cy="3275729"/>
          </a:xfrm>
        </p:grpSpPr>
        <p:cxnSp>
          <p:nvCxnSpPr>
            <p:cNvPr id="5" name="Straight Connector 4"/>
            <p:cNvCxnSpPr/>
            <p:nvPr/>
          </p:nvCxnSpPr>
          <p:spPr>
            <a:xfrm>
              <a:off x="2010775" y="2286871"/>
              <a:ext cx="0" cy="3275729"/>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021408" y="5562600"/>
              <a:ext cx="4531052" cy="0"/>
            </a:xfrm>
            <a:prstGeom prst="straightConnector1">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1"/>
          <p:cNvGrpSpPr/>
          <p:nvPr/>
        </p:nvGrpSpPr>
        <p:grpSpPr>
          <a:xfrm>
            <a:off x="2911935" y="5792071"/>
            <a:ext cx="3793665" cy="303929"/>
            <a:chOff x="2911935" y="5562600"/>
            <a:chExt cx="3793665" cy="303929"/>
          </a:xfrm>
        </p:grpSpPr>
        <p:sp>
          <p:nvSpPr>
            <p:cNvPr id="28" name="TextBox 27"/>
            <p:cNvSpPr txBox="1"/>
            <p:nvPr/>
          </p:nvSpPr>
          <p:spPr>
            <a:xfrm>
              <a:off x="2911935" y="5562600"/>
              <a:ext cx="498855" cy="276999"/>
            </a:xfrm>
            <a:prstGeom prst="rect">
              <a:avLst/>
            </a:prstGeom>
            <a:noFill/>
          </p:spPr>
          <p:txBody>
            <a:bodyPr wrap="none" rtlCol="0">
              <a:spAutoFit/>
            </a:bodyPr>
            <a:lstStyle/>
            <a:p>
              <a:r>
                <a:rPr lang="en-US" sz="1200" b="1" dirty="0" smtClean="0"/>
                <a:t>1880</a:t>
              </a:r>
              <a:endParaRPr lang="en-US" sz="1200" b="1" dirty="0"/>
            </a:p>
          </p:txBody>
        </p:sp>
        <p:sp>
          <p:nvSpPr>
            <p:cNvPr id="36" name="TextBox 35"/>
            <p:cNvSpPr txBox="1"/>
            <p:nvPr/>
          </p:nvSpPr>
          <p:spPr>
            <a:xfrm>
              <a:off x="4099537" y="5589530"/>
              <a:ext cx="498855" cy="276999"/>
            </a:xfrm>
            <a:prstGeom prst="rect">
              <a:avLst/>
            </a:prstGeom>
            <a:noFill/>
          </p:spPr>
          <p:txBody>
            <a:bodyPr wrap="none" rtlCol="0">
              <a:spAutoFit/>
            </a:bodyPr>
            <a:lstStyle/>
            <a:p>
              <a:r>
                <a:rPr lang="en-US" sz="1200" b="1" dirty="0" smtClean="0"/>
                <a:t>1960</a:t>
              </a:r>
              <a:endParaRPr lang="en-US" sz="1200" b="1" dirty="0"/>
            </a:p>
          </p:txBody>
        </p:sp>
        <p:sp>
          <p:nvSpPr>
            <p:cNvPr id="37" name="TextBox 36"/>
            <p:cNvSpPr txBox="1"/>
            <p:nvPr/>
          </p:nvSpPr>
          <p:spPr>
            <a:xfrm>
              <a:off x="4861537" y="5589530"/>
              <a:ext cx="498855" cy="276999"/>
            </a:xfrm>
            <a:prstGeom prst="rect">
              <a:avLst/>
            </a:prstGeom>
            <a:noFill/>
          </p:spPr>
          <p:txBody>
            <a:bodyPr wrap="none" rtlCol="0">
              <a:spAutoFit/>
            </a:bodyPr>
            <a:lstStyle/>
            <a:p>
              <a:r>
                <a:rPr lang="en-US" sz="1200" b="1" dirty="0" smtClean="0"/>
                <a:t>2000</a:t>
              </a:r>
              <a:endParaRPr lang="en-US" sz="1200" b="1" dirty="0"/>
            </a:p>
          </p:txBody>
        </p:sp>
        <p:sp>
          <p:nvSpPr>
            <p:cNvPr id="38" name="TextBox 37"/>
            <p:cNvSpPr txBox="1"/>
            <p:nvPr/>
          </p:nvSpPr>
          <p:spPr>
            <a:xfrm>
              <a:off x="5479290" y="5589530"/>
              <a:ext cx="498855" cy="276999"/>
            </a:xfrm>
            <a:prstGeom prst="rect">
              <a:avLst/>
            </a:prstGeom>
            <a:noFill/>
          </p:spPr>
          <p:txBody>
            <a:bodyPr wrap="none" rtlCol="0">
              <a:spAutoFit/>
            </a:bodyPr>
            <a:lstStyle/>
            <a:p>
              <a:r>
                <a:rPr lang="en-US" sz="1200" b="1" dirty="0" smtClean="0"/>
                <a:t>2040</a:t>
              </a:r>
              <a:endParaRPr lang="en-US" sz="1200" b="1" dirty="0"/>
            </a:p>
          </p:txBody>
        </p:sp>
        <p:sp>
          <p:nvSpPr>
            <p:cNvPr id="39" name="TextBox 38"/>
            <p:cNvSpPr txBox="1"/>
            <p:nvPr/>
          </p:nvSpPr>
          <p:spPr>
            <a:xfrm>
              <a:off x="6206745" y="5589530"/>
              <a:ext cx="498855" cy="276999"/>
            </a:xfrm>
            <a:prstGeom prst="rect">
              <a:avLst/>
            </a:prstGeom>
            <a:noFill/>
          </p:spPr>
          <p:txBody>
            <a:bodyPr wrap="none" rtlCol="0">
              <a:spAutoFit/>
            </a:bodyPr>
            <a:lstStyle/>
            <a:p>
              <a:r>
                <a:rPr lang="en-US" sz="1200" b="1" dirty="0" smtClean="0"/>
                <a:t>2080</a:t>
              </a:r>
              <a:endParaRPr lang="en-US" sz="1200" b="1" dirty="0"/>
            </a:p>
          </p:txBody>
        </p:sp>
      </p:grpSp>
      <p:grpSp>
        <p:nvGrpSpPr>
          <p:cNvPr id="14" name="Group 12"/>
          <p:cNvGrpSpPr/>
          <p:nvPr/>
        </p:nvGrpSpPr>
        <p:grpSpPr>
          <a:xfrm>
            <a:off x="1371600" y="2135342"/>
            <a:ext cx="562975" cy="3046258"/>
            <a:chOff x="1371600" y="1905871"/>
            <a:chExt cx="562975" cy="2941023"/>
          </a:xfrm>
        </p:grpSpPr>
        <p:sp>
          <p:nvSpPr>
            <p:cNvPr id="10" name="TextBox 9"/>
            <p:cNvSpPr txBox="1"/>
            <p:nvPr/>
          </p:nvSpPr>
          <p:spPr>
            <a:xfrm>
              <a:off x="1371600" y="2152668"/>
              <a:ext cx="550151" cy="307777"/>
            </a:xfrm>
            <a:prstGeom prst="rect">
              <a:avLst/>
            </a:prstGeom>
            <a:noFill/>
          </p:spPr>
          <p:txBody>
            <a:bodyPr wrap="none" rtlCol="0">
              <a:spAutoFit/>
            </a:bodyPr>
            <a:lstStyle/>
            <a:p>
              <a:r>
                <a:rPr lang="en-US" sz="1400" dirty="0" smtClean="0"/>
                <a:t>1400</a:t>
              </a:r>
              <a:endParaRPr lang="en-US" sz="1400" dirty="0"/>
            </a:p>
          </p:txBody>
        </p:sp>
        <p:sp>
          <p:nvSpPr>
            <p:cNvPr id="25" name="TextBox 24"/>
            <p:cNvSpPr txBox="1"/>
            <p:nvPr/>
          </p:nvSpPr>
          <p:spPr>
            <a:xfrm>
              <a:off x="1371600" y="2566298"/>
              <a:ext cx="550151" cy="297145"/>
            </a:xfrm>
            <a:prstGeom prst="rect">
              <a:avLst/>
            </a:prstGeom>
            <a:noFill/>
          </p:spPr>
          <p:txBody>
            <a:bodyPr wrap="none" rtlCol="0">
              <a:spAutoFit/>
            </a:bodyPr>
            <a:lstStyle/>
            <a:p>
              <a:r>
                <a:rPr lang="en-US" sz="1400" dirty="0" smtClean="0"/>
                <a:t>1200</a:t>
              </a:r>
              <a:endParaRPr lang="en-US" sz="1400" dirty="0"/>
            </a:p>
          </p:txBody>
        </p:sp>
        <p:sp>
          <p:nvSpPr>
            <p:cNvPr id="26" name="TextBox 25"/>
            <p:cNvSpPr txBox="1"/>
            <p:nvPr/>
          </p:nvSpPr>
          <p:spPr>
            <a:xfrm>
              <a:off x="1475795" y="4081917"/>
              <a:ext cx="458780" cy="307777"/>
            </a:xfrm>
            <a:prstGeom prst="rect">
              <a:avLst/>
            </a:prstGeom>
            <a:noFill/>
          </p:spPr>
          <p:txBody>
            <a:bodyPr wrap="none" rtlCol="0">
              <a:spAutoFit/>
            </a:bodyPr>
            <a:lstStyle/>
            <a:p>
              <a:r>
                <a:rPr lang="en-US" sz="1400" b="1" dirty="0" smtClean="0">
                  <a:solidFill>
                    <a:srgbClr val="FF0000"/>
                  </a:solidFill>
                </a:rPr>
                <a:t>400</a:t>
              </a:r>
              <a:endParaRPr lang="en-US" sz="1400" b="1" dirty="0">
                <a:solidFill>
                  <a:srgbClr val="FF0000"/>
                </a:solidFill>
              </a:endParaRPr>
            </a:p>
          </p:txBody>
        </p:sp>
        <p:sp>
          <p:nvSpPr>
            <p:cNvPr id="27" name="TextBox 26"/>
            <p:cNvSpPr txBox="1"/>
            <p:nvPr/>
          </p:nvSpPr>
          <p:spPr>
            <a:xfrm>
              <a:off x="1475795" y="4539117"/>
              <a:ext cx="458780" cy="307777"/>
            </a:xfrm>
            <a:prstGeom prst="rect">
              <a:avLst/>
            </a:prstGeom>
            <a:noFill/>
          </p:spPr>
          <p:txBody>
            <a:bodyPr wrap="none" rtlCol="0">
              <a:spAutoFit/>
            </a:bodyPr>
            <a:lstStyle/>
            <a:p>
              <a:r>
                <a:rPr lang="en-US" sz="1400" dirty="0"/>
                <a:t>2</a:t>
              </a:r>
              <a:r>
                <a:rPr lang="en-US" sz="1400" dirty="0" smtClean="0"/>
                <a:t>00</a:t>
              </a:r>
              <a:endParaRPr lang="en-US" sz="1400" dirty="0"/>
            </a:p>
          </p:txBody>
        </p:sp>
        <p:sp>
          <p:nvSpPr>
            <p:cNvPr id="51" name="TextBox 50"/>
            <p:cNvSpPr txBox="1"/>
            <p:nvPr/>
          </p:nvSpPr>
          <p:spPr>
            <a:xfrm>
              <a:off x="1466177" y="1905871"/>
              <a:ext cx="468398" cy="276999"/>
            </a:xfrm>
            <a:prstGeom prst="rect">
              <a:avLst/>
            </a:prstGeom>
            <a:noFill/>
          </p:spPr>
          <p:txBody>
            <a:bodyPr wrap="none" rtlCol="0">
              <a:spAutoFit/>
            </a:bodyPr>
            <a:lstStyle/>
            <a:p>
              <a:r>
                <a:rPr lang="en-US" sz="1200" dirty="0" smtClean="0">
                  <a:solidFill>
                    <a:schemeClr val="tx1">
                      <a:lumMod val="50000"/>
                      <a:lumOff val="50000"/>
                    </a:schemeClr>
                  </a:solidFill>
                </a:rPr>
                <a:t>ppm</a:t>
              </a:r>
              <a:endParaRPr lang="en-US" sz="1200" dirty="0">
                <a:solidFill>
                  <a:schemeClr val="tx1">
                    <a:lumMod val="50000"/>
                    <a:lumOff val="50000"/>
                  </a:schemeClr>
                </a:solidFill>
              </a:endParaRPr>
            </a:p>
          </p:txBody>
        </p:sp>
      </p:grpSp>
      <p:sp>
        <p:nvSpPr>
          <p:cNvPr id="15" name="TextBox 14"/>
          <p:cNvSpPr txBox="1"/>
          <p:nvPr/>
        </p:nvSpPr>
        <p:spPr>
          <a:xfrm>
            <a:off x="2743200" y="4572000"/>
            <a:ext cx="1295400" cy="338554"/>
          </a:xfrm>
          <a:prstGeom prst="rect">
            <a:avLst/>
          </a:prstGeom>
          <a:noFill/>
        </p:spPr>
        <p:txBody>
          <a:bodyPr wrap="square" rtlCol="0">
            <a:spAutoFit/>
          </a:bodyPr>
          <a:lstStyle/>
          <a:p>
            <a:r>
              <a:rPr lang="en-US" sz="1600" dirty="0" smtClean="0">
                <a:solidFill>
                  <a:schemeClr val="bg2">
                    <a:lumMod val="50000"/>
                  </a:schemeClr>
                </a:solidFill>
              </a:rPr>
              <a:t>Observed</a:t>
            </a:r>
            <a:endParaRPr lang="en-US" sz="1600" dirty="0">
              <a:solidFill>
                <a:schemeClr val="bg2">
                  <a:lumMod val="50000"/>
                </a:schemeClr>
              </a:solidFill>
            </a:endParaRPr>
          </a:p>
        </p:txBody>
      </p:sp>
      <p:sp>
        <p:nvSpPr>
          <p:cNvPr id="47" name="TextBox 46"/>
          <p:cNvSpPr txBox="1"/>
          <p:nvPr/>
        </p:nvSpPr>
        <p:spPr>
          <a:xfrm>
            <a:off x="838200" y="1295400"/>
            <a:ext cx="7523416" cy="584775"/>
          </a:xfrm>
          <a:prstGeom prst="rect">
            <a:avLst/>
          </a:prstGeom>
          <a:noFill/>
        </p:spPr>
        <p:txBody>
          <a:bodyPr wrap="square" rtlCol="0">
            <a:spAutoFit/>
          </a:bodyPr>
          <a:lstStyle/>
          <a:p>
            <a:r>
              <a:rPr lang="en-US" sz="3200" dirty="0" smtClean="0"/>
              <a:t>We projected </a:t>
            </a:r>
            <a:r>
              <a:rPr lang="en-US" sz="3200" dirty="0" smtClean="0">
                <a:solidFill>
                  <a:schemeClr val="accent6">
                    <a:lumMod val="50000"/>
                  </a:schemeClr>
                </a:solidFill>
              </a:rPr>
              <a:t>future climate </a:t>
            </a:r>
            <a:r>
              <a:rPr lang="en-US" sz="3200" dirty="0" smtClean="0"/>
              <a:t>for 2 scenarios </a:t>
            </a:r>
            <a:endParaRPr lang="en-US" sz="2400" dirty="0"/>
          </a:p>
        </p:txBody>
      </p:sp>
    </p:spTree>
    <p:extLst>
      <p:ext uri="{BB962C8B-B14F-4D97-AF65-F5344CB8AC3E}">
        <p14:creationId xmlns:p14="http://schemas.microsoft.com/office/powerpoint/2010/main" val="325656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2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4"/>
          <p:cNvGrpSpPr/>
          <p:nvPr/>
        </p:nvGrpSpPr>
        <p:grpSpPr>
          <a:xfrm>
            <a:off x="324283" y="2480812"/>
            <a:ext cx="4087812" cy="3676288"/>
            <a:chOff x="324283" y="2480812"/>
            <a:chExt cx="4087812" cy="3676288"/>
          </a:xfrm>
        </p:grpSpPr>
        <p:pic>
          <p:nvPicPr>
            <p:cNvPr id="23" name="Picture 2" descr="P:\proj_t_z\UCLAClimateCenter\images\jpgs for ppt\Temp_base_counties_nomask-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283" y="2480812"/>
              <a:ext cx="4087812" cy="3676288"/>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647244" y="3217230"/>
              <a:ext cx="777777" cy="246221"/>
            </a:xfrm>
            <a:prstGeom prst="rect">
              <a:avLst/>
            </a:prstGeom>
            <a:noFill/>
          </p:spPr>
          <p:txBody>
            <a:bodyPr wrap="none" rtlCol="0">
              <a:spAutoFit/>
            </a:bodyPr>
            <a:lstStyle/>
            <a:p>
              <a:r>
                <a:rPr lang="en-US" sz="1000" b="1" dirty="0" smtClean="0">
                  <a:solidFill>
                    <a:schemeClr val="bg2">
                      <a:lumMod val="25000"/>
                    </a:schemeClr>
                  </a:solidFill>
                </a:rPr>
                <a:t>Bakersfield</a:t>
              </a:r>
              <a:endParaRPr lang="en-US" sz="1000" b="1" dirty="0">
                <a:solidFill>
                  <a:schemeClr val="bg2">
                    <a:lumMod val="25000"/>
                  </a:schemeClr>
                </a:solidFill>
              </a:endParaRPr>
            </a:p>
          </p:txBody>
        </p:sp>
        <p:sp>
          <p:nvSpPr>
            <p:cNvPr id="38" name="TextBox 37"/>
            <p:cNvSpPr txBox="1"/>
            <p:nvPr/>
          </p:nvSpPr>
          <p:spPr>
            <a:xfrm>
              <a:off x="3699704" y="4557642"/>
              <a:ext cx="576149" cy="400110"/>
            </a:xfrm>
            <a:prstGeom prst="rect">
              <a:avLst/>
            </a:prstGeom>
            <a:noFill/>
          </p:spPr>
          <p:txBody>
            <a:bodyPr wrap="none" rtlCol="0">
              <a:spAutoFit/>
            </a:bodyPr>
            <a:lstStyle/>
            <a:p>
              <a:pPr algn="ctr"/>
              <a:r>
                <a:rPr lang="en-US" sz="1000" b="1" dirty="0" smtClean="0">
                  <a:solidFill>
                    <a:schemeClr val="bg2">
                      <a:lumMod val="25000"/>
                    </a:schemeClr>
                  </a:solidFill>
                </a:rPr>
                <a:t>Palm </a:t>
              </a:r>
            </a:p>
            <a:p>
              <a:pPr algn="ctr"/>
              <a:r>
                <a:rPr lang="en-US" sz="1000" b="1" dirty="0" smtClean="0">
                  <a:solidFill>
                    <a:schemeClr val="bg2">
                      <a:lumMod val="25000"/>
                    </a:schemeClr>
                  </a:solidFill>
                </a:rPr>
                <a:t>Springs</a:t>
              </a:r>
              <a:endParaRPr lang="en-US" sz="1000" b="1" dirty="0">
                <a:solidFill>
                  <a:schemeClr val="bg2">
                    <a:lumMod val="25000"/>
                  </a:schemeClr>
                </a:solidFill>
              </a:endParaRPr>
            </a:p>
          </p:txBody>
        </p:sp>
        <p:sp>
          <p:nvSpPr>
            <p:cNvPr id="39" name="TextBox 38"/>
            <p:cNvSpPr txBox="1"/>
            <p:nvPr/>
          </p:nvSpPr>
          <p:spPr>
            <a:xfrm>
              <a:off x="3037712" y="5666619"/>
              <a:ext cx="712054" cy="246221"/>
            </a:xfrm>
            <a:prstGeom prst="rect">
              <a:avLst/>
            </a:prstGeom>
            <a:noFill/>
          </p:spPr>
          <p:txBody>
            <a:bodyPr wrap="none" rtlCol="0">
              <a:spAutoFit/>
            </a:bodyPr>
            <a:lstStyle/>
            <a:p>
              <a:r>
                <a:rPr lang="en-US" sz="1000" b="1" dirty="0" smtClean="0">
                  <a:solidFill>
                    <a:schemeClr val="bg2">
                      <a:lumMod val="25000"/>
                    </a:schemeClr>
                  </a:solidFill>
                </a:rPr>
                <a:t>San Diego</a:t>
              </a:r>
              <a:endParaRPr lang="en-US" sz="1000" b="1" dirty="0">
                <a:solidFill>
                  <a:schemeClr val="bg2">
                    <a:lumMod val="25000"/>
                  </a:schemeClr>
                </a:solidFill>
              </a:endParaRPr>
            </a:p>
          </p:txBody>
        </p:sp>
        <p:sp>
          <p:nvSpPr>
            <p:cNvPr id="40" name="TextBox 39"/>
            <p:cNvSpPr txBox="1"/>
            <p:nvPr/>
          </p:nvSpPr>
          <p:spPr>
            <a:xfrm>
              <a:off x="890278" y="4000667"/>
              <a:ext cx="603050" cy="400110"/>
            </a:xfrm>
            <a:prstGeom prst="rect">
              <a:avLst/>
            </a:prstGeom>
            <a:noFill/>
          </p:spPr>
          <p:txBody>
            <a:bodyPr wrap="none" rtlCol="0">
              <a:spAutoFit/>
            </a:bodyPr>
            <a:lstStyle/>
            <a:p>
              <a:pPr algn="ctr"/>
              <a:r>
                <a:rPr lang="en-US" sz="1000" b="1" dirty="0" smtClean="0">
                  <a:solidFill>
                    <a:schemeClr val="bg2">
                      <a:lumMod val="25000"/>
                    </a:schemeClr>
                  </a:solidFill>
                </a:rPr>
                <a:t>Santa</a:t>
              </a:r>
            </a:p>
            <a:p>
              <a:pPr algn="ctr"/>
              <a:r>
                <a:rPr lang="en-US" sz="1000" b="1" dirty="0" smtClean="0">
                  <a:solidFill>
                    <a:schemeClr val="bg2">
                      <a:lumMod val="25000"/>
                    </a:schemeClr>
                  </a:solidFill>
                </a:rPr>
                <a:t>Barbara</a:t>
              </a:r>
              <a:endParaRPr lang="en-US" sz="1000" b="1" dirty="0">
                <a:solidFill>
                  <a:schemeClr val="bg2">
                    <a:lumMod val="25000"/>
                  </a:schemeClr>
                </a:solidFill>
              </a:endParaRPr>
            </a:p>
          </p:txBody>
        </p:sp>
        <p:sp>
          <p:nvSpPr>
            <p:cNvPr id="41" name="TextBox 40"/>
            <p:cNvSpPr txBox="1"/>
            <p:nvPr/>
          </p:nvSpPr>
          <p:spPr>
            <a:xfrm>
              <a:off x="2160130" y="4294828"/>
              <a:ext cx="751603" cy="400110"/>
            </a:xfrm>
            <a:prstGeom prst="rect">
              <a:avLst/>
            </a:prstGeom>
            <a:noFill/>
          </p:spPr>
          <p:txBody>
            <a:bodyPr wrap="square" rtlCol="0">
              <a:spAutoFit/>
            </a:bodyPr>
            <a:lstStyle/>
            <a:p>
              <a:pPr algn="ctr"/>
              <a:r>
                <a:rPr lang="en-US" sz="1000" b="1" dirty="0" smtClean="0">
                  <a:solidFill>
                    <a:schemeClr val="bg2">
                      <a:lumMod val="25000"/>
                    </a:schemeClr>
                  </a:solidFill>
                </a:rPr>
                <a:t>Los Angeles</a:t>
              </a:r>
              <a:endParaRPr lang="en-US" sz="1000" b="1" dirty="0">
                <a:solidFill>
                  <a:schemeClr val="bg2">
                    <a:lumMod val="25000"/>
                  </a:schemeClr>
                </a:solidFill>
              </a:endParaRPr>
            </a:p>
          </p:txBody>
        </p:sp>
        <p:sp>
          <p:nvSpPr>
            <p:cNvPr id="42" name="TextBox 41"/>
            <p:cNvSpPr txBox="1"/>
            <p:nvPr/>
          </p:nvSpPr>
          <p:spPr>
            <a:xfrm>
              <a:off x="2948311" y="4357587"/>
              <a:ext cx="780984" cy="400110"/>
            </a:xfrm>
            <a:prstGeom prst="rect">
              <a:avLst/>
            </a:prstGeom>
            <a:noFill/>
          </p:spPr>
          <p:txBody>
            <a:bodyPr wrap="none" rtlCol="0">
              <a:spAutoFit/>
            </a:bodyPr>
            <a:lstStyle/>
            <a:p>
              <a:pPr algn="ctr"/>
              <a:r>
                <a:rPr lang="en-US" sz="1000" b="1" dirty="0" smtClean="0">
                  <a:solidFill>
                    <a:schemeClr val="bg2">
                      <a:lumMod val="25000"/>
                    </a:schemeClr>
                  </a:solidFill>
                </a:rPr>
                <a:t>San</a:t>
              </a:r>
            </a:p>
            <a:p>
              <a:pPr algn="ctr"/>
              <a:r>
                <a:rPr lang="en-US" sz="1000" b="1" dirty="0" smtClean="0">
                  <a:solidFill>
                    <a:schemeClr val="bg2">
                      <a:lumMod val="25000"/>
                    </a:schemeClr>
                  </a:solidFill>
                </a:rPr>
                <a:t>Bernardino</a:t>
              </a:r>
              <a:endParaRPr lang="en-US" sz="1000" b="1" dirty="0">
                <a:solidFill>
                  <a:schemeClr val="bg2">
                    <a:lumMod val="25000"/>
                  </a:schemeClr>
                </a:solidFill>
              </a:endParaRPr>
            </a:p>
          </p:txBody>
        </p:sp>
      </p:grpSp>
      <p:grpSp>
        <p:nvGrpSpPr>
          <p:cNvPr id="4" name="Group 3"/>
          <p:cNvGrpSpPr/>
          <p:nvPr/>
        </p:nvGrpSpPr>
        <p:grpSpPr>
          <a:xfrm>
            <a:off x="325589" y="1981200"/>
            <a:ext cx="4094011" cy="4191000"/>
            <a:chOff x="325589" y="1981200"/>
            <a:chExt cx="4094011" cy="4191000"/>
          </a:xfrm>
        </p:grpSpPr>
        <p:sp>
          <p:nvSpPr>
            <p:cNvPr id="28" name="TextBox 27"/>
            <p:cNvSpPr txBox="1"/>
            <p:nvPr/>
          </p:nvSpPr>
          <p:spPr>
            <a:xfrm>
              <a:off x="1066800" y="1981200"/>
              <a:ext cx="2776954" cy="461665"/>
            </a:xfrm>
            <a:prstGeom prst="rect">
              <a:avLst/>
            </a:prstGeom>
            <a:noFill/>
          </p:spPr>
          <p:txBody>
            <a:bodyPr wrap="square" rtlCol="0">
              <a:spAutoFit/>
            </a:bodyPr>
            <a:lstStyle/>
            <a:p>
              <a:pPr algn="ctr"/>
              <a:r>
                <a:rPr lang="en-US" sz="1200" b="1" dirty="0" smtClean="0">
                  <a:latin typeface="Verdana" pitchFamily="34" charset="0"/>
                  <a:ea typeface="Verdana" pitchFamily="34" charset="0"/>
                  <a:cs typeface="Verdana" pitchFamily="34" charset="0"/>
                </a:rPr>
                <a:t>Average August Temperature 1981–2000</a:t>
              </a:r>
            </a:p>
          </p:txBody>
        </p:sp>
        <p:pic>
          <p:nvPicPr>
            <p:cNvPr id="24" name="Picture 2" descr="P:\proj_t_z\UCLAClimateCenter\images\jpgs for ppt\Temp_Aug_temp_map_baseline-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589" y="2490337"/>
              <a:ext cx="4094011" cy="3681863"/>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3" descr="P:\proj_t_z\UCLAClimateCenter\design\VisualOptions\stock-illustration-6247306-satin-weather-amp-climate-icon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646" t="23855" b="47651"/>
          <a:stretch/>
        </p:blipFill>
        <p:spPr bwMode="auto">
          <a:xfrm>
            <a:off x="254480" y="609600"/>
            <a:ext cx="1177753" cy="107031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422062" y="1158948"/>
            <a:ext cx="5281766" cy="276999"/>
          </a:xfrm>
          <a:prstGeom prst="rect">
            <a:avLst/>
          </a:prstGeom>
          <a:noFill/>
        </p:spPr>
        <p:txBody>
          <a:bodyPr wrap="square" rtlCol="0">
            <a:spAutoFit/>
          </a:bodyPr>
          <a:lstStyle/>
          <a:p>
            <a:r>
              <a:rPr lang="en-US" sz="1200" b="1" dirty="0" smtClean="0">
                <a:solidFill>
                  <a:schemeClr val="tx1">
                    <a:lumMod val="65000"/>
                    <a:lumOff val="35000"/>
                  </a:schemeClr>
                </a:solidFill>
                <a:latin typeface="Verdana" pitchFamily="34" charset="0"/>
                <a:ea typeface="Verdana" pitchFamily="34" charset="0"/>
                <a:cs typeface="Verdana" pitchFamily="34" charset="0"/>
              </a:rPr>
              <a:t>Temperature</a:t>
            </a:r>
            <a:endParaRPr lang="en-US" sz="1200" b="1" dirty="0">
              <a:solidFill>
                <a:schemeClr val="tx1">
                  <a:lumMod val="65000"/>
                  <a:lumOff val="35000"/>
                </a:schemeClr>
              </a:solidFill>
              <a:latin typeface="Verdana" pitchFamily="34" charset="0"/>
              <a:ea typeface="Verdana" pitchFamily="34" charset="0"/>
              <a:cs typeface="Verdana" pitchFamily="34" charset="0"/>
            </a:endParaRPr>
          </a:p>
        </p:txBody>
      </p:sp>
      <p:grpSp>
        <p:nvGrpSpPr>
          <p:cNvPr id="5" name="Group 2"/>
          <p:cNvGrpSpPr/>
          <p:nvPr/>
        </p:nvGrpSpPr>
        <p:grpSpPr>
          <a:xfrm>
            <a:off x="4668990" y="1981200"/>
            <a:ext cx="4094010" cy="4187461"/>
            <a:chOff x="4668990" y="2237601"/>
            <a:chExt cx="4094010" cy="4187461"/>
          </a:xfrm>
        </p:grpSpPr>
        <p:sp>
          <p:nvSpPr>
            <p:cNvPr id="36" name="TextBox 35"/>
            <p:cNvSpPr txBox="1"/>
            <p:nvPr/>
          </p:nvSpPr>
          <p:spPr>
            <a:xfrm>
              <a:off x="5105400" y="2237601"/>
              <a:ext cx="3522453" cy="461665"/>
            </a:xfrm>
            <a:prstGeom prst="rect">
              <a:avLst/>
            </a:prstGeom>
            <a:noFill/>
          </p:spPr>
          <p:txBody>
            <a:bodyPr wrap="square" rtlCol="0">
              <a:spAutoFit/>
            </a:bodyPr>
            <a:lstStyle/>
            <a:p>
              <a:pPr algn="ctr"/>
              <a:r>
                <a:rPr lang="en-US" sz="1200" b="1" dirty="0" smtClean="0">
                  <a:latin typeface="Verdana" pitchFamily="34" charset="0"/>
                  <a:ea typeface="Verdana" pitchFamily="34" charset="0"/>
                  <a:cs typeface="Verdana" pitchFamily="34" charset="0"/>
                </a:rPr>
                <a:t>Average August Temperature</a:t>
              </a:r>
              <a:br>
                <a:rPr lang="en-US" sz="1200" b="1" dirty="0" smtClean="0">
                  <a:latin typeface="Verdana" pitchFamily="34" charset="0"/>
                  <a:ea typeface="Verdana" pitchFamily="34" charset="0"/>
                  <a:cs typeface="Verdana" pitchFamily="34" charset="0"/>
                </a:rPr>
              </a:br>
              <a:r>
                <a:rPr lang="en-US" sz="1200" b="1" dirty="0" smtClean="0">
                  <a:latin typeface="Verdana" pitchFamily="34" charset="0"/>
                  <a:ea typeface="Verdana" pitchFamily="34" charset="0"/>
                  <a:cs typeface="Verdana" pitchFamily="34" charset="0"/>
                </a:rPr>
                <a:t>2041–2060: </a:t>
              </a:r>
              <a:r>
                <a:rPr lang="en-US" sz="1200" b="1" dirty="0" smtClean="0">
                  <a:solidFill>
                    <a:srgbClr val="C00000"/>
                  </a:solidFill>
                  <a:latin typeface="Verdana" pitchFamily="34" charset="0"/>
                  <a:ea typeface="Verdana" pitchFamily="34" charset="0"/>
                  <a:cs typeface="Verdana" pitchFamily="34" charset="0"/>
                </a:rPr>
                <a:t>Business As Usual</a:t>
              </a:r>
            </a:p>
          </p:txBody>
        </p:sp>
        <p:pic>
          <p:nvPicPr>
            <p:cNvPr id="4108" name="Picture 12" descr="P:\proj_t_z\UCLAClimateCenter\images\jpgs for ppt\Temp_Aug_temp_map_RCP85_mid-century-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8990" y="2743200"/>
              <a:ext cx="4094010" cy="36818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797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6" name="Straight Connector 155"/>
          <p:cNvCxnSpPr/>
          <p:nvPr/>
        </p:nvCxnSpPr>
        <p:spPr>
          <a:xfrm flipH="1">
            <a:off x="1492313" y="2572786"/>
            <a:ext cx="4798828" cy="1089"/>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H="1">
            <a:off x="1492313" y="3564475"/>
            <a:ext cx="4798828"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1492313" y="4783675"/>
            <a:ext cx="4798828"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47799" y="1860660"/>
            <a:ext cx="4419601" cy="400110"/>
          </a:xfrm>
          <a:prstGeom prst="rect">
            <a:avLst/>
          </a:prstGeom>
          <a:noFill/>
        </p:spPr>
        <p:txBody>
          <a:bodyPr wrap="square" rtlCol="0">
            <a:spAutoFit/>
          </a:bodyPr>
          <a:lstStyle/>
          <a:p>
            <a:r>
              <a:rPr lang="en-US" sz="2000" dirty="0" smtClean="0">
                <a:solidFill>
                  <a:prstClr val="black"/>
                </a:solidFill>
                <a:latin typeface="Verdana" pitchFamily="34" charset="0"/>
                <a:ea typeface="Verdana" pitchFamily="34" charset="0"/>
                <a:cs typeface="Verdana" pitchFamily="34" charset="0"/>
              </a:rPr>
              <a:t>Average </a:t>
            </a:r>
            <a:r>
              <a:rPr lang="en-US" sz="2000" dirty="0" smtClean="0">
                <a:solidFill>
                  <a:srgbClr val="F79646">
                    <a:lumMod val="50000"/>
                  </a:srgbClr>
                </a:solidFill>
                <a:latin typeface="Verdana" pitchFamily="34" charset="0"/>
                <a:ea typeface="Verdana" pitchFamily="34" charset="0"/>
                <a:cs typeface="Verdana" pitchFamily="34" charset="0"/>
              </a:rPr>
              <a:t>August</a:t>
            </a:r>
            <a:r>
              <a:rPr lang="en-US" sz="2000" dirty="0" smtClean="0">
                <a:solidFill>
                  <a:prstClr val="black"/>
                </a:solidFill>
                <a:latin typeface="Verdana" pitchFamily="34" charset="0"/>
                <a:ea typeface="Verdana" pitchFamily="34" charset="0"/>
                <a:cs typeface="Verdana" pitchFamily="34" charset="0"/>
              </a:rPr>
              <a:t> Temperature</a:t>
            </a:r>
            <a:endParaRPr lang="en-US" sz="2000" dirty="0">
              <a:solidFill>
                <a:prstClr val="black"/>
              </a:solidFill>
              <a:latin typeface="Verdana" pitchFamily="34" charset="0"/>
              <a:ea typeface="Verdana" pitchFamily="34" charset="0"/>
              <a:cs typeface="Verdana" pitchFamily="34" charset="0"/>
            </a:endParaRPr>
          </a:p>
        </p:txBody>
      </p:sp>
      <p:pic>
        <p:nvPicPr>
          <p:cNvPr id="36" name="Picture 3" descr="P:\proj_t_z\UCLAClimateCenter\design\VisualOptions\stock-illustration-6247306-satin-weather-amp-climate-icon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646" t="23855" b="47651"/>
          <a:stretch/>
        </p:blipFill>
        <p:spPr bwMode="auto">
          <a:xfrm>
            <a:off x="254480" y="609600"/>
            <a:ext cx="1177753" cy="107031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422062" y="1158948"/>
            <a:ext cx="5281766" cy="276999"/>
          </a:xfrm>
          <a:prstGeom prst="rect">
            <a:avLst/>
          </a:prstGeom>
          <a:noFill/>
        </p:spPr>
        <p:txBody>
          <a:bodyPr wrap="square" rtlCol="0">
            <a:spAutoFit/>
          </a:bodyPr>
          <a:lstStyle/>
          <a:p>
            <a:r>
              <a:rPr lang="en-US" sz="1200" b="1" dirty="0" smtClean="0">
                <a:solidFill>
                  <a:prstClr val="black">
                    <a:lumMod val="65000"/>
                    <a:lumOff val="35000"/>
                  </a:prstClr>
                </a:solidFill>
                <a:latin typeface="Verdana" pitchFamily="34" charset="0"/>
                <a:ea typeface="Verdana" pitchFamily="34" charset="0"/>
                <a:cs typeface="Verdana" pitchFamily="34" charset="0"/>
              </a:rPr>
              <a:t>Temperature</a:t>
            </a:r>
            <a:endParaRPr lang="en-US" sz="1200" b="1" dirty="0">
              <a:solidFill>
                <a:prstClr val="black">
                  <a:lumMod val="65000"/>
                  <a:lumOff val="35000"/>
                </a:prstClr>
              </a:solidFill>
              <a:latin typeface="Verdana" pitchFamily="34" charset="0"/>
              <a:ea typeface="Verdana" pitchFamily="34" charset="0"/>
              <a:cs typeface="Verdana" pitchFamily="34" charset="0"/>
            </a:endParaRPr>
          </a:p>
        </p:txBody>
      </p:sp>
      <p:cxnSp>
        <p:nvCxnSpPr>
          <p:cNvPr id="4" name="Straight Connector 3"/>
          <p:cNvCxnSpPr/>
          <p:nvPr/>
        </p:nvCxnSpPr>
        <p:spPr>
          <a:xfrm>
            <a:off x="1492313" y="2497675"/>
            <a:ext cx="0" cy="358140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474500" y="6067200"/>
            <a:ext cx="4894613" cy="0"/>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58913" y="2438400"/>
            <a:ext cx="533400" cy="338554"/>
          </a:xfrm>
          <a:prstGeom prst="rect">
            <a:avLst/>
          </a:prstGeom>
          <a:noFill/>
        </p:spPr>
        <p:txBody>
          <a:bodyPr wrap="square" rtlCol="0">
            <a:spAutoFit/>
          </a:bodyPr>
          <a:lstStyle/>
          <a:p>
            <a:r>
              <a:rPr lang="en-US" sz="1600" dirty="0" smtClean="0"/>
              <a:t>90</a:t>
            </a:r>
            <a:endParaRPr lang="en-US" sz="1600" dirty="0"/>
          </a:p>
        </p:txBody>
      </p:sp>
      <p:sp>
        <p:nvSpPr>
          <p:cNvPr id="26" name="TextBox 25"/>
          <p:cNvSpPr txBox="1"/>
          <p:nvPr/>
        </p:nvSpPr>
        <p:spPr>
          <a:xfrm>
            <a:off x="915909" y="3400200"/>
            <a:ext cx="533400" cy="338554"/>
          </a:xfrm>
          <a:prstGeom prst="rect">
            <a:avLst/>
          </a:prstGeom>
          <a:noFill/>
        </p:spPr>
        <p:txBody>
          <a:bodyPr wrap="square" rtlCol="0">
            <a:spAutoFit/>
          </a:bodyPr>
          <a:lstStyle/>
          <a:p>
            <a:r>
              <a:rPr lang="en-US" sz="1600" dirty="0" smtClean="0"/>
              <a:t>85</a:t>
            </a:r>
            <a:endParaRPr lang="en-US" sz="1600" dirty="0"/>
          </a:p>
        </p:txBody>
      </p:sp>
      <p:sp>
        <p:nvSpPr>
          <p:cNvPr id="27" name="TextBox 26"/>
          <p:cNvSpPr txBox="1"/>
          <p:nvPr/>
        </p:nvSpPr>
        <p:spPr>
          <a:xfrm>
            <a:off x="915909" y="4619400"/>
            <a:ext cx="533400" cy="338554"/>
          </a:xfrm>
          <a:prstGeom prst="rect">
            <a:avLst/>
          </a:prstGeom>
          <a:noFill/>
        </p:spPr>
        <p:txBody>
          <a:bodyPr wrap="square" rtlCol="0">
            <a:spAutoFit/>
          </a:bodyPr>
          <a:lstStyle/>
          <a:p>
            <a:r>
              <a:rPr lang="en-US" sz="1600" dirty="0" smtClean="0"/>
              <a:t>80</a:t>
            </a:r>
            <a:endParaRPr lang="en-US" sz="1600" dirty="0"/>
          </a:p>
        </p:txBody>
      </p:sp>
      <p:sp>
        <p:nvSpPr>
          <p:cNvPr id="39" name="TextBox 38"/>
          <p:cNvSpPr txBox="1"/>
          <p:nvPr/>
        </p:nvSpPr>
        <p:spPr>
          <a:xfrm>
            <a:off x="1640938" y="6155275"/>
            <a:ext cx="1178461" cy="338554"/>
          </a:xfrm>
          <a:prstGeom prst="rect">
            <a:avLst/>
          </a:prstGeom>
          <a:noFill/>
        </p:spPr>
        <p:txBody>
          <a:bodyPr wrap="square" rtlCol="0">
            <a:spAutoFit/>
          </a:bodyPr>
          <a:lstStyle/>
          <a:p>
            <a:r>
              <a:rPr lang="en-US" sz="1600" dirty="0" smtClean="0"/>
              <a:t>1981–2000</a:t>
            </a:r>
            <a:endParaRPr lang="en-US" sz="1600" dirty="0"/>
          </a:p>
        </p:txBody>
      </p:sp>
      <p:sp>
        <p:nvSpPr>
          <p:cNvPr id="40" name="TextBox 39"/>
          <p:cNvSpPr txBox="1"/>
          <p:nvPr/>
        </p:nvSpPr>
        <p:spPr>
          <a:xfrm>
            <a:off x="914400" y="5740521"/>
            <a:ext cx="533400" cy="338554"/>
          </a:xfrm>
          <a:prstGeom prst="rect">
            <a:avLst/>
          </a:prstGeom>
          <a:noFill/>
        </p:spPr>
        <p:txBody>
          <a:bodyPr wrap="square" rtlCol="0">
            <a:spAutoFit/>
          </a:bodyPr>
          <a:lstStyle/>
          <a:p>
            <a:r>
              <a:rPr lang="en-US" sz="1600" dirty="0" smtClean="0"/>
              <a:t>75</a:t>
            </a:r>
            <a:endParaRPr lang="en-US" sz="1600" dirty="0"/>
          </a:p>
        </p:txBody>
      </p:sp>
      <p:sp>
        <p:nvSpPr>
          <p:cNvPr id="41" name="TextBox 40"/>
          <p:cNvSpPr txBox="1"/>
          <p:nvPr/>
        </p:nvSpPr>
        <p:spPr>
          <a:xfrm>
            <a:off x="3400343" y="6155275"/>
            <a:ext cx="1244097" cy="338554"/>
          </a:xfrm>
          <a:prstGeom prst="rect">
            <a:avLst/>
          </a:prstGeom>
          <a:noFill/>
        </p:spPr>
        <p:txBody>
          <a:bodyPr wrap="square" rtlCol="0">
            <a:spAutoFit/>
          </a:bodyPr>
          <a:lstStyle/>
          <a:p>
            <a:r>
              <a:rPr lang="en-US" sz="1600" dirty="0" smtClean="0"/>
              <a:t>2041–2060</a:t>
            </a:r>
            <a:endParaRPr lang="en-US" sz="1600" dirty="0"/>
          </a:p>
        </p:txBody>
      </p:sp>
      <p:grpSp>
        <p:nvGrpSpPr>
          <p:cNvPr id="3" name="Group 170"/>
          <p:cNvGrpSpPr/>
          <p:nvPr/>
        </p:nvGrpSpPr>
        <p:grpSpPr>
          <a:xfrm>
            <a:off x="1949513" y="4707475"/>
            <a:ext cx="170507" cy="1371599"/>
            <a:chOff x="1949513" y="4707475"/>
            <a:chExt cx="170507" cy="1371599"/>
          </a:xfrm>
        </p:grpSpPr>
        <p:sp>
          <p:nvSpPr>
            <p:cNvPr id="56" name="Oval 55"/>
            <p:cNvSpPr/>
            <p:nvPr/>
          </p:nvSpPr>
          <p:spPr>
            <a:xfrm>
              <a:off x="1949513" y="598476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169"/>
            <p:cNvGrpSpPr/>
            <p:nvPr/>
          </p:nvGrpSpPr>
          <p:grpSpPr>
            <a:xfrm>
              <a:off x="1949513" y="4707475"/>
              <a:ext cx="170507" cy="1219199"/>
              <a:chOff x="1949513" y="4707475"/>
              <a:chExt cx="170507" cy="1219199"/>
            </a:xfrm>
          </p:grpSpPr>
          <p:sp>
            <p:nvSpPr>
              <p:cNvPr id="11" name="Oval 10"/>
              <p:cNvSpPr/>
              <p:nvPr/>
            </p:nvSpPr>
            <p:spPr>
              <a:xfrm>
                <a:off x="2007606" y="4707475"/>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949513" y="4783675"/>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2007606" y="488748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949513" y="496368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949513" y="5070368"/>
                <a:ext cx="94307" cy="9430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949513" y="514656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949513" y="5344687"/>
                <a:ext cx="94307" cy="9430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995731" y="5411088"/>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1949513" y="5505779"/>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007606" y="560376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007606" y="5756167"/>
                <a:ext cx="94307" cy="9430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49513" y="5832367"/>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2025713" y="5012275"/>
                <a:ext cx="94307" cy="94307"/>
              </a:xfrm>
              <a:prstGeom prst="ellipse">
                <a:avLst/>
              </a:prstGeom>
              <a:solidFill>
                <a:schemeClr val="bg2">
                  <a:lumMod val="25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1949513" y="5698075"/>
                <a:ext cx="94307" cy="94307"/>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0" name="Group 59"/>
          <p:cNvGrpSpPr/>
          <p:nvPr/>
        </p:nvGrpSpPr>
        <p:grpSpPr>
          <a:xfrm>
            <a:off x="6890037" y="1752600"/>
            <a:ext cx="1796763" cy="307777"/>
            <a:chOff x="6890037" y="1752600"/>
            <a:chExt cx="1796763" cy="307777"/>
          </a:xfrm>
        </p:grpSpPr>
        <p:sp>
          <p:nvSpPr>
            <p:cNvPr id="43" name="TextBox 42"/>
            <p:cNvSpPr txBox="1"/>
            <p:nvPr/>
          </p:nvSpPr>
          <p:spPr>
            <a:xfrm>
              <a:off x="7147212" y="1752600"/>
              <a:ext cx="1539588" cy="307777"/>
            </a:xfrm>
            <a:prstGeom prst="rect">
              <a:avLst/>
            </a:prstGeom>
            <a:noFill/>
          </p:spPr>
          <p:txBody>
            <a:bodyPr wrap="square" rtlCol="0">
              <a:spAutoFit/>
            </a:bodyPr>
            <a:lstStyle/>
            <a:p>
              <a:r>
                <a:rPr lang="en-US" sz="1400" dirty="0" smtClean="0"/>
                <a:t>Business As Usual</a:t>
              </a:r>
              <a:endParaRPr lang="en-US" sz="1400" dirty="0"/>
            </a:p>
          </p:txBody>
        </p:sp>
        <p:sp>
          <p:nvSpPr>
            <p:cNvPr id="154" name="Oval 153"/>
            <p:cNvSpPr/>
            <p:nvPr/>
          </p:nvSpPr>
          <p:spPr>
            <a:xfrm>
              <a:off x="6890037" y="1753750"/>
              <a:ext cx="228600" cy="228600"/>
            </a:xfrm>
            <a:prstGeom prst="ellipse">
              <a:avLst/>
            </a:prstGeom>
            <a:solidFill>
              <a:srgbClr val="C00000"/>
            </a:solidFill>
            <a:ln w="31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Oval 82"/>
          <p:cNvSpPr/>
          <p:nvPr/>
        </p:nvSpPr>
        <p:spPr>
          <a:xfrm>
            <a:off x="1901888" y="5200869"/>
            <a:ext cx="228600" cy="228600"/>
          </a:xfrm>
          <a:prstGeom prst="ellipse">
            <a:avLst/>
          </a:prstGeom>
          <a:solidFill>
            <a:schemeClr val="bg2">
              <a:lumMod val="50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4038600" y="3505200"/>
            <a:ext cx="76200" cy="1371600"/>
          </a:xfrm>
          <a:prstGeom prst="rect">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3962400" y="4042070"/>
            <a:ext cx="228600" cy="228600"/>
          </a:xfrm>
          <a:prstGeom prst="ellipse">
            <a:avLst/>
          </a:prstGeom>
          <a:solidFill>
            <a:schemeClr val="accent2">
              <a:lumMod val="60000"/>
              <a:lumOff val="40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3429000" y="3810000"/>
            <a:ext cx="76200" cy="1371600"/>
          </a:xfrm>
          <a:prstGeom prst="rect">
            <a:avLst/>
          </a:prstGeom>
          <a:solidFill>
            <a:schemeClr val="accent1">
              <a:lumMod val="75000"/>
            </a:schemeClr>
          </a:solid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3352800" y="4343400"/>
            <a:ext cx="228600" cy="228600"/>
          </a:xfrm>
          <a:prstGeom prst="ellipse">
            <a:avLst/>
          </a:prstGeom>
          <a:solidFill>
            <a:schemeClr val="accent1">
              <a:lumMod val="60000"/>
              <a:lumOff val="40000"/>
            </a:schemeClr>
          </a:solidFill>
          <a:ln w="31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Connector 56"/>
          <p:cNvCxnSpPr/>
          <p:nvPr/>
        </p:nvCxnSpPr>
        <p:spPr>
          <a:xfrm flipH="1">
            <a:off x="1506187" y="4724400"/>
            <a:ext cx="48946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6553200" y="4724400"/>
            <a:ext cx="2438400" cy="1371600"/>
          </a:xfrm>
          <a:prstGeom prst="rect">
            <a:avLst/>
          </a:prstGeom>
          <a:noFill/>
        </p:spPr>
        <p:txBody>
          <a:bodyPr wrap="square" rtlCol="0" anchor="ctr" anchorCtr="0">
            <a:noAutofit/>
          </a:bodyPr>
          <a:lstStyle/>
          <a:p>
            <a:r>
              <a:rPr lang="en-US" dirty="0" smtClean="0"/>
              <a:t>At least </a:t>
            </a:r>
            <a:r>
              <a:rPr lang="en-US" b="1" dirty="0" smtClean="0"/>
              <a:t>70%</a:t>
            </a:r>
            <a:r>
              <a:rPr lang="en-US" dirty="0" smtClean="0"/>
              <a:t> of Business-As-Usual warming is </a:t>
            </a:r>
            <a:r>
              <a:rPr lang="en-US" b="1" dirty="0" smtClean="0">
                <a:solidFill>
                  <a:schemeClr val="accent6">
                    <a:lumMod val="50000"/>
                  </a:schemeClr>
                </a:solidFill>
              </a:rPr>
              <a:t>inevitable</a:t>
            </a:r>
            <a:endParaRPr lang="en-US" b="1" dirty="0"/>
          </a:p>
        </p:txBody>
      </p:sp>
      <p:grpSp>
        <p:nvGrpSpPr>
          <p:cNvPr id="61" name="Group 60"/>
          <p:cNvGrpSpPr/>
          <p:nvPr/>
        </p:nvGrpSpPr>
        <p:grpSpPr>
          <a:xfrm>
            <a:off x="6894576" y="2209800"/>
            <a:ext cx="1563624" cy="307777"/>
            <a:chOff x="6894576" y="2209800"/>
            <a:chExt cx="1563624" cy="307777"/>
          </a:xfrm>
        </p:grpSpPr>
        <p:sp>
          <p:nvSpPr>
            <p:cNvPr id="155" name="Oval 154"/>
            <p:cNvSpPr/>
            <p:nvPr/>
          </p:nvSpPr>
          <p:spPr>
            <a:xfrm>
              <a:off x="6894576" y="2257426"/>
              <a:ext cx="228600" cy="228600"/>
            </a:xfrm>
            <a:prstGeom prst="ellipse">
              <a:avLst/>
            </a:prstGeom>
            <a:solidFill>
              <a:schemeClr val="accent1">
                <a:lumMod val="75000"/>
              </a:schemeClr>
            </a:solidFill>
            <a:ln w="317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7162800" y="2209800"/>
              <a:ext cx="1295400" cy="307777"/>
            </a:xfrm>
            <a:prstGeom prst="rect">
              <a:avLst/>
            </a:prstGeom>
            <a:noFill/>
          </p:spPr>
          <p:txBody>
            <a:bodyPr wrap="square" rtlCol="0">
              <a:spAutoFit/>
            </a:bodyPr>
            <a:lstStyle/>
            <a:p>
              <a:r>
                <a:rPr lang="en-US" sz="1400" dirty="0" smtClean="0"/>
                <a:t>Mitigation</a:t>
              </a:r>
              <a:endParaRPr lang="en-US" sz="1400" dirty="0"/>
            </a:p>
          </p:txBody>
        </p:sp>
      </p:grpSp>
    </p:spTree>
    <p:extLst>
      <p:ext uri="{BB962C8B-B14F-4D97-AF65-F5344CB8AC3E}">
        <p14:creationId xmlns:p14="http://schemas.microsoft.com/office/powerpoint/2010/main" val="53374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7"/>
                                        </p:tgtEl>
                                        <p:attrNameLst>
                                          <p:attrName>style.visibility</p:attrName>
                                        </p:attrNameLst>
                                      </p:cBhvr>
                                      <p:to>
                                        <p:strVal val="visible"/>
                                      </p:to>
                                    </p:set>
                                    <p:animEffect transition="in" filter="fade">
                                      <p:cBhvr>
                                        <p:cTn id="11" dur="500"/>
                                        <p:tgtEl>
                                          <p:spTgt spid="117"/>
                                        </p:tgtEl>
                                      </p:cBhvr>
                                    </p:animEffect>
                                  </p:childTnLst>
                                </p:cTn>
                              </p:par>
                              <p:par>
                                <p:cTn id="12" presetID="10" presetClass="entr" presetSubtype="0" fill="hold" nodeType="with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box(out)">
                                      <p:cBhvr>
                                        <p:cTn id="19" dur="1000"/>
                                        <p:tgtEl>
                                          <p:spTgt spid="9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wipe(left)">
                                      <p:cBhvr>
                                        <p:cTn id="28" dur="1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6"/>
                                        </p:tgtEl>
                                        <p:attrNameLst>
                                          <p:attrName>style.visibility</p:attrName>
                                        </p:attrNameLst>
                                      </p:cBhvr>
                                      <p:to>
                                        <p:strVal val="visible"/>
                                      </p:to>
                                    </p:set>
                                    <p:animEffect transition="in" filter="fade">
                                      <p:cBhvr>
                                        <p:cTn id="33" dur="500"/>
                                        <p:tgtEl>
                                          <p:spTgt spid="116"/>
                                        </p:tgtEl>
                                      </p:cBhvr>
                                    </p:animEffect>
                                  </p:childTnLst>
                                </p:cTn>
                              </p:par>
                              <p:par>
                                <p:cTn id="34" presetID="10" presetClass="entr" presetSubtype="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par>
                          <p:cTn id="37" fill="hold">
                            <p:stCondLst>
                              <p:cond delay="500"/>
                            </p:stCondLst>
                            <p:childTnLst>
                              <p:par>
                                <p:cTn id="38" presetID="4" presetClass="entr" presetSubtype="32" fill="hold" grpId="0" nodeType="afterEffect">
                                  <p:stCondLst>
                                    <p:cond delay="0"/>
                                  </p:stCondLst>
                                  <p:childTnLst>
                                    <p:set>
                                      <p:cBhvr>
                                        <p:cTn id="39" dur="1" fill="hold">
                                          <p:stCondLst>
                                            <p:cond delay="0"/>
                                          </p:stCondLst>
                                        </p:cTn>
                                        <p:tgtEl>
                                          <p:spTgt spid="120"/>
                                        </p:tgtEl>
                                        <p:attrNameLst>
                                          <p:attrName>style.visibility</p:attrName>
                                        </p:attrNameLst>
                                      </p:cBhvr>
                                      <p:to>
                                        <p:strVal val="visible"/>
                                      </p:to>
                                    </p:set>
                                    <p:animEffect transition="in" filter="box(out)">
                                      <p:cBhvr>
                                        <p:cTn id="40" dur="1000"/>
                                        <p:tgtEl>
                                          <p:spTgt spid="120"/>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58">
                                            <p:txEl>
                                              <p:pRg st="0" end="0"/>
                                            </p:txEl>
                                          </p:spTgt>
                                        </p:tgtEl>
                                        <p:attrNameLst>
                                          <p:attrName>style.visibility</p:attrName>
                                        </p:attrNameLst>
                                      </p:cBhvr>
                                      <p:to>
                                        <p:strVal val="visible"/>
                                      </p:to>
                                    </p:set>
                                    <p:animEffect transition="in" filter="fade">
                                      <p:cBhvr>
                                        <p:cTn id="44"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96" grpId="0" animBg="1"/>
      <p:bldP spid="117" grpId="0" animBg="1"/>
      <p:bldP spid="120" grpId="0" animBg="1"/>
      <p:bldP spid="116" grpId="0" animBg="1"/>
      <p:bldP spid="58"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155</TotalTime>
  <Words>692</Words>
  <Application>Microsoft Office PowerPoint</Application>
  <PresentationFormat>On-screen Show (4:3)</PresentationFormat>
  <Paragraphs>229</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Katharine Reich</dc:creator>
  <cp:lastModifiedBy>Hanson, Patricia</cp:lastModifiedBy>
  <cp:revision>18</cp:revision>
  <dcterms:created xsi:type="dcterms:W3CDTF">2013-12-02T21:35:23Z</dcterms:created>
  <dcterms:modified xsi:type="dcterms:W3CDTF">2013-12-03T00:35:26Z</dcterms:modified>
</cp:coreProperties>
</file>