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.xml" ContentType="application/vnd.openxmlformats-officedocument.presentationml.notesSlide+xml"/>
  <Override PartName="/ppt/tags/tag139.xml" ContentType="application/vnd.openxmlformats-officedocument.presentationml.tags+xml"/>
  <Override PartName="/ppt/notesSlides/notesSlide5.xml" ContentType="application/vnd.openxmlformats-officedocument.presentationml.notesSlide+xml"/>
  <Override PartName="/ppt/tags/tag140.xml" ContentType="application/vnd.openxmlformats-officedocument.presentationml.tags+xml"/>
  <Override PartName="/ppt/notesSlides/notesSlide6.xml" ContentType="application/vnd.openxmlformats-officedocument.presentationml.notesSlide+xml"/>
  <Override PartName="/ppt/tags/tag141.xml" ContentType="application/vnd.openxmlformats-officedocument.presentationml.tags+xml"/>
  <Override PartName="/ppt/notesSlides/notesSlide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8.xml" ContentType="application/vnd.openxmlformats-officedocument.presentationml.notesSlide+xml"/>
  <Override PartName="/ppt/tags/tag181.xml" ContentType="application/vnd.openxmlformats-officedocument.presentationml.tags+xml"/>
  <Override PartName="/ppt/notesSlides/notesSlide9.xml" ContentType="application/vnd.openxmlformats-officedocument.presentationml.notesSlide+xml"/>
  <Override PartName="/ppt/tags/tag182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3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1" r:id="rId3"/>
    <p:sldId id="293" r:id="rId4"/>
    <p:sldId id="292" r:id="rId5"/>
    <p:sldId id="289" r:id="rId6"/>
    <p:sldId id="294" r:id="rId7"/>
    <p:sldId id="298" r:id="rId8"/>
    <p:sldId id="295" r:id="rId9"/>
    <p:sldId id="299" r:id="rId10"/>
    <p:sldId id="290" r:id="rId11"/>
    <p:sldId id="296" r:id="rId12"/>
    <p:sldId id="297" r:id="rId13"/>
    <p:sldId id="276" r:id="rId14"/>
    <p:sldId id="273" r:id="rId15"/>
  </p:sldIdLst>
  <p:sldSz cx="8961438" cy="6721475"/>
  <p:notesSz cx="6743700" cy="9906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2B5206-B14E-494F-8DCB-B59C463747F7}">
          <p14:sldIdLst>
            <p14:sldId id="287"/>
            <p14:sldId id="291"/>
            <p14:sldId id="293"/>
            <p14:sldId id="292"/>
            <p14:sldId id="289"/>
            <p14:sldId id="294"/>
            <p14:sldId id="298"/>
            <p14:sldId id="295"/>
            <p14:sldId id="299"/>
            <p14:sldId id="290"/>
            <p14:sldId id="296"/>
            <p14:sldId id="297"/>
          </p14:sldIdLst>
        </p14:section>
        <p14:section name="Hidden" id="{A4A96C03-C23A-42FE-B208-378781D2D574}">
          <p14:sldIdLst>
            <p14:sldId id="276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969">
          <p15:clr>
            <a:srgbClr val="A4A3A4"/>
          </p15:clr>
        </p15:guide>
        <p15:guide id="2" orient="horz" pos="519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pos="72">
          <p15:clr>
            <a:srgbClr val="A4A3A4"/>
          </p15:clr>
        </p15:guide>
        <p15:guide id="5" pos="55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ana Remes" initials="J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D5F"/>
    <a:srgbClr val="FFFFFD"/>
    <a:srgbClr val="FFFDFF"/>
    <a:srgbClr val="FDFFFF"/>
    <a:srgbClr val="FEFEFE"/>
    <a:srgbClr val="FFFEFE"/>
    <a:srgbClr val="FEFFFE"/>
    <a:srgbClr val="FEFEFF"/>
    <a:srgbClr val="FFFFFE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84" autoAdjust="0"/>
  </p:normalViewPr>
  <p:slideViewPr>
    <p:cSldViewPr snapToGrid="0">
      <p:cViewPr>
        <p:scale>
          <a:sx n="78" d="100"/>
          <a:sy n="78" d="100"/>
        </p:scale>
        <p:origin x="-138" y="-24"/>
      </p:cViewPr>
      <p:guideLst>
        <p:guide orient="horz" pos="3969"/>
        <p:guide orient="horz" pos="519"/>
        <p:guide orient="horz" pos="183"/>
        <p:guide pos="72"/>
        <p:guide pos="55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422" y="90"/>
      </p:cViewPr>
      <p:guideLst>
        <p:guide orient="horz" pos="312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072"/>
            <a:ext cx="534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53135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2C2DEB-D949-4B45-BBCA-1A46194AA2C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2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100" y="5322888"/>
            <a:ext cx="5746750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1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2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6.xml"/><Relationship Id="rId7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0589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dirty="0" smtClean="0">
                <a:latin typeface="+mn-lt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baseline="0" noProof="0" dirty="0" smtClean="0"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Last Modified 5/2/2014 11:41 AM Pacific Standard Time</a:t>
            </a:r>
            <a:endParaRPr lang="en-US" sz="900" baseline="0" noProof="0" dirty="0" smtClean="0"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365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dirty="0" smtClean="0">
                <a:latin typeface="+mn-lt"/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aseline="0" noProof="0" dirty="0">
                  <a:latin typeface="+mn-lt"/>
                </a:rPr>
                <a:t>CONFIDENTIAL AND PROPRIETARY</a:t>
              </a:r>
            </a:p>
            <a:p>
              <a:pPr defTabSz="804863" eaLnBrk="0" hangingPunct="0"/>
              <a:r>
                <a:rPr lang="en-US" sz="800" baseline="0" noProof="0" dirty="0">
                  <a:latin typeface="+mn-lt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192338" y="6305550"/>
            <a:ext cx="6767512" cy="420688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30705"/>
          <a:stretch/>
        </p:blipFill>
        <p:spPr>
          <a:xfrm flipH="1">
            <a:off x="-1" y="317"/>
            <a:ext cx="8969634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oleObject" Target="../embeddings/oleObject1.bin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19" Type="http://schemas.openxmlformats.org/officeDocument/2006/relationships/image" Target="../media/image1.emf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07989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think-cell Slide" r:id="rId18" imgW="493" imgH="493" progId="TCLayout.ActiveDocument.1">
                  <p:embed/>
                </p:oleObj>
              </mc:Choice>
              <mc:Fallback>
                <p:oleObj name="think-cell Slide" r:id="rId18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3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7000" y="1940591"/>
            <a:ext cx="190917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Last Modified 5/2/2014 11:41 AM Pacific Standard Time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768958" y="4114417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dirty="0" smtClean="0">
                <a:latin typeface="+mn-lt"/>
                <a:ea typeface="+mn-ea"/>
              </a:rPr>
              <a:t>Printed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8188" y="6435725"/>
            <a:ext cx="1244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baseline="0" noProof="0" dirty="0"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419112" y="6403975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baseline="0" noProof="0" dirty="0">
                <a:latin typeface="+mn-lt"/>
                <a:ea typeface="+mn-ea"/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18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tags" Target="../tags/tag18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tags" Target="../tags/tag18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notesSlide" Target="../notesSlides/notesSlide13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15.vml"/><Relationship Id="rId6" Type="http://schemas.openxmlformats.org/officeDocument/2006/relationships/tags" Target="../tags/tag225.xml"/><Relationship Id="rId11" Type="http://schemas.openxmlformats.org/officeDocument/2006/relationships/image" Target="../media/image24.emf"/><Relationship Id="rId5" Type="http://schemas.openxmlformats.org/officeDocument/2006/relationships/tags" Target="../tags/tag224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223.xml"/><Relationship Id="rId9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3.xml"/><Relationship Id="rId21" Type="http://schemas.openxmlformats.org/officeDocument/2006/relationships/tags" Target="../tags/tag38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63" Type="http://schemas.openxmlformats.org/officeDocument/2006/relationships/tags" Target="../tags/tag80.xml"/><Relationship Id="rId68" Type="http://schemas.openxmlformats.org/officeDocument/2006/relationships/tags" Target="../tags/tag85.xml"/><Relationship Id="rId84" Type="http://schemas.openxmlformats.org/officeDocument/2006/relationships/tags" Target="../tags/tag101.xml"/><Relationship Id="rId89" Type="http://schemas.openxmlformats.org/officeDocument/2006/relationships/tags" Target="../tags/tag106.xml"/><Relationship Id="rId7" Type="http://schemas.openxmlformats.org/officeDocument/2006/relationships/tags" Target="../tags/tag24.xml"/><Relationship Id="rId71" Type="http://schemas.openxmlformats.org/officeDocument/2006/relationships/tags" Target="../tags/tag88.xml"/><Relationship Id="rId92" Type="http://schemas.openxmlformats.org/officeDocument/2006/relationships/tags" Target="../tags/tag109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9" Type="http://schemas.openxmlformats.org/officeDocument/2006/relationships/tags" Target="../tags/tag46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53" Type="http://schemas.openxmlformats.org/officeDocument/2006/relationships/tags" Target="../tags/tag70.xml"/><Relationship Id="rId58" Type="http://schemas.openxmlformats.org/officeDocument/2006/relationships/tags" Target="../tags/tag75.xml"/><Relationship Id="rId66" Type="http://schemas.openxmlformats.org/officeDocument/2006/relationships/tags" Target="../tags/tag83.xml"/><Relationship Id="rId74" Type="http://schemas.openxmlformats.org/officeDocument/2006/relationships/tags" Target="../tags/tag91.xml"/><Relationship Id="rId79" Type="http://schemas.openxmlformats.org/officeDocument/2006/relationships/tags" Target="../tags/tag96.xml"/><Relationship Id="rId87" Type="http://schemas.openxmlformats.org/officeDocument/2006/relationships/tags" Target="../tags/tag104.xml"/><Relationship Id="rId102" Type="http://schemas.openxmlformats.org/officeDocument/2006/relationships/oleObject" Target="../embeddings/oleObject5.bin"/><Relationship Id="rId5" Type="http://schemas.openxmlformats.org/officeDocument/2006/relationships/tags" Target="../tags/tag22.xml"/><Relationship Id="rId61" Type="http://schemas.openxmlformats.org/officeDocument/2006/relationships/tags" Target="../tags/tag78.xml"/><Relationship Id="rId82" Type="http://schemas.openxmlformats.org/officeDocument/2006/relationships/tags" Target="../tags/tag99.xml"/><Relationship Id="rId90" Type="http://schemas.openxmlformats.org/officeDocument/2006/relationships/tags" Target="../tags/tag107.xml"/><Relationship Id="rId95" Type="http://schemas.openxmlformats.org/officeDocument/2006/relationships/tags" Target="../tags/tag112.xml"/><Relationship Id="rId19" Type="http://schemas.openxmlformats.org/officeDocument/2006/relationships/tags" Target="../tags/tag3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56" Type="http://schemas.openxmlformats.org/officeDocument/2006/relationships/tags" Target="../tags/tag73.xml"/><Relationship Id="rId64" Type="http://schemas.openxmlformats.org/officeDocument/2006/relationships/tags" Target="../tags/tag81.xml"/><Relationship Id="rId69" Type="http://schemas.openxmlformats.org/officeDocument/2006/relationships/tags" Target="../tags/tag86.xml"/><Relationship Id="rId77" Type="http://schemas.openxmlformats.org/officeDocument/2006/relationships/tags" Target="../tags/tag94.xml"/><Relationship Id="rId100" Type="http://schemas.openxmlformats.org/officeDocument/2006/relationships/slideLayout" Target="../slideLayouts/slideLayout2.xml"/><Relationship Id="rId105" Type="http://schemas.openxmlformats.org/officeDocument/2006/relationships/image" Target="../media/image8.emf"/><Relationship Id="rId8" Type="http://schemas.openxmlformats.org/officeDocument/2006/relationships/tags" Target="../tags/tag25.xml"/><Relationship Id="rId51" Type="http://schemas.openxmlformats.org/officeDocument/2006/relationships/tags" Target="../tags/tag68.xml"/><Relationship Id="rId72" Type="http://schemas.openxmlformats.org/officeDocument/2006/relationships/tags" Target="../tags/tag89.xml"/><Relationship Id="rId80" Type="http://schemas.openxmlformats.org/officeDocument/2006/relationships/tags" Target="../tags/tag97.xml"/><Relationship Id="rId85" Type="http://schemas.openxmlformats.org/officeDocument/2006/relationships/tags" Target="../tags/tag102.xml"/><Relationship Id="rId93" Type="http://schemas.openxmlformats.org/officeDocument/2006/relationships/tags" Target="../tags/tag110.xml"/><Relationship Id="rId98" Type="http://schemas.openxmlformats.org/officeDocument/2006/relationships/tags" Target="../tags/tag115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59" Type="http://schemas.openxmlformats.org/officeDocument/2006/relationships/tags" Target="../tags/tag76.xml"/><Relationship Id="rId67" Type="http://schemas.openxmlformats.org/officeDocument/2006/relationships/tags" Target="../tags/tag84.xml"/><Relationship Id="rId103" Type="http://schemas.openxmlformats.org/officeDocument/2006/relationships/image" Target="../media/image7.emf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tags" Target="../tags/tag71.xml"/><Relationship Id="rId62" Type="http://schemas.openxmlformats.org/officeDocument/2006/relationships/tags" Target="../tags/tag79.xml"/><Relationship Id="rId70" Type="http://schemas.openxmlformats.org/officeDocument/2006/relationships/tags" Target="../tags/tag87.xml"/><Relationship Id="rId75" Type="http://schemas.openxmlformats.org/officeDocument/2006/relationships/tags" Target="../tags/tag92.xml"/><Relationship Id="rId83" Type="http://schemas.openxmlformats.org/officeDocument/2006/relationships/tags" Target="../tags/tag100.xml"/><Relationship Id="rId88" Type="http://schemas.openxmlformats.org/officeDocument/2006/relationships/tags" Target="../tags/tag105.xml"/><Relationship Id="rId91" Type="http://schemas.openxmlformats.org/officeDocument/2006/relationships/tags" Target="../tags/tag108.xml"/><Relationship Id="rId96" Type="http://schemas.openxmlformats.org/officeDocument/2006/relationships/tags" Target="../tags/tag113.xml"/><Relationship Id="rId1" Type="http://schemas.openxmlformats.org/officeDocument/2006/relationships/vmlDrawing" Target="../drawings/vmlDrawing5.v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tags" Target="../tags/tag74.xml"/><Relationship Id="rId10" Type="http://schemas.openxmlformats.org/officeDocument/2006/relationships/tags" Target="../tags/tag27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tags" Target="../tags/tag69.xml"/><Relationship Id="rId60" Type="http://schemas.openxmlformats.org/officeDocument/2006/relationships/tags" Target="../tags/tag77.xml"/><Relationship Id="rId65" Type="http://schemas.openxmlformats.org/officeDocument/2006/relationships/tags" Target="../tags/tag82.xml"/><Relationship Id="rId73" Type="http://schemas.openxmlformats.org/officeDocument/2006/relationships/tags" Target="../tags/tag90.xml"/><Relationship Id="rId78" Type="http://schemas.openxmlformats.org/officeDocument/2006/relationships/tags" Target="../tags/tag95.xml"/><Relationship Id="rId81" Type="http://schemas.openxmlformats.org/officeDocument/2006/relationships/tags" Target="../tags/tag98.xml"/><Relationship Id="rId86" Type="http://schemas.openxmlformats.org/officeDocument/2006/relationships/tags" Target="../tags/tag103.xml"/><Relationship Id="rId94" Type="http://schemas.openxmlformats.org/officeDocument/2006/relationships/tags" Target="../tags/tag111.xml"/><Relationship Id="rId99" Type="http://schemas.openxmlformats.org/officeDocument/2006/relationships/tags" Target="../tags/tag116.xml"/><Relationship Id="rId101" Type="http://schemas.openxmlformats.org/officeDocument/2006/relationships/notesSlide" Target="../notesSlides/notesSlide3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9" Type="http://schemas.openxmlformats.org/officeDocument/2006/relationships/tags" Target="../tags/tag56.xml"/><Relationship Id="rId34" Type="http://schemas.openxmlformats.org/officeDocument/2006/relationships/tags" Target="../tags/tag51.xml"/><Relationship Id="rId50" Type="http://schemas.openxmlformats.org/officeDocument/2006/relationships/tags" Target="../tags/tag67.xml"/><Relationship Id="rId55" Type="http://schemas.openxmlformats.org/officeDocument/2006/relationships/tags" Target="../tags/tag72.xml"/><Relationship Id="rId76" Type="http://schemas.openxmlformats.org/officeDocument/2006/relationships/tags" Target="../tags/tag93.xml"/><Relationship Id="rId97" Type="http://schemas.openxmlformats.org/officeDocument/2006/relationships/tags" Target="../tags/tag114.xml"/><Relationship Id="rId10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oleObject" Target="../embeddings/oleObject7.bin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oleObject" Target="../embeddings/oleObject8.bin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10.emf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image" Target="../media/image7.emf"/><Relationship Id="rId30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13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14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notesSlide" Target="../notesSlides/notesSlide8.xml"/><Relationship Id="rId47" Type="http://schemas.openxmlformats.org/officeDocument/2006/relationships/image" Target="../media/image14.GIF"/><Relationship Id="rId50" Type="http://schemas.openxmlformats.org/officeDocument/2006/relationships/image" Target="../media/image17.GIF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image" Target="../media/image13.emf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41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oleObject" Target="../embeddings/oleObject14.bin"/><Relationship Id="rId53" Type="http://schemas.openxmlformats.org/officeDocument/2006/relationships/image" Target="../media/image20.GIF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image" Target="../media/image16.GIF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image" Target="../media/image1.emf"/><Relationship Id="rId52" Type="http://schemas.openxmlformats.org/officeDocument/2006/relationships/image" Target="../media/image19.gif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oleObject" Target="../embeddings/oleObject13.bin"/><Relationship Id="rId48" Type="http://schemas.openxmlformats.org/officeDocument/2006/relationships/image" Target="../media/image15.GIF"/><Relationship Id="rId8" Type="http://schemas.openxmlformats.org/officeDocument/2006/relationships/tags" Target="../tags/tag148.xml"/><Relationship Id="rId51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tags" Target="../tags/tag18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6292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34"/>
          <p:cNvSpPr>
            <a:spLocks noChangeArrowheads="1"/>
          </p:cNvSpPr>
          <p:nvPr/>
        </p:nvSpPr>
        <p:spPr bwMode="gray">
          <a:xfrm>
            <a:off x="0" y="1637731"/>
            <a:ext cx="8959850" cy="2463658"/>
          </a:xfrm>
          <a:prstGeom prst="rect">
            <a:avLst/>
          </a:prstGeom>
          <a:solidFill>
            <a:srgbClr val="214D5F">
              <a:alpha val="7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aseline="0" noProof="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242" y="2133600"/>
            <a:ext cx="4935537" cy="14773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tale of two </a:t>
            </a:r>
            <a:r>
              <a:rPr lang="en-US" dirty="0" err="1" smtClean="0">
                <a:solidFill>
                  <a:schemeClr val="bg1"/>
                </a:solidFill>
              </a:rPr>
              <a:t>Mexicos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Growth and prosperity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a two-speed economy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cK Document type"/>
          <p:cNvSpPr txBox="1">
            <a:spLocks noChangeArrowheads="1"/>
          </p:cNvSpPr>
          <p:nvPr/>
        </p:nvSpPr>
        <p:spPr bwMode="auto">
          <a:xfrm>
            <a:off x="1204242" y="4715788"/>
            <a:ext cx="49355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aseline="0" noProof="0" dirty="0" err="1" smtClean="0">
                <a:solidFill>
                  <a:schemeClr val="bg1"/>
                </a:solidFill>
                <a:latin typeface="+mn-lt"/>
              </a:rPr>
              <a:t>Jaana</a:t>
            </a:r>
            <a:r>
              <a:rPr lang="en-US" sz="1400" baseline="0" noProof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aseline="0" noProof="0" dirty="0" err="1" smtClean="0">
                <a:solidFill>
                  <a:schemeClr val="bg1"/>
                </a:solidFill>
                <a:latin typeface="+mn-lt"/>
              </a:rPr>
              <a:t>Remes</a:t>
            </a:r>
            <a:endParaRPr lang="en-US" sz="1400" baseline="0" noProof="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McKinsey Global Institute</a:t>
            </a:r>
            <a:endParaRPr lang="en-US" sz="1400" baseline="0" noProof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McK Date"/>
          <p:cNvSpPr txBox="1">
            <a:spLocks noChangeArrowheads="1"/>
          </p:cNvSpPr>
          <p:nvPr/>
        </p:nvSpPr>
        <p:spPr bwMode="auto">
          <a:xfrm>
            <a:off x="1204242" y="526286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aseline="0" noProof="0" dirty="0" smtClean="0">
                <a:solidFill>
                  <a:schemeClr val="bg1"/>
                </a:solidFill>
                <a:latin typeface="+mn-lt"/>
              </a:rPr>
              <a:t>May 5, 2014</a:t>
            </a:r>
          </a:p>
        </p:txBody>
      </p:sp>
      <p:sp>
        <p:nvSpPr>
          <p:cNvPr id="7" name="McK Disclaimer"/>
          <p:cNvSpPr>
            <a:spLocks noChangeArrowheads="1"/>
          </p:cNvSpPr>
          <p:nvPr/>
        </p:nvSpPr>
        <p:spPr bwMode="auto">
          <a:xfrm>
            <a:off x="1204243" y="5931456"/>
            <a:ext cx="2359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 eaLnBrk="0" hangingPunct="0"/>
            <a:r>
              <a:rPr lang="en-US" sz="800" baseline="0" noProof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 baseline="0" noProof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0" name="Rectangle 1189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aseline="0" noProof="0" dirty="0">
              <a:latin typeface="+mn-lt"/>
            </a:endParaRPr>
          </a:p>
        </p:txBody>
      </p:sp>
      <p:pic>
        <p:nvPicPr>
          <p:cNvPr id="11" name="Picture 3" descr="C:\Users\Rebecca Nickel\Downloads\iStock_000010816688Medium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1"/>
          <a:stretch/>
        </p:blipFill>
        <p:spPr bwMode="auto">
          <a:xfrm>
            <a:off x="4882827" y="536042"/>
            <a:ext cx="4696776" cy="466703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 txBox="1"/>
          <p:nvPr/>
        </p:nvSpPr>
        <p:spPr>
          <a:xfrm>
            <a:off x="4905447" y="290513"/>
            <a:ext cx="383374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900" b="1" dirty="0" smtClean="0">
                <a:solidFill>
                  <a:srgbClr val="C00000"/>
                </a:solidFill>
              </a:rPr>
              <a:t>Today’s discussion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14" name="Rectangle 12"/>
          <p:cNvSpPr txBox="1"/>
          <p:nvPr/>
        </p:nvSpPr>
        <p:spPr>
          <a:xfrm>
            <a:off x="4905448" y="1673128"/>
            <a:ext cx="3833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>
                <a:solidFill>
                  <a:schemeClr val="accent6">
                    <a:lumMod val="60000"/>
                    <a:lumOff val="40000"/>
                  </a:schemeClr>
                </a:solidFill>
              </a:rPr>
              <a:t>What has kept Mexico’s growth disappointingly low in the 20 years under NAFTA?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2"/>
          <p:cNvSpPr txBox="1"/>
          <p:nvPr/>
        </p:nvSpPr>
        <p:spPr>
          <a:xfrm>
            <a:off x="4905448" y="3126634"/>
            <a:ext cx="3833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are Mexico’s growth prospects now?</a:t>
            </a:r>
          </a:p>
        </p:txBody>
      </p:sp>
      <p:sp>
        <p:nvSpPr>
          <p:cNvPr id="16" name="Rectangle 12"/>
          <p:cNvSpPr txBox="1"/>
          <p:nvPr/>
        </p:nvSpPr>
        <p:spPr>
          <a:xfrm>
            <a:off x="4905448" y="4241585"/>
            <a:ext cx="3833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 dirty="0">
                <a:solidFill>
                  <a:srgbClr val="C00000"/>
                </a:solidFill>
              </a:rPr>
              <a:t>How can California benefit </a:t>
            </a:r>
            <a:r>
              <a:rPr lang="en-US" sz="2200" dirty="0" smtClean="0">
                <a:solidFill>
                  <a:srgbClr val="C00000"/>
                </a:solidFill>
              </a:rPr>
              <a:t>from a prosperous Mexico?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45340"/>
          <a:stretch/>
        </p:blipFill>
        <p:spPr>
          <a:xfrm>
            <a:off x="0" y="0"/>
            <a:ext cx="4480719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0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</p:spPr>
        <p:txBody>
          <a:bodyPr/>
          <a:lstStyle/>
          <a:p>
            <a:r>
              <a:rPr lang="en-US" dirty="0" smtClean="0"/>
              <a:t>How can California benefit from </a:t>
            </a:r>
            <a:br>
              <a:rPr lang="en-US" dirty="0" smtClean="0"/>
            </a:br>
            <a:r>
              <a:rPr lang="en-US" dirty="0" smtClean="0"/>
              <a:t>a prosperous Mexico?</a:t>
            </a:r>
            <a:endParaRPr lang="en-US" dirty="0"/>
          </a:p>
        </p:txBody>
      </p:sp>
      <p:sp>
        <p:nvSpPr>
          <p:cNvPr id="5" name="Rectangle 5"/>
          <p:cNvSpPr txBox="1"/>
          <p:nvPr/>
        </p:nvSpPr>
        <p:spPr>
          <a:xfrm>
            <a:off x="114299" y="2152100"/>
            <a:ext cx="4044043" cy="20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1700"/>
              </a:spcBef>
            </a:pPr>
            <a:r>
              <a:rPr lang="en-US" sz="1800" dirty="0"/>
              <a:t>Export market for goods and services geared to </a:t>
            </a:r>
            <a:r>
              <a:rPr lang="en-US" sz="1800" dirty="0" smtClean="0"/>
              <a:t>Mexico’s </a:t>
            </a:r>
            <a:r>
              <a:rPr lang="en-US" sz="1800" dirty="0"/>
              <a:t>growing consuming class</a:t>
            </a:r>
          </a:p>
          <a:p>
            <a:pPr lvl="1">
              <a:spcBef>
                <a:spcPts val="1700"/>
              </a:spcBef>
            </a:pPr>
            <a:r>
              <a:rPr lang="en-US" sz="1800" dirty="0"/>
              <a:t>Complementarities in supply chains</a:t>
            </a:r>
          </a:p>
          <a:p>
            <a:pPr lvl="1">
              <a:spcBef>
                <a:spcPts val="1700"/>
              </a:spcBef>
            </a:pPr>
            <a:r>
              <a:rPr lang="en-US" sz="1800" dirty="0"/>
              <a:t>New markets and applications for California’s technology and innovation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b="-11"/>
          <a:stretch/>
        </p:blipFill>
        <p:spPr>
          <a:xfrm>
            <a:off x="4480719" y="0"/>
            <a:ext cx="4480719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55605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90" descr="C:\Users\Rebecca Nickel\Downloads\iStock_000012116131Small.jp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81710"/>
            <a:ext cx="8624888" cy="5739765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01015" y="1451308"/>
            <a:ext cx="3959408" cy="1169289"/>
            <a:chOff x="740183" y="1217392"/>
            <a:chExt cx="3959408" cy="1169289"/>
          </a:xfrm>
        </p:grpSpPr>
        <p:sp>
          <p:nvSpPr>
            <p:cNvPr id="6" name="Rectangle 6"/>
            <p:cNvSpPr txBox="1"/>
            <p:nvPr/>
          </p:nvSpPr>
          <p:spPr>
            <a:xfrm>
              <a:off x="740183" y="1217392"/>
              <a:ext cx="395940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000" dirty="0" smtClean="0">
                  <a:solidFill>
                    <a:srgbClr val="C00000"/>
                  </a:solidFill>
                </a:rPr>
                <a:t>This report and other MGI research are available at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6"/>
            <p:cNvSpPr txBox="1"/>
            <p:nvPr/>
          </p:nvSpPr>
          <p:spPr>
            <a:xfrm>
              <a:off x="740183" y="1940405"/>
              <a:ext cx="395940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just"/>
              <a:r>
                <a:rPr lang="en-US" sz="2900" dirty="0" smtClean="0">
                  <a:solidFill>
                    <a:srgbClr val="C00000"/>
                  </a:solidFill>
                </a:rPr>
                <a:t>www.mckinsey.com/mgi</a:t>
              </a:r>
              <a:endParaRPr lang="en-US" sz="29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9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MGI colors</a:t>
            </a:r>
            <a:endParaRPr lang="en-US" dirty="0"/>
          </a:p>
        </p:txBody>
      </p:sp>
      <p:sp>
        <p:nvSpPr>
          <p:cNvPr id="48" name="Rectangle 48"/>
          <p:cNvSpPr txBox="1"/>
          <p:nvPr/>
        </p:nvSpPr>
        <p:spPr>
          <a:xfrm>
            <a:off x="119063" y="850596"/>
            <a:ext cx="13336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/>
              <a:t>Theme colors</a:t>
            </a:r>
            <a:endParaRPr lang="en-US" b="1" dirty="0"/>
          </a:p>
        </p:txBody>
      </p:sp>
      <p:sp>
        <p:nvSpPr>
          <p:cNvPr id="50" name="Rectangle 48"/>
          <p:cNvSpPr txBox="1"/>
          <p:nvPr/>
        </p:nvSpPr>
        <p:spPr>
          <a:xfrm>
            <a:off x="119063" y="2772554"/>
            <a:ext cx="2021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/>
              <a:t>Custom colors (MGI)</a:t>
            </a:r>
            <a:endParaRPr lang="en-US" b="1" dirty="0"/>
          </a:p>
        </p:txBody>
      </p:sp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992958" y="1213780"/>
            <a:ext cx="771083" cy="771083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0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2958" y="2078869"/>
            <a:ext cx="771083" cy="1846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Black</a:t>
            </a:r>
            <a:endParaRPr lang="en-US" sz="1200" dirty="0"/>
          </a:p>
        </p:txBody>
      </p:sp>
      <p:sp>
        <p:nvSpPr>
          <p:cNvPr id="10" name="Rounded Rectangle 9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21263" y="1213780"/>
            <a:ext cx="771083" cy="77108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255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255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1" name="TextBox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1263" y="2078869"/>
            <a:ext cx="771083" cy="1846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White</a:t>
            </a:r>
            <a:endParaRPr lang="en-US" sz="1200" dirty="0"/>
          </a:p>
        </p:txBody>
      </p:sp>
      <p:sp>
        <p:nvSpPr>
          <p:cNvPr id="12" name="Rounded Rectangle 11"/>
          <p:cNvSpPr/>
          <p:nvPr>
            <p:custDataLst>
              <p:tags r:id="rId5"/>
            </p:custDataLst>
          </p:nvPr>
        </p:nvSpPr>
        <p:spPr>
          <a:xfrm>
            <a:off x="2736348" y="1213780"/>
            <a:ext cx="771083" cy="771083"/>
          </a:xfrm>
          <a:prstGeom prst="roundRect">
            <a:avLst/>
          </a:prstGeom>
          <a:solidFill>
            <a:srgbClr val="002960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41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96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736348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Blue</a:t>
            </a:r>
            <a:endParaRPr lang="en-US" sz="1200" dirty="0"/>
          </a:p>
        </p:txBody>
      </p:sp>
      <p:sp>
        <p:nvSpPr>
          <p:cNvPr id="16" name="Rounded Rectangle 15"/>
          <p:cNvSpPr/>
          <p:nvPr>
            <p:custDataLst>
              <p:tags r:id="rId7"/>
            </p:custDataLst>
          </p:nvPr>
        </p:nvSpPr>
        <p:spPr>
          <a:xfrm>
            <a:off x="3608043" y="1213780"/>
            <a:ext cx="771083" cy="771083"/>
          </a:xfrm>
          <a:prstGeom prst="roundRect">
            <a:avLst/>
          </a:prstGeom>
          <a:solidFill>
            <a:srgbClr val="C7E0FB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tx1"/>
                </a:solidFill>
              </a:rPr>
              <a:t>199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224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251</a:t>
            </a:r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608043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Light</a:t>
            </a:r>
          </a:p>
          <a:p>
            <a:r>
              <a:rPr lang="en-US" sz="1200" dirty="0" smtClean="0"/>
              <a:t>blue</a:t>
            </a:r>
            <a:endParaRPr lang="en-US" sz="1200" dirty="0"/>
          </a:p>
        </p:txBody>
      </p:sp>
      <p:sp>
        <p:nvSpPr>
          <p:cNvPr id="18" name="Rounded Rectangle 17"/>
          <p:cNvSpPr/>
          <p:nvPr>
            <p:custDataLst>
              <p:tags r:id="rId9"/>
            </p:custDataLst>
          </p:nvPr>
        </p:nvSpPr>
        <p:spPr>
          <a:xfrm>
            <a:off x="4479738" y="1213780"/>
            <a:ext cx="771083" cy="771083"/>
          </a:xfrm>
          <a:prstGeom prst="roundRect">
            <a:avLst/>
          </a:prstGeom>
          <a:solidFill>
            <a:srgbClr val="91B0FF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tx1"/>
                </a:solidFill>
              </a:rPr>
              <a:t>145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176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255</a:t>
            </a:r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79738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Medium </a:t>
            </a:r>
          </a:p>
          <a:p>
            <a:r>
              <a:rPr lang="en-US" sz="1200" dirty="0" smtClean="0"/>
              <a:t>blue</a:t>
            </a:r>
            <a:endParaRPr lang="en-US" sz="1200" dirty="0"/>
          </a:p>
        </p:txBody>
      </p:sp>
      <p:sp>
        <p:nvSpPr>
          <p:cNvPr id="20" name="Rounded Rectangle 19"/>
          <p:cNvSpPr/>
          <p:nvPr>
            <p:custDataLst>
              <p:tags r:id="rId11"/>
            </p:custDataLst>
          </p:nvPr>
        </p:nvSpPr>
        <p:spPr>
          <a:xfrm>
            <a:off x="5351433" y="1213780"/>
            <a:ext cx="771083" cy="771083"/>
          </a:xfrm>
          <a:prstGeom prst="roundRect">
            <a:avLst/>
          </a:prstGeom>
          <a:solidFill>
            <a:srgbClr val="0066CC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102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204</a:t>
            </a:r>
          </a:p>
        </p:txBody>
      </p:sp>
      <p:sp>
        <p:nvSpPr>
          <p:cNvPr id="21" name="TextBox 2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351433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Bright</a:t>
            </a:r>
          </a:p>
          <a:p>
            <a:r>
              <a:rPr lang="en-US" sz="1200" dirty="0" smtClean="0"/>
              <a:t>blue</a:t>
            </a:r>
            <a:endParaRPr lang="en-US" sz="1200" dirty="0"/>
          </a:p>
        </p:txBody>
      </p:sp>
      <p:sp>
        <p:nvSpPr>
          <p:cNvPr id="22" name="Rounded Rectangle 21"/>
          <p:cNvSpPr/>
          <p:nvPr>
            <p:custDataLst>
              <p:tags r:id="rId13"/>
            </p:custDataLst>
          </p:nvPr>
        </p:nvSpPr>
        <p:spPr>
          <a:xfrm>
            <a:off x="6223128" y="1213780"/>
            <a:ext cx="771083" cy="771083"/>
          </a:xfrm>
          <a:prstGeom prst="roundRect">
            <a:avLst/>
          </a:prstGeom>
          <a:solidFill>
            <a:srgbClr val="002960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41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96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223128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Blue</a:t>
            </a:r>
            <a:endParaRPr lang="en-US" sz="1200" dirty="0"/>
          </a:p>
        </p:txBody>
      </p:sp>
      <p:sp>
        <p:nvSpPr>
          <p:cNvPr id="24" name="Rounded Rectangle 23"/>
          <p:cNvSpPr/>
          <p:nvPr>
            <p:custDataLst>
              <p:tags r:id="rId15"/>
            </p:custDataLst>
          </p:nvPr>
        </p:nvSpPr>
        <p:spPr>
          <a:xfrm>
            <a:off x="7094823" y="1213780"/>
            <a:ext cx="771083" cy="771083"/>
          </a:xfrm>
          <a:prstGeom prst="roundRect">
            <a:avLst/>
          </a:prstGeom>
          <a:solidFill>
            <a:srgbClr val="FF6600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255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102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TextBox 24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094823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Orange</a:t>
            </a:r>
            <a:endParaRPr lang="en-US" sz="1200" dirty="0"/>
          </a:p>
        </p:txBody>
      </p:sp>
      <p:sp>
        <p:nvSpPr>
          <p:cNvPr id="26" name="Rounded Rectangle 25"/>
          <p:cNvSpPr/>
          <p:nvPr>
            <p:custDataLst>
              <p:tags r:id="rId17"/>
            </p:custDataLst>
          </p:nvPr>
        </p:nvSpPr>
        <p:spPr>
          <a:xfrm>
            <a:off x="7966517" y="1213780"/>
            <a:ext cx="771083" cy="771083"/>
          </a:xfrm>
          <a:prstGeom prst="roundRect">
            <a:avLst/>
          </a:prstGeom>
          <a:solidFill>
            <a:srgbClr val="808080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128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128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128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966517" y="2078869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Gray</a:t>
            </a:r>
            <a:endParaRPr lang="en-US" sz="1200" dirty="0"/>
          </a:p>
        </p:txBody>
      </p:sp>
      <p:sp>
        <p:nvSpPr>
          <p:cNvPr id="32" name="Rounded Rectangle 31"/>
          <p:cNvSpPr/>
          <p:nvPr>
            <p:custDataLst>
              <p:tags r:id="rId19"/>
            </p:custDataLst>
          </p:nvPr>
        </p:nvSpPr>
        <p:spPr>
          <a:xfrm>
            <a:off x="121263" y="3135738"/>
            <a:ext cx="771083" cy="771083"/>
          </a:xfrm>
          <a:prstGeom prst="roundRect">
            <a:avLst/>
          </a:prstGeom>
          <a:solidFill>
            <a:srgbClr val="009AA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154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166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21263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McK Turquoise</a:t>
            </a:r>
            <a:endParaRPr lang="en-US" sz="1200" dirty="0"/>
          </a:p>
        </p:txBody>
      </p:sp>
      <p:sp>
        <p:nvSpPr>
          <p:cNvPr id="34" name="Rounded Rectangle 33"/>
          <p:cNvSpPr/>
          <p:nvPr>
            <p:custDataLst>
              <p:tags r:id="rId21"/>
            </p:custDataLst>
          </p:nvPr>
        </p:nvSpPr>
        <p:spPr>
          <a:xfrm>
            <a:off x="992958" y="3135738"/>
            <a:ext cx="771083" cy="771083"/>
          </a:xfrm>
          <a:prstGeom prst="roundRect">
            <a:avLst/>
          </a:prstGeom>
          <a:solidFill>
            <a:srgbClr val="D4BA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212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186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0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992958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McK Yellow</a:t>
            </a:r>
            <a:endParaRPr lang="en-US" sz="1200" dirty="0"/>
          </a:p>
        </p:txBody>
      </p:sp>
      <p:sp>
        <p:nvSpPr>
          <p:cNvPr id="36" name="Rounded Rectangle 35"/>
          <p:cNvSpPr/>
          <p:nvPr>
            <p:custDataLst>
              <p:tags r:id="rId23"/>
            </p:custDataLst>
          </p:nvPr>
        </p:nvSpPr>
        <p:spPr>
          <a:xfrm>
            <a:off x="1864653" y="3135738"/>
            <a:ext cx="771083" cy="771083"/>
          </a:xfrm>
          <a:prstGeom prst="roundRect">
            <a:avLst/>
          </a:prstGeom>
          <a:solidFill>
            <a:srgbClr val="A2AD00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162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173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0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1864653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Green</a:t>
            </a:r>
            <a:endParaRPr lang="en-US" sz="1200" dirty="0"/>
          </a:p>
        </p:txBody>
      </p:sp>
      <p:sp>
        <p:nvSpPr>
          <p:cNvPr id="38" name="Rounded Rectangle 37"/>
          <p:cNvSpPr/>
          <p:nvPr>
            <p:custDataLst>
              <p:tags r:id="rId25"/>
            </p:custDataLst>
          </p:nvPr>
        </p:nvSpPr>
        <p:spPr>
          <a:xfrm>
            <a:off x="2736348" y="3135738"/>
            <a:ext cx="771083" cy="771083"/>
          </a:xfrm>
          <a:prstGeom prst="roundRect">
            <a:avLst/>
          </a:prstGeom>
          <a:solidFill>
            <a:srgbClr val="CD202C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205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32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44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2736348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Red</a:t>
            </a:r>
            <a:endParaRPr lang="en-US" sz="1200" dirty="0"/>
          </a:p>
        </p:txBody>
      </p:sp>
      <p:sp>
        <p:nvSpPr>
          <p:cNvPr id="40" name="Rounded Rectangle 39"/>
          <p:cNvSpPr/>
          <p:nvPr>
            <p:custDataLst>
              <p:tags r:id="rId27"/>
            </p:custDataLst>
          </p:nvPr>
        </p:nvSpPr>
        <p:spPr>
          <a:xfrm>
            <a:off x="3608043" y="3135738"/>
            <a:ext cx="771083" cy="771083"/>
          </a:xfrm>
          <a:prstGeom prst="roundRect">
            <a:avLst/>
          </a:prstGeom>
          <a:solidFill>
            <a:srgbClr val="AD005B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173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91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3608043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Pink</a:t>
            </a:r>
            <a:endParaRPr lang="en-US" sz="1200" dirty="0"/>
          </a:p>
        </p:txBody>
      </p:sp>
      <p:sp>
        <p:nvSpPr>
          <p:cNvPr id="42" name="Rounded Rectangle 41"/>
          <p:cNvSpPr/>
          <p:nvPr>
            <p:custDataLst>
              <p:tags r:id="rId29"/>
            </p:custDataLst>
          </p:nvPr>
        </p:nvSpPr>
        <p:spPr>
          <a:xfrm>
            <a:off x="4479738" y="3135738"/>
            <a:ext cx="771083" cy="771083"/>
          </a:xfrm>
          <a:prstGeom prst="roundRect">
            <a:avLst/>
          </a:prstGeom>
          <a:solidFill>
            <a:srgbClr val="66307C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bg1"/>
                </a:solidFill>
              </a:rPr>
              <a:t>102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48</a:t>
            </a:r>
          </a:p>
          <a:p>
            <a:r>
              <a:rPr lang="en-US" sz="1200" smtClean="0">
                <a:solidFill>
                  <a:schemeClr val="bg1"/>
                </a:solidFill>
              </a:rPr>
              <a:t>124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4479738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err="1" smtClean="0"/>
              <a:t>McK</a:t>
            </a:r>
            <a:endParaRPr lang="en-US" sz="1200" dirty="0" smtClean="0"/>
          </a:p>
          <a:p>
            <a:r>
              <a:rPr lang="en-US" sz="1200" dirty="0" smtClean="0"/>
              <a:t>Purple</a:t>
            </a:r>
            <a:endParaRPr lang="en-US" sz="1200" dirty="0"/>
          </a:p>
        </p:txBody>
      </p:sp>
      <p:sp>
        <p:nvSpPr>
          <p:cNvPr id="44" name="Rounded Rectangle 43"/>
          <p:cNvSpPr/>
          <p:nvPr>
            <p:custDataLst>
              <p:tags r:id="rId31"/>
            </p:custDataLst>
          </p:nvPr>
        </p:nvSpPr>
        <p:spPr>
          <a:xfrm>
            <a:off x="5351433" y="3135738"/>
            <a:ext cx="771083" cy="771083"/>
          </a:xfrm>
          <a:prstGeom prst="roundRect">
            <a:avLst/>
          </a:prstGeom>
          <a:solidFill>
            <a:srgbClr val="DDDDDD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tx1"/>
                </a:solidFill>
              </a:rPr>
              <a:t>221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221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221</a:t>
            </a:r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5351433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Light</a:t>
            </a:r>
          </a:p>
          <a:p>
            <a:r>
              <a:rPr lang="en-US" sz="1200" dirty="0" smtClean="0"/>
              <a:t>gray</a:t>
            </a:r>
            <a:endParaRPr lang="en-US" sz="1200" dirty="0"/>
          </a:p>
        </p:txBody>
      </p:sp>
      <p:sp>
        <p:nvSpPr>
          <p:cNvPr id="46" name="Rounded Rectangle 45"/>
          <p:cNvSpPr/>
          <p:nvPr>
            <p:custDataLst>
              <p:tags r:id="rId33"/>
            </p:custDataLst>
          </p:nvPr>
        </p:nvSpPr>
        <p:spPr>
          <a:xfrm>
            <a:off x="6223128" y="3135738"/>
            <a:ext cx="771083" cy="771083"/>
          </a:xfrm>
          <a:prstGeom prst="roundRect">
            <a:avLst/>
          </a:prstGeom>
          <a:solidFill>
            <a:srgbClr val="B2B2B2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mtClean="0">
                <a:solidFill>
                  <a:schemeClr val="tx1"/>
                </a:solidFill>
              </a:rPr>
              <a:t>178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178</a:t>
            </a:r>
          </a:p>
          <a:p>
            <a:r>
              <a:rPr lang="en-US" sz="1200" smtClean="0">
                <a:solidFill>
                  <a:schemeClr val="tx1"/>
                </a:solidFill>
              </a:rPr>
              <a:t>178</a:t>
            </a:r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6223128" y="4000827"/>
            <a:ext cx="771083" cy="3693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Medium</a:t>
            </a:r>
          </a:p>
          <a:p>
            <a:r>
              <a:rPr lang="en-US" sz="1200" dirty="0" smtClean="0"/>
              <a:t>gray</a:t>
            </a:r>
            <a:endParaRPr lang="en-US" sz="1200" dirty="0"/>
          </a:p>
        </p:txBody>
      </p:sp>
      <p:sp>
        <p:nvSpPr>
          <p:cNvPr id="49" name="Rounded Rectangle 48"/>
          <p:cNvSpPr/>
          <p:nvPr>
            <p:custDataLst>
              <p:tags r:id="rId35"/>
            </p:custDataLst>
          </p:nvPr>
        </p:nvSpPr>
        <p:spPr>
          <a:xfrm>
            <a:off x="1864653" y="1213780"/>
            <a:ext cx="771083" cy="77108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255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255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1" name="TextBox 50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1864653" y="2078869"/>
            <a:ext cx="771083" cy="18466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spAutoFit/>
          </a:bodyPr>
          <a:lstStyle/>
          <a:p>
            <a:r>
              <a:rPr lang="en-US" sz="1200" dirty="0" smtClean="0"/>
              <a:t>White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" y="2628962"/>
            <a:ext cx="8623300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8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29518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0"/>
            <a:ext cx="8961438" cy="6721475"/>
            <a:chOff x="0" y="0"/>
            <a:chExt cx="8961438" cy="6721475"/>
          </a:xfrm>
        </p:grpSpPr>
        <p:sp>
          <p:nvSpPr>
            <p:cNvPr id="25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110517" y="0"/>
              <a:ext cx="1588" cy="6721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738209" y="0"/>
              <a:ext cx="1588" cy="6721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287204"/>
              <a:ext cx="89614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6297004"/>
              <a:ext cx="89614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822510"/>
              <a:ext cx="89614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"/>
            <p:cNvSpPr txBox="1"/>
            <p:nvPr/>
          </p:nvSpPr>
          <p:spPr>
            <a:xfrm>
              <a:off x="4854982" y="39529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Arial"/>
                </a:rPr>
                <a:t>↓ 3.36</a:t>
              </a:r>
            </a:p>
          </p:txBody>
        </p:sp>
        <p:sp>
          <p:nvSpPr>
            <p:cNvPr id="31" name="Rectangle 2"/>
            <p:cNvSpPr txBox="1"/>
            <p:nvPr/>
          </p:nvSpPr>
          <p:spPr>
            <a:xfrm>
              <a:off x="4854982" y="567059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Arial"/>
                </a:rPr>
                <a:t>↓ 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2.77</a:t>
              </a: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32" name="Rectangle 2"/>
            <p:cNvSpPr txBox="1"/>
            <p:nvPr/>
          </p:nvSpPr>
          <p:spPr>
            <a:xfrm>
              <a:off x="4854982" y="6050645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Arial"/>
                </a:rPr>
                <a:t>↓ 3.22</a:t>
              </a: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33" name="Rectangle 2"/>
            <p:cNvSpPr txBox="1"/>
            <p:nvPr/>
          </p:nvSpPr>
          <p:spPr>
            <a:xfrm>
              <a:off x="8070797" y="5058593"/>
              <a:ext cx="66204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4.66 </a:t>
              </a:r>
              <a:r>
                <a:rPr lang="en-US" dirty="0">
                  <a:solidFill>
                    <a:srgbClr val="FF0000"/>
                  </a:solidFill>
                  <a:latin typeface="Arial"/>
                </a:rPr>
                <a:t>→</a:t>
              </a:r>
            </a:p>
          </p:txBody>
        </p:sp>
        <p:sp>
          <p:nvSpPr>
            <p:cNvPr id="34" name="Rectangle 2"/>
            <p:cNvSpPr txBox="1"/>
            <p:nvPr/>
          </p:nvSpPr>
          <p:spPr>
            <a:xfrm>
              <a:off x="114780" y="5058593"/>
              <a:ext cx="66204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Arial"/>
                </a:rPr>
                <a:t>← 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4.77</a:t>
              </a: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36" name="Rectangle 2"/>
            <p:cNvSpPr txBox="1"/>
            <p:nvPr/>
          </p:nvSpPr>
          <p:spPr>
            <a:xfrm>
              <a:off x="4410151" y="858798"/>
              <a:ext cx="144911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Unit of measure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if title is 2 lines</a:t>
              </a: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230188"/>
            <a:ext cx="8618537" cy="2923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Placement details</a:t>
            </a:r>
          </a:p>
        </p:txBody>
      </p:sp>
      <p:sp>
        <p:nvSpPr>
          <p:cNvPr id="6147" name="McK 4. Footnote"/>
          <p:cNvSpPr txBox="1">
            <a:spLocks noChangeArrowheads="1"/>
          </p:cNvSpPr>
          <p:nvPr/>
        </p:nvSpPr>
        <p:spPr bwMode="auto">
          <a:xfrm>
            <a:off x="119063" y="608012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+mn-lt"/>
              </a:rPr>
              <a:t>1 Footnote</a:t>
            </a:r>
          </a:p>
        </p:txBody>
      </p:sp>
      <p:sp>
        <p:nvSpPr>
          <p:cNvPr id="6148" name="McK 5. Source"/>
          <p:cNvSpPr>
            <a:spLocks noChangeArrowheads="1"/>
          </p:cNvSpPr>
          <p:nvPr/>
        </p:nvSpPr>
        <p:spPr bwMode="auto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>
                <a:solidFill>
                  <a:srgbClr val="000000"/>
                </a:solidFill>
                <a:latin typeface="+mn-lt"/>
              </a:rPr>
              <a:t>SOURCE: Source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Text level 1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Text level 2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Text level 3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Text level 4</a:t>
            </a:r>
          </a:p>
          <a:p>
            <a:pPr lvl="4"/>
            <a:r>
              <a:rPr lang="en-US" dirty="0" smtClean="0">
                <a:solidFill>
                  <a:srgbClr val="000000"/>
                </a:solidFill>
              </a:rPr>
              <a:t>Text level 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cK 1. On-page tracker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46226" y="285750"/>
            <a:ext cx="694549" cy="212366"/>
            <a:chOff x="8046226" y="285750"/>
            <a:chExt cx="694549" cy="212366"/>
          </a:xfrm>
        </p:grpSpPr>
        <p:sp>
          <p:nvSpPr>
            <p:cNvPr id="9" name="StickerRectangle"/>
            <p:cNvSpPr>
              <a:spLocks noChangeArrowheads="1"/>
            </p:cNvSpPr>
            <p:nvPr/>
          </p:nvSpPr>
          <p:spPr bwMode="auto">
            <a:xfrm>
              <a:off x="8046226" y="285750"/>
              <a:ext cx="694549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smtClean="0">
                  <a:solidFill>
                    <a:srgbClr val="808080"/>
                  </a:solidFill>
                  <a:latin typeface="+mn-lt"/>
                </a:rPr>
                <a:t>STICKER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1" name="AutoShape 31"/>
            <p:cNvCxnSpPr>
              <a:cxnSpLocks noChangeShapeType="1"/>
              <a:stCxn id="9" idx="2"/>
              <a:endCxn id="9" idx="4"/>
            </p:cNvCxnSpPr>
            <p:nvPr/>
          </p:nvCxnSpPr>
          <p:spPr bwMode="auto">
            <a:xfrm>
              <a:off x="80462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32"/>
            <p:cNvCxnSpPr>
              <a:cxnSpLocks noChangeShapeType="1"/>
              <a:stCxn id="9" idx="4"/>
              <a:endCxn id="9" idx="6"/>
            </p:cNvCxnSpPr>
            <p:nvPr/>
          </p:nvCxnSpPr>
          <p:spPr bwMode="auto">
            <a:xfrm>
              <a:off x="8046226" y="498116"/>
              <a:ext cx="69454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7835905" y="669502"/>
            <a:ext cx="891995" cy="997467"/>
            <a:chOff x="7835905" y="279400"/>
            <a:chExt cx="891995" cy="997467"/>
          </a:xfrm>
        </p:grpSpPr>
        <p:sp>
          <p:nvSpPr>
            <p:cNvPr id="14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63799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smtClean="0">
                  <a:latin typeface="+mn-lt"/>
                </a:rPr>
                <a:t>Legend 1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" name="LegendRectangle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63799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smtClean="0">
                  <a:latin typeface="+mn-lt"/>
                </a:rPr>
                <a:t>Legend 2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" name="LegendRectangle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63799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smtClean="0">
                  <a:latin typeface="+mn-lt"/>
                </a:rPr>
                <a:t>Legend 3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9" name="LegendRectangle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63799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smtClean="0">
                  <a:latin typeface="+mn-lt"/>
                </a:rPr>
                <a:t>Legend 4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1" name="LegendRectangle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McK 3. Unit of measure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</p:spTree>
    <p:extLst>
      <p:ext uri="{BB962C8B-B14F-4D97-AF65-F5344CB8AC3E}">
        <p14:creationId xmlns:p14="http://schemas.microsoft.com/office/powerpoint/2010/main" val="13025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 txBox="1"/>
          <p:nvPr/>
        </p:nvSpPr>
        <p:spPr>
          <a:xfrm>
            <a:off x="4905447" y="290513"/>
            <a:ext cx="383374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900" b="1" dirty="0" smtClean="0">
                <a:solidFill>
                  <a:srgbClr val="C00000"/>
                </a:solidFill>
              </a:rPr>
              <a:t>Today’s discussion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14" name="Rectangle 12"/>
          <p:cNvSpPr txBox="1"/>
          <p:nvPr/>
        </p:nvSpPr>
        <p:spPr>
          <a:xfrm>
            <a:off x="4905448" y="1673128"/>
            <a:ext cx="3833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>
                <a:solidFill>
                  <a:srgbClr val="C00000"/>
                </a:solidFill>
              </a:rPr>
              <a:t>What has kept Mexico’s growth disappointingly low in the 20 years under NAFTA?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5" name="Rectangle 12"/>
          <p:cNvSpPr txBox="1"/>
          <p:nvPr/>
        </p:nvSpPr>
        <p:spPr>
          <a:xfrm>
            <a:off x="4905448" y="3126634"/>
            <a:ext cx="3833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are Mexico’s growth prospects now?</a:t>
            </a:r>
          </a:p>
        </p:txBody>
      </p:sp>
      <p:sp>
        <p:nvSpPr>
          <p:cNvPr id="16" name="Rectangle 12"/>
          <p:cNvSpPr txBox="1"/>
          <p:nvPr/>
        </p:nvSpPr>
        <p:spPr>
          <a:xfrm>
            <a:off x="4905448" y="4241585"/>
            <a:ext cx="3833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can California benefit 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 a prosperous Mexico?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45340"/>
          <a:stretch/>
        </p:blipFill>
        <p:spPr>
          <a:xfrm>
            <a:off x="0" y="0"/>
            <a:ext cx="4480719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4282693"/>
              </p:ext>
            </p:extLst>
          </p:nvPr>
        </p:nvGraphicFramePr>
        <p:xfrm>
          <a:off x="1683" y="631"/>
          <a:ext cx="1681" cy="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think-cell Slide" r:id="rId102" imgW="245" imgH="244" progId="TCLayout.ActiveDocument.1">
                  <p:embed/>
                </p:oleObj>
              </mc:Choice>
              <mc:Fallback>
                <p:oleObj name="think-cell Slide" r:id="rId102" imgW="245" imgH="2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1683" y="631"/>
                        <a:ext cx="1681" cy="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8195" cy="630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Despite NAFTA and reforms, Mexico has not raised its productivity </a:t>
            </a:r>
            <a:br>
              <a:rPr lang="en-US" dirty="0" smtClean="0"/>
            </a:br>
            <a:r>
              <a:rPr lang="en-US" dirty="0" smtClean="0"/>
              <a:t>in 30 years</a:t>
            </a:r>
            <a:endParaRPr lang="en-US" dirty="0"/>
          </a:p>
        </p:txBody>
      </p:sp>
      <p:sp>
        <p:nvSpPr>
          <p:cNvPr id="12" name="McK 3. Unit of measure"/>
          <p:cNvSpPr txBox="1">
            <a:spLocks noChangeArrowheads="1"/>
          </p:cNvSpPr>
          <p:nvPr/>
        </p:nvSpPr>
        <p:spPr bwMode="auto">
          <a:xfrm>
            <a:off x="119062" y="823913"/>
            <a:ext cx="86185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b="1" dirty="0"/>
              <a:t>GDP per hour </a:t>
            </a:r>
            <a:r>
              <a:rPr lang="en-US" b="1" dirty="0" smtClean="0"/>
              <a:t>worked</a:t>
            </a:r>
          </a:p>
          <a:p>
            <a:r>
              <a:rPr lang="en-US" dirty="0" smtClean="0"/>
              <a:t>2012 </a:t>
            </a:r>
            <a:r>
              <a:rPr lang="en-US" dirty="0"/>
              <a:t>purchasing power parity dollars</a:t>
            </a:r>
          </a:p>
        </p:txBody>
      </p:sp>
      <p:sp>
        <p:nvSpPr>
          <p:cNvPr id="13" name="McK 5. Source"/>
          <p:cNvSpPr>
            <a:spLocks noChangeArrowheads="1"/>
          </p:cNvSpPr>
          <p:nvPr/>
        </p:nvSpPr>
        <p:spPr bwMode="auto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>
                <a:latin typeface="+mn-lt"/>
              </a:rPr>
              <a:t>SOURCE:	Conference Board Total Economy Database 2013; McKinsey Global Institute analysis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14350" y="1676401"/>
            <a:ext cx="3432175" cy="3224212"/>
          </a:xfrm>
          <a:prstGeom prst="straightConnector1">
            <a:avLst/>
          </a:prstGeom>
          <a:ln w="57150" cap="rnd">
            <a:solidFill>
              <a:srgbClr val="C0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038273" y="2633663"/>
            <a:ext cx="0" cy="30813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209628" y="2138363"/>
            <a:ext cx="0" cy="35766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5408871" y="2809875"/>
            <a:ext cx="0" cy="29051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214813" y="1614488"/>
            <a:ext cx="4405158" cy="171450"/>
          </a:xfrm>
          <a:prstGeom prst="straightConnector1">
            <a:avLst/>
          </a:prstGeom>
          <a:ln w="57150" cap="rnd">
            <a:solidFill>
              <a:srgbClr val="C0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V="1">
            <a:off x="5526317" y="2237692"/>
            <a:ext cx="3093654" cy="1133475"/>
          </a:xfrm>
          <a:prstGeom prst="straightConnector1">
            <a:avLst/>
          </a:prstGeom>
          <a:ln w="57150" cap="rnd">
            <a:solidFill>
              <a:srgbClr val="C0000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3966"/>
          <p:cNvSpPr txBox="1">
            <a:spLocks/>
          </p:cNvSpPr>
          <p:nvPr/>
        </p:nvSpPr>
        <p:spPr>
          <a:xfrm>
            <a:off x="1253711" y="3185906"/>
            <a:ext cx="724314" cy="724314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+3.3%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p.a.</a:t>
            </a:r>
          </a:p>
        </p:txBody>
      </p:sp>
      <p:sp>
        <p:nvSpPr>
          <p:cNvPr id="189" name="Rectangle 3966"/>
          <p:cNvSpPr txBox="1">
            <a:spLocks/>
          </p:cNvSpPr>
          <p:nvPr/>
        </p:nvSpPr>
        <p:spPr>
          <a:xfrm>
            <a:off x="6036811" y="1562100"/>
            <a:ext cx="724314" cy="724314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-0.1%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p.a.</a:t>
            </a:r>
          </a:p>
        </p:txBody>
      </p:sp>
      <p:sp>
        <p:nvSpPr>
          <p:cNvPr id="190" name="Rectangle 3966"/>
          <p:cNvSpPr txBox="1">
            <a:spLocks/>
          </p:cNvSpPr>
          <p:nvPr/>
        </p:nvSpPr>
        <p:spPr>
          <a:xfrm>
            <a:off x="6873875" y="2614877"/>
            <a:ext cx="724314" cy="724314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+0.8%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p.a.</a:t>
            </a:r>
          </a:p>
        </p:txBody>
      </p:sp>
      <p:sp>
        <p:nvSpPr>
          <p:cNvPr id="260" name="Rectangle 79"/>
          <p:cNvSpPr txBox="1"/>
          <p:nvPr/>
        </p:nvSpPr>
        <p:spPr>
          <a:xfrm>
            <a:off x="1149350" y="5018348"/>
            <a:ext cx="12573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err="1">
                <a:solidFill>
                  <a:schemeClr val="accent3"/>
                </a:solidFill>
              </a:rPr>
              <a:t>Desarrollo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estabilizador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61" name="Rectangle 79"/>
          <p:cNvSpPr txBox="1"/>
          <p:nvPr/>
        </p:nvSpPr>
        <p:spPr>
          <a:xfrm>
            <a:off x="3275934" y="5018348"/>
            <a:ext cx="7666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>
                <a:solidFill>
                  <a:schemeClr val="accent3"/>
                </a:solidFill>
              </a:rPr>
              <a:t>Excess boom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62" name="Rectangle 79"/>
          <p:cNvSpPr txBox="1"/>
          <p:nvPr/>
        </p:nvSpPr>
        <p:spPr>
          <a:xfrm>
            <a:off x="4462302" y="5018348"/>
            <a:ext cx="756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>
                <a:solidFill>
                  <a:schemeClr val="accent3"/>
                </a:solidFill>
              </a:rPr>
              <a:t>Lost decade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63" name="Rectangle 79"/>
          <p:cNvSpPr txBox="1"/>
          <p:nvPr/>
        </p:nvSpPr>
        <p:spPr>
          <a:xfrm>
            <a:off x="6689725" y="5018348"/>
            <a:ext cx="6547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NAFTA</a:t>
            </a:r>
          </a:p>
        </p:txBody>
      </p:sp>
      <p:graphicFrame>
        <p:nvGraphicFramePr>
          <p:cNvPr id="115" name="Object 11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86832110"/>
              </p:ext>
            </p:extLst>
          </p:nvPr>
        </p:nvGraphicFramePr>
        <p:xfrm>
          <a:off x="381000" y="1562099"/>
          <a:ext cx="8244890" cy="425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Chart" r:id="rId104" imgW="8244890" imgH="4259520" progId="MSGraph.Chart.8">
                  <p:embed followColorScheme="full"/>
                </p:oleObj>
              </mc:Choice>
              <mc:Fallback>
                <p:oleObj name="Chart" r:id="rId104" imgW="8244890" imgH="42595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381000" y="1562099"/>
                        <a:ext cx="8244890" cy="4259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Text Placeholder 85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39713" y="4681538"/>
            <a:ext cx="1127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7EEE8790-C5B6-428B-BE05-A6DC3617FA76}" type="datetime'8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8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37" name="Text Placeholder 8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39713" y="5253038"/>
            <a:ext cx="1127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FA977BA3-5791-4693-80DB-2D775CC44131}" type="datetime'''''''''''''''''''''''''6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6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38" name="Text Placeholder 84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39713" y="4967288"/>
            <a:ext cx="1127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901E3537-3545-49A0-973F-5233058B1C15}" type="datetime'''''''''''''''''''''''''''''''''''''''''''7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7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0" name="Text Placeholder 86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39713" y="4405313"/>
            <a:ext cx="1127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F3A75336-C1B1-44A1-BB9D-35991CB1C86F}" type="datetime'''''''''''''''''''''9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9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1" name="Text Placeholder 87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41288" y="3833813"/>
            <a:ext cx="2111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2E3B6257-5D81-4F57-AEA7-49913A32B4B6}" type="datetime'''''''''''''''''''''''1''''''''''''''''1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11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2" name="Text Placeholder 88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27000" y="354806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912E1FAF-E6C9-49A9-AA1C-5AD87EAADB23}" type="datetime'''''''''''''''''''''''1''''''''''''''''''''''''''''''''''''2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12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3" name="Text Placeholder 89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27000" y="3271838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CF516570-AE59-48DD-AA22-BF36C309394D}" type="datetime'''1''''''''''''''''''3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13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4" name="Text Placeholder 90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27000" y="2986088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EDA8AF6C-0F30-4677-A7F9-0EDD93B89AB4}" type="datetime'1''''''''''''''''''''''''''4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14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21" name="Text Placeholder 67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39713" y="5605463"/>
            <a:ext cx="1127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78B80397-B531-4FC9-865C-24FACAB1FDC5}" type="datetime'''''''''''''''''''''''''''''''0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24" name="Text Placeholder 70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27000" y="411956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26B37BE1-6F18-46DA-92D2-4E0CC7EEF59C}" type="datetime'''''''''''''''''''''''''''1''''''''''''''''''''''''''''''0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5" name="Text Placeholder 91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27000" y="2414588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8459BBBE-393B-48CA-80A3-4F4F564F005D}" type="datetime'''1''''''''''''6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16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6" name="Text Placeholder 9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27000" y="213836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F45298FD-4A85-440A-987C-A818FB3295E3}" type="datetime'''1''''''''''''''''7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17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7" name="Text Placeholder 9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27000" y="185261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E3B1FED3-CF35-4164-990C-513F850DE887}" type="datetime'''1''''''''''''''''''8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18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8" name="Text Placeholder 94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27000" y="156686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4A4EFF97-4720-4F56-AE54-98A881E8F1EB}" type="datetime'''''''''''''''''''''''''''''''''1''''''9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19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29" name="Text Placeholder 75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27000" y="2700338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497B5674-0B8E-4026-A2D6-2F7A0BF60650}" type="datetime'''''''''''''''1''''''''''''''''''''''''''''''''''5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r">
                <a:lnSpc>
                  <a:spcPct val="90000"/>
                </a:lnSpc>
              </a:pPr>
              <a:t>15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20"/>
            </p:custDataLst>
          </p:nvPr>
        </p:nvCxnSpPr>
        <p:spPr bwMode="auto">
          <a:xfrm>
            <a:off x="514350" y="479107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>
            <p:custDataLst>
              <p:tags r:id="rId21"/>
            </p:custDataLst>
          </p:nvPr>
        </p:nvCxnSpPr>
        <p:spPr bwMode="auto">
          <a:xfrm>
            <a:off x="514350" y="309562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 bwMode="auto">
          <a:xfrm>
            <a:off x="514350" y="394335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23"/>
            </p:custDataLst>
          </p:nvPr>
        </p:nvCxnSpPr>
        <p:spPr bwMode="auto">
          <a:xfrm>
            <a:off x="514350" y="507682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24"/>
            </p:custDataLst>
          </p:nvPr>
        </p:nvCxnSpPr>
        <p:spPr bwMode="auto">
          <a:xfrm>
            <a:off x="514350" y="422910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>
            <p:custDataLst>
              <p:tags r:id="rId25"/>
            </p:custDataLst>
          </p:nvPr>
        </p:nvCxnSpPr>
        <p:spPr bwMode="auto">
          <a:xfrm>
            <a:off x="514350" y="338137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>
            <p:custDataLst>
              <p:tags r:id="rId26"/>
            </p:custDataLst>
          </p:nvPr>
        </p:nvCxnSpPr>
        <p:spPr bwMode="auto">
          <a:xfrm>
            <a:off x="514350" y="365760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27"/>
            </p:custDataLst>
          </p:nvPr>
        </p:nvCxnSpPr>
        <p:spPr bwMode="auto">
          <a:xfrm>
            <a:off x="514350" y="167640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>
            <p:custDataLst>
              <p:tags r:id="rId28"/>
            </p:custDataLst>
          </p:nvPr>
        </p:nvCxnSpPr>
        <p:spPr bwMode="auto">
          <a:xfrm>
            <a:off x="514350" y="196215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29"/>
            </p:custDataLst>
          </p:nvPr>
        </p:nvCxnSpPr>
        <p:spPr bwMode="auto">
          <a:xfrm>
            <a:off x="514350" y="536257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30"/>
            </p:custDataLst>
          </p:nvPr>
        </p:nvCxnSpPr>
        <p:spPr bwMode="auto">
          <a:xfrm>
            <a:off x="514350" y="571500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31"/>
            </p:custDataLst>
          </p:nvPr>
        </p:nvCxnSpPr>
        <p:spPr bwMode="auto">
          <a:xfrm>
            <a:off x="514350" y="280987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>
            <p:custDataLst>
              <p:tags r:id="rId32"/>
            </p:custDataLst>
          </p:nvPr>
        </p:nvCxnSpPr>
        <p:spPr bwMode="auto">
          <a:xfrm>
            <a:off x="514350" y="224790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33"/>
            </p:custDataLst>
          </p:nvPr>
        </p:nvCxnSpPr>
        <p:spPr bwMode="auto">
          <a:xfrm>
            <a:off x="514350" y="4514850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>
            <p:custDataLst>
              <p:tags r:id="rId34"/>
            </p:custDataLst>
          </p:nvPr>
        </p:nvCxnSpPr>
        <p:spPr bwMode="auto">
          <a:xfrm>
            <a:off x="514350" y="2524125"/>
            <a:ext cx="682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" name="Freeform 4"/>
          <p:cNvSpPr/>
          <p:nvPr>
            <p:custDataLst>
              <p:tags r:id="rId35"/>
            </p:custDataLst>
          </p:nvPr>
        </p:nvSpPr>
        <p:spPr bwMode="auto">
          <a:xfrm>
            <a:off x="444500" y="54070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>
            <p:custDataLst>
              <p:tags r:id="rId36"/>
            </p:custDataLst>
          </p:nvPr>
        </p:nvSpPr>
        <p:spPr bwMode="auto">
          <a:xfrm>
            <a:off x="444500" y="54070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>
            <p:custDataLst>
              <p:tags r:id="rId37"/>
            </p:custDataLst>
          </p:nvPr>
        </p:nvSpPr>
        <p:spPr bwMode="auto">
          <a:xfrm>
            <a:off x="444500" y="54641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9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1938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5BC326C-9A5A-483F-AC69-1A470D609EFC}" type="datetime''''''''''''''''''''''''''''''''''''''''''''''''''''' 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9" name="Text Placeholder 10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3176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461CB9A-1EAD-4F25-AD37-39A4145D5065}" type="datetime' 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6" name="Text Placeholder 4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1371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9EFA949-4DD7-433A-AEFD-CF54A8097604}" type="datetime''''''''''' 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9" name="Text Placeholder 20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5082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F03D6F1-C8FB-4824-A2BB-2384CD230D3D}" type="datetime' ''''''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7" name="Text Placeholder 18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2701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AACD651-C76F-4B58-902E-9E1B97929099}" type="datetime''''''''''' ''''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8" name="Text Placeholder 44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3752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6F97571-88EA-4006-AAE4-8E507D34016F}" type="datetime''''''''''''''''''''''''''''''' 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3" name="Text Placeholder 39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47752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4059021-39E8-4154-9889-C89200AD953F}" type="datetime''''''''''''''''' 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1" name="Text Placeholder 37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45370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877D475-D30E-462A-B16A-C9D2DD02BA31}" type="datetime''''''''''''''''''''''''''''''''''''''''''''''''''' 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9" name="Text Placeholder 45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4991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71E7027-C366-48C5-9DEE-BB4EE4C25A11}" type="datetime''''' 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6" name="Text Placeholder 27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3464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8087B62-BFC8-4BA2-A2FC-1F6D26EAD7BB}" type="datetime''''''''''''''''' 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5" name="Text Placeholder 41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50133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AF940DC-690A-479C-B889-00824CC37DEA}" type="datetime''''' 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8" name="Text Placeholder 19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23939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A0BECE7-C99E-48D3-94CB-8919322B54D8}" type="datetime''''''''''''''' 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5" name="Text Placeholder 26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32226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58093A5-2128-483C-B065-11D30ED45DEA}" type="datetime''''''' 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6" name="Text Placeholder 17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1558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987D03D-76EE-4553-B5A8-33D712A3BD09}" type="datetime''''''''''''''''''''''''''''''''''''''''''' 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3" name="Text Placeholder 14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7938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07C9DE5-A790-4EB9-B772-5360C517EFC6}" type="datetime''''''''''''' 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6" name="Text Placeholder 36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44227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698DCC1-E052-4B4D-9A52-EF8EA83F55FE}" type="datetime''''''''' 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2" name="Text Placeholder 33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3976688" y="590232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EC768B3-6548-4B46-915C-9AADA4F70732}" type="datetime'''''''''''''8''''''0'''''''''''''''''''''''''''''''''">
              <a:rPr lang="en-US"/>
              <a:pPr/>
              <a:t>80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5" name="Text Placeholder 16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20320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0CE8DCC-90A7-4A6C-8B5D-605412734B82}" type="datetime''''''''''''''''''''''''' 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0" name="Text Placeholder 11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4319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297FECF-D430-468A-8DE5-0375745395F7}" type="datetime''''''''''''''''''''''''''' 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9" name="Text Placeholder 30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37084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935874C-77B0-43BD-8E49-60A9A612DF4F}" type="datetime''''''''''''' 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4" name="Text Placeholder 40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8990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EE35F4D-7A38-489A-A5FB-5B3ECD4C6F21}" type="datetime''' ''''''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8" name="Text Placeholder 29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5845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E2122B-AD52-4F99-A235-BFE53D23DCF5}" type="datetime''''''''''''''''''''''''''' 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4" name="Text Placeholder 5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175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EA6D91D-1C85-4EE9-9DB7-A3278740CC90}" type="datetime''''''''''''''''''' 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2" name="Text Placeholder 13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585913" y="590232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5870D96-79F8-43DD-9631-C99F48D34E96}" type="datetime'''''''''''''''''''''''''''6''''''''''''''''''''''''''0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60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3" name="Text Placeholder 4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6032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E6FC71B-592A-4CD9-9E16-A012164348E6}" type="datetime''' 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7" name="Text Placeholder 8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10795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92C2571-42A9-43E8-9A2B-DBDCF6FEA2F0}" type="datetime''''''''''''''''''''''' 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0" name="Text Placeholder 31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8227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AE6774C-598C-4BAD-A739-20A42A3839EC}" type="datetime''''''''''' 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3" name="Text Placeholder 24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29845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5DC10F8-21DB-45C1-AED9-EB067B2C0600}" type="datetime''''''' ''''''''''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4" name="Text Placeholder 25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1083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7E8011E-A6F5-449C-BFDC-64AB40D1784F}" type="datetime''''''''''''''''''''''' 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1" name="Text Placeholder 1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5557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76E5F2A-E911-46A0-A69C-373FB9455E48}" type="datetime''''''''''''''''''''''''''''''''''''' 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6" name="Text Placeholder 7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9556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EE93A8D-2E05-4CDD-B4EE-2622BE316CCB}" type="datetime''''''' 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2" name="Text Placeholder 23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2786063" y="590232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54ECB04-E4DE-4256-8C19-9E570BF60412}" type="datetime'''''7''''''''''''''''''''''''''0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70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1" name="Text Placeholder 2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27463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A517B57-D865-4F5D-8DE6-5757865C2041}" type="datetime''''''''''''''''''''''''''''''''' 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1" name="Text Placeholder 3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9465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32C8870-E95E-42F7-AF23-4C480572905B}" type="datetime''''''''''''''''''''''''''''''''''''''''''''' 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7" name="Text Placeholder 43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167313" y="5902325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B2FF99D-8892-4916-BADD-F2E555FA4DCE}" type="datetime'''''''''''''''''9''''0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90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94" name="Text Placeholder 15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19081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5D3BE59-7367-49B2-816F-B37A1D9CBAD4}" type="datetime''''''''''''''''''''''''''''''' 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0" name="Text Placeholder 21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26320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77FE1B6-585C-4C30-9492-61D9294343F1}" type="datetime''''''''''''''''''''''''''''''''' 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7" name="Text Placeholder 28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34607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5917B5A-3AD1-4C6C-A6AE-C8FAE491C040}" type="datetime''''''''' 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2" name="Text Placeholder 38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46609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CDD1EB6-0C39-4C5F-9A6B-1788B8311C93}" type="datetime''''''' 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3" name="Text Placeholder 59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71659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3BDE3B6-F9E9-4B53-B402-EFF684B9B929}" type="datetime''''''''''''''''''''''''''''''' 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8" name="Text Placeholder 54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65659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AB95673-FCBA-4611-834C-AFACF2316F08}" type="datetime''''''''''''''''''''''' 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4" name="Text Placeholder 50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60896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8A448EA-507D-4A53-92B8-B08BECDD54BE}" type="datetime''''''''''''''''''''''''''''''''''' 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2" name="Text Placeholder 58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70516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81A8C29-16AF-4BA0-B01B-E9B41CF654D9}" type="datetime''''' 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6" name="Text Placeholder 52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63277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E863DF6-6737-46CB-AC8D-B0EF0979DC04}" type="datetime''''''''''''''''''''''''''''''''''''''''' 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4" name="Text Placeholder 60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72898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241259E-7C0C-4FD1-B501-755CC9CF4B1E}" type="datetime''' ''''''''''''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7" name="Text Placeholder 63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82423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6D017F2-15E7-44A3-BF85-CB2EEFE53B60}" type="datetime''''''''''''''''''''''''''''' 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6" name="Text Placeholder 6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75279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4649DCD-79A3-40FB-998A-6A0679C2A9C0}" type="datetime''''''''''''''''''''''''' 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5" name="Text Placeholder 51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62134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8DAA5A1-9F98-45DF-960D-9AF92AA90114}" type="datetime''''''''''' 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5" name="Text Placeholder 61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74041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9BF9176-C66F-409E-BF4E-5F51355D33FC}" type="datetime''''''''''''''''' 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3" name="Text Placeholder 49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9753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6F9A78D-042E-45BE-9BCF-FC488398F90B}" type="datetime''''''''''''''''''''''''''''''''''''' 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282575" y="59023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A7CC0F8-4263-4A21-8CD5-8B1323C698B2}" type="datetime'''''''''''''''''1''''''''''''''9''''''''''''''50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1950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1" name="Text Placeholder 57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69278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211A7E7-6CFC-450F-A8BC-940E68D6D12B}" type="datetime' 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1" name="Text Placeholder 47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57372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921D31D-A623-46AF-B7B8-332032BD1A0C}" type="datetime''''''''''''''''''''' 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2" name="Text Placeholder 48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58515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94859AE-AC38-4E1E-8E81-772337291462}" type="datetime''''' 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0" name="Text Placeholder 46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56134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14F987F-CB0A-4F0E-B08A-6C11243F5978}" type="datetime''''''''''''''''''''' 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9" name="Text Placeholder 55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66897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3B5E543-C902-4C17-8A50-B1EBC1FA24BB}" type="datetime''''''''' ''''''''''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0" name="Text Placeholder 56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680402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3486785-B8B1-4EA7-B280-5E46D6C331B7}" type="datetime''''''''''''''''''''''''''''''''' 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9" name="Text Placeholder 65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8283575" y="59023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D6F0C1A-ACD8-4785-83C5-00B91BEDD552}" type="datetime'''''''''''''''''2''''''''''0''''''''1''''''''''''''2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2012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8" name="Text Placeholder 64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835660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844735E-01B7-4A4B-978A-DC5C1AF5AB6A}" type="datetime''''''''''''''''''' ''''''''''''''''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5" name="Text Placeholder 6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841375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571D9E1-80AD-42A5-AD62-B808AB1A239D}" type="datetime''''''''''''''''''''''''''''''''''''''''''' ''''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4" name="Text Placeholder 35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4298950" y="59023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E0F35F-EC88-4998-B8F4-976E555DE73F}" type="datetime''''''''''''''' ''''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 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07" name="Text Placeholder 53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6254750" y="59023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FBBF341-01FD-448D-98D4-9C6A8145CF99}" type="datetime'''''''2''''''''''0''''''''''''''0''''''''''''0'''''''''">
              <a:rPr 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2000</a:t>
            </a:fld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1732533"/>
              </p:ext>
            </p:extLst>
          </p:nvPr>
        </p:nvGraphicFramePr>
        <p:xfrm>
          <a:off x="1683" y="631"/>
          <a:ext cx="1681" cy="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think-cell Slide" r:id="rId26" imgW="245" imgH="244" progId="TCLayout.ActiveDocument.1">
                  <p:embed/>
                </p:oleObj>
              </mc:Choice>
              <mc:Fallback>
                <p:oleObj name="think-cell Slide" r:id="rId26" imgW="245" imgH="2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683" y="631"/>
                        <a:ext cx="1681" cy="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8195" cy="630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Behind flat performance is a widening productivity gap </a:t>
            </a:r>
            <a:br>
              <a:rPr lang="en-US" dirty="0"/>
            </a:br>
            <a:r>
              <a:rPr lang="en-US" dirty="0"/>
              <a:t>between large modern and traditional businesses </a:t>
            </a:r>
          </a:p>
        </p:txBody>
      </p:sp>
      <p:sp>
        <p:nvSpPr>
          <p:cNvPr id="43" name="McK 5. Source"/>
          <p:cNvSpPr>
            <a:spLocks noChangeArrowheads="1"/>
          </p:cNvSpPr>
          <p:nvPr/>
        </p:nvSpPr>
        <p:spPr bwMode="auto">
          <a:xfrm>
            <a:off x="119063" y="6358036"/>
            <a:ext cx="6862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>
                <a:latin typeface="+mn-lt"/>
              </a:rPr>
              <a:t>SOURCE: </a:t>
            </a:r>
            <a:r>
              <a:rPr lang="en-US" sz="1000" i="1" dirty="0">
                <a:latin typeface="+mn-lt"/>
              </a:rPr>
              <a:t>Censos Económicos 1999, Censos Económicos 2009</a:t>
            </a:r>
            <a:r>
              <a:rPr lang="en-US" sz="1000" dirty="0">
                <a:latin typeface="+mn-lt"/>
              </a:rPr>
              <a:t>, </a:t>
            </a:r>
            <a:r>
              <a:rPr lang="es-ES" sz="1000" dirty="0">
                <a:latin typeface="+mn-lt"/>
              </a:rPr>
              <a:t>Instituto Nacional de Estadística y Geografía</a:t>
            </a:r>
            <a:r>
              <a:rPr lang="en-US" sz="1000" dirty="0">
                <a:latin typeface="+mn-lt"/>
              </a:rPr>
              <a:t>; </a:t>
            </a:r>
            <a:r>
              <a:rPr lang="en-US" sz="1000" dirty="0" smtClean="0">
                <a:latin typeface="+mn-lt"/>
              </a:rPr>
              <a:t/>
            </a:r>
            <a:br>
              <a:rPr lang="en-US" sz="10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McKinsey </a:t>
            </a:r>
            <a:r>
              <a:rPr lang="en-US" sz="1000" dirty="0">
                <a:latin typeface="+mn-lt"/>
              </a:rPr>
              <a:t>Global Institute analysis</a:t>
            </a:r>
          </a:p>
        </p:txBody>
      </p:sp>
      <p:sp>
        <p:nvSpPr>
          <p:cNvPr id="72" name="McK 3. Unit of measure"/>
          <p:cNvSpPr txBox="1">
            <a:spLocks noChangeArrowheads="1"/>
          </p:cNvSpPr>
          <p:nvPr/>
        </p:nvSpPr>
        <p:spPr bwMode="auto">
          <a:xfrm>
            <a:off x="119063" y="824488"/>
            <a:ext cx="86185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b="1" dirty="0"/>
              <a:t>Value added per occupied person</a:t>
            </a:r>
          </a:p>
          <a:p>
            <a:r>
              <a:rPr lang="en-US" dirty="0"/>
              <a:t>$ thousand, constant 2003 $</a:t>
            </a:r>
          </a:p>
        </p:txBody>
      </p:sp>
      <p:graphicFrame>
        <p:nvGraphicFramePr>
          <p:cNvPr id="68" name="Object 6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13907844"/>
              </p:ext>
            </p:extLst>
          </p:nvPr>
        </p:nvGraphicFramePr>
        <p:xfrm>
          <a:off x="2400300" y="1638300"/>
          <a:ext cx="6219794" cy="280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Chart" r:id="rId28" imgW="6219794" imgH="2809711" progId="MSGraph.Chart.8">
                  <p:embed followColorScheme="full"/>
                </p:oleObj>
              </mc:Choice>
              <mc:Fallback>
                <p:oleObj name="Chart" r:id="rId28" imgW="6219794" imgH="280971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400300" y="1638300"/>
                        <a:ext cx="6219794" cy="280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>
            <p:custDataLst>
              <p:tags r:id="rId5"/>
            </p:custDataLst>
          </p:nvPr>
        </p:nvCxnSpPr>
        <p:spPr bwMode="auto">
          <a:xfrm>
            <a:off x="3968750" y="3981450"/>
            <a:ext cx="60325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6"/>
            </p:custDataLst>
          </p:nvPr>
        </p:nvCxnSpPr>
        <p:spPr bwMode="auto">
          <a:xfrm>
            <a:off x="3516313" y="3981450"/>
            <a:ext cx="2889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7"/>
            </p:custDataLst>
          </p:nvPr>
        </p:nvCxnSpPr>
        <p:spPr bwMode="auto">
          <a:xfrm>
            <a:off x="8269288" y="2095500"/>
            <a:ext cx="3127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8"/>
            </p:custDataLst>
          </p:nvPr>
        </p:nvCxnSpPr>
        <p:spPr bwMode="auto">
          <a:xfrm>
            <a:off x="6269038" y="3619500"/>
            <a:ext cx="3127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9"/>
            </p:custDataLst>
          </p:nvPr>
        </p:nvCxnSpPr>
        <p:spPr bwMode="gray">
          <a:xfrm flipV="1">
            <a:off x="6524625" y="3616325"/>
            <a:ext cx="0" cy="73025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 bwMode="gray">
          <a:xfrm>
            <a:off x="4514850" y="3978275"/>
            <a:ext cx="0" cy="187325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1"/>
            </p:custDataLst>
          </p:nvPr>
        </p:nvCxnSpPr>
        <p:spPr bwMode="auto">
          <a:xfrm>
            <a:off x="4259263" y="4162425"/>
            <a:ext cx="3127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2"/>
            </p:custDataLst>
          </p:nvPr>
        </p:nvCxnSpPr>
        <p:spPr bwMode="gray">
          <a:xfrm flipV="1">
            <a:off x="8524875" y="2092325"/>
            <a:ext cx="0" cy="968375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 bwMode="auto">
          <a:xfrm>
            <a:off x="8269288" y="3057525"/>
            <a:ext cx="3127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 bwMode="auto">
          <a:xfrm>
            <a:off x="6269038" y="3686175"/>
            <a:ext cx="3127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11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83188" y="4530725"/>
            <a:ext cx="67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BADF812-A04A-4E72-8256-5D9710B8D7EA}" type="datetime'''''''11''''''''–''''500'''''''''''''''''''''''''''">
              <a:rPr lang="en-US"/>
              <a:pPr/>
              <a:t>11–500</a:t>
            </a:fld>
            <a:endParaRPr lang="en-US" dirty="0">
              <a:sym typeface="+mn-lt"/>
            </a:endParaRPr>
          </a:p>
        </p:txBody>
      </p:sp>
      <p:sp>
        <p:nvSpPr>
          <p:cNvPr id="73" name="Text Placeholder 111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289800" y="4530725"/>
            <a:ext cx="469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3DD1453-24A9-4F75-AA2E-8A99001A8E2E}" type="datetime'''''''''''''''''&gt;''''''5''''0''0'''''''''''">
              <a:rPr lang="en-US"/>
              <a:pPr/>
              <a:t>&gt;500</a:t>
            </a:fld>
            <a:endParaRPr lang="en-US" dirty="0">
              <a:sym typeface="+mn-lt"/>
            </a:endParaRPr>
          </a:p>
        </p:txBody>
      </p:sp>
      <p:sp>
        <p:nvSpPr>
          <p:cNvPr id="70" name="Text Placeholder 109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340100" y="4530725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F80E2BB-24C0-4937-8FAD-0759E51D2EF1}" type="datetime'''''''''''≤''''''''''''''''''''1''''''''0'''''''''''''''''''">
              <a:rPr lang="en-US"/>
              <a:pPr/>
              <a:t>≤10</a:t>
            </a:fld>
            <a:endParaRPr lang="en-US" dirty="0">
              <a:sym typeface="+mn-lt"/>
            </a:endParaRPr>
          </a:p>
        </p:txBody>
      </p:sp>
      <p:sp>
        <p:nvSpPr>
          <p:cNvPr id="104" name="Rectangle 87"/>
          <p:cNvSpPr txBox="1"/>
          <p:nvPr/>
        </p:nvSpPr>
        <p:spPr>
          <a:xfrm>
            <a:off x="826634" y="4510088"/>
            <a:ext cx="21432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00" b="1" dirty="0"/>
              <a:t>Number of employees</a:t>
            </a:r>
          </a:p>
        </p:txBody>
      </p:sp>
      <p:sp>
        <p:nvSpPr>
          <p:cNvPr id="119" name="Rectangle 95"/>
          <p:cNvSpPr txBox="1"/>
          <p:nvPr/>
        </p:nvSpPr>
        <p:spPr>
          <a:xfrm>
            <a:off x="119063" y="5133975"/>
            <a:ext cx="12634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600" b="1" dirty="0"/>
              <a:t>Share of </a:t>
            </a:r>
            <a:r>
              <a:rPr lang="en-US" sz="1600" b="1" dirty="0" smtClean="0"/>
              <a:t>employment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%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37" name="Rectangle 126"/>
          <p:cNvSpPr txBox="1">
            <a:spLocks/>
          </p:cNvSpPr>
          <p:nvPr/>
        </p:nvSpPr>
        <p:spPr>
          <a:xfrm>
            <a:off x="4278085" y="3516085"/>
            <a:ext cx="469370" cy="469370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-6.5</a:t>
            </a:r>
          </a:p>
        </p:txBody>
      </p:sp>
      <p:sp>
        <p:nvSpPr>
          <p:cNvPr id="138" name="Rectangle 126"/>
          <p:cNvSpPr txBox="1">
            <a:spLocks/>
          </p:cNvSpPr>
          <p:nvPr/>
        </p:nvSpPr>
        <p:spPr>
          <a:xfrm>
            <a:off x="6281283" y="3157083"/>
            <a:ext cx="469370" cy="469370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+1.0</a:t>
            </a:r>
          </a:p>
        </p:txBody>
      </p:sp>
      <p:sp>
        <p:nvSpPr>
          <p:cNvPr id="139" name="Rectangle 126"/>
          <p:cNvSpPr txBox="1">
            <a:spLocks/>
          </p:cNvSpPr>
          <p:nvPr/>
        </p:nvSpPr>
        <p:spPr>
          <a:xfrm>
            <a:off x="8268833" y="1626962"/>
            <a:ext cx="469370" cy="469370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+5.8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7193214" y="282575"/>
            <a:ext cx="1569786" cy="1116852"/>
            <a:chOff x="3927371" y="1677894"/>
            <a:chExt cx="1569786" cy="1116852"/>
          </a:xfrm>
        </p:grpSpPr>
        <p:sp>
          <p:nvSpPr>
            <p:cNvPr id="148" name="Legend1"/>
            <p:cNvSpPr>
              <a:spLocks noChangeArrowheads="1"/>
            </p:cNvSpPr>
            <p:nvPr/>
          </p:nvSpPr>
          <p:spPr bwMode="auto">
            <a:xfrm>
              <a:off x="4238668" y="1677894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 smtClean="0">
                  <a:latin typeface="+mn-lt"/>
                </a:rPr>
                <a:t>1999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9" name="LegendRectangle1"/>
            <p:cNvSpPr>
              <a:spLocks noChangeArrowheads="1"/>
            </p:cNvSpPr>
            <p:nvPr/>
          </p:nvSpPr>
          <p:spPr bwMode="auto">
            <a:xfrm>
              <a:off x="3972156" y="1689007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Legend2"/>
            <p:cNvSpPr>
              <a:spLocks noChangeArrowheads="1"/>
            </p:cNvSpPr>
            <p:nvPr/>
          </p:nvSpPr>
          <p:spPr bwMode="auto">
            <a:xfrm>
              <a:off x="4238668" y="1947769"/>
              <a:ext cx="33983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 smtClean="0">
                  <a:latin typeface="+mn-lt"/>
                </a:rPr>
                <a:t>2009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1" name="LegendRectangle2"/>
            <p:cNvSpPr>
              <a:spLocks noChangeArrowheads="1"/>
            </p:cNvSpPr>
            <p:nvPr/>
          </p:nvSpPr>
          <p:spPr bwMode="auto">
            <a:xfrm>
              <a:off x="3972156" y="1958882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Legend3"/>
            <p:cNvSpPr>
              <a:spLocks noChangeArrowheads="1"/>
            </p:cNvSpPr>
            <p:nvPr/>
          </p:nvSpPr>
          <p:spPr bwMode="auto">
            <a:xfrm>
              <a:off x="4238668" y="2240748"/>
              <a:ext cx="12584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 smtClean="0">
                  <a:latin typeface="+mn-lt"/>
                </a:rPr>
                <a:t>Compound annual growth rate, 1999–2009 (%)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3" name="LegendRectangle3"/>
            <p:cNvSpPr>
              <a:spLocks noChangeArrowheads="1"/>
            </p:cNvSpPr>
            <p:nvPr/>
          </p:nvSpPr>
          <p:spPr bwMode="auto">
            <a:xfrm>
              <a:off x="3927371" y="2284134"/>
              <a:ext cx="254671" cy="25467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10" name="Straight Connector 9"/>
          <p:cNvCxnSpPr/>
          <p:nvPr>
            <p:custDataLst>
              <p:tags r:id="rId18"/>
            </p:custDataLst>
          </p:nvPr>
        </p:nvCxnSpPr>
        <p:spPr bwMode="auto">
          <a:xfrm>
            <a:off x="7038975" y="5400675"/>
            <a:ext cx="0" cy="1809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9"/>
            </p:custDataLst>
          </p:nvPr>
        </p:nvCxnSpPr>
        <p:spPr bwMode="auto">
          <a:xfrm>
            <a:off x="8258175" y="5400675"/>
            <a:ext cx="0" cy="1809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20"/>
            </p:custDataLst>
          </p:nvPr>
        </p:nvCxnSpPr>
        <p:spPr bwMode="auto">
          <a:xfrm>
            <a:off x="4533900" y="5400675"/>
            <a:ext cx="180975" cy="1809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48721368"/>
              </p:ext>
            </p:extLst>
          </p:nvPr>
        </p:nvGraphicFramePr>
        <p:xfrm>
          <a:off x="2019300" y="4724400"/>
          <a:ext cx="6352959" cy="152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Chart" r:id="rId30" imgW="6352959" imgH="1523836" progId="MSGraph.Chart.8">
                  <p:embed followColorScheme="full"/>
                </p:oleObj>
              </mc:Choice>
              <mc:Fallback>
                <p:oleObj name="Chart" r:id="rId30" imgW="6352959" imgH="1523836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19300" y="4724400"/>
                        <a:ext cx="6352959" cy="1523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Placeholder 99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539875" y="569277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A42DB27-ECCC-40B1-BC0D-11900C787B99}" type="datetime'''''''''''''''''''''''''''''''''''''20''''''''''0''''''''''9'">
              <a:rPr lang="en-US"/>
              <a:pPr/>
              <a:t>2009</a:t>
            </a:fld>
            <a:endParaRPr lang="en-US" dirty="0">
              <a:sym typeface="+mn-lt"/>
            </a:endParaRPr>
          </a:p>
        </p:txBody>
      </p:sp>
      <p:sp>
        <p:nvSpPr>
          <p:cNvPr id="51" name="Text Placeholder 98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39875" y="504507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DFCA568-D924-494C-9ADC-B8E0F8081CE7}" type="datetime'''''''''''''''''1''''''''9''''''9''''''''9'''''''''''''''''">
              <a:rPr lang="en-US"/>
              <a:pPr/>
              <a:t>1999</a:t>
            </a:fld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9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42578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 txBox="1"/>
          <p:nvPr/>
        </p:nvSpPr>
        <p:spPr>
          <a:xfrm>
            <a:off x="4905447" y="290513"/>
            <a:ext cx="383374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900" b="1" dirty="0" smtClean="0">
                <a:solidFill>
                  <a:srgbClr val="C00000"/>
                </a:solidFill>
              </a:rPr>
              <a:t>Today’s discussion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14" name="Rectangle 12"/>
          <p:cNvSpPr txBox="1"/>
          <p:nvPr/>
        </p:nvSpPr>
        <p:spPr>
          <a:xfrm>
            <a:off x="4905448" y="1673128"/>
            <a:ext cx="3833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>
                <a:solidFill>
                  <a:schemeClr val="accent6">
                    <a:lumMod val="60000"/>
                    <a:lumOff val="40000"/>
                  </a:schemeClr>
                </a:solidFill>
              </a:rPr>
              <a:t>What has kept Mexico’s growth disappointingly low in the 20 years under NAFTA?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2"/>
          <p:cNvSpPr txBox="1"/>
          <p:nvPr/>
        </p:nvSpPr>
        <p:spPr>
          <a:xfrm>
            <a:off x="4905448" y="3126634"/>
            <a:ext cx="3833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 dirty="0">
                <a:solidFill>
                  <a:srgbClr val="C00000"/>
                </a:solidFill>
              </a:rPr>
              <a:t>What are Mexico’s growth prospects now?</a:t>
            </a:r>
          </a:p>
        </p:txBody>
      </p:sp>
      <p:sp>
        <p:nvSpPr>
          <p:cNvPr id="16" name="Rectangle 12"/>
          <p:cNvSpPr txBox="1"/>
          <p:nvPr/>
        </p:nvSpPr>
        <p:spPr>
          <a:xfrm>
            <a:off x="4905448" y="4241585"/>
            <a:ext cx="38337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can California benefit 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 a prosperous Mexico?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45340"/>
          <a:stretch/>
        </p:blipFill>
        <p:spPr>
          <a:xfrm>
            <a:off x="0" y="0"/>
            <a:ext cx="4480719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0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2755" r="35932" b="1652"/>
          <a:stretch/>
        </p:blipFill>
        <p:spPr>
          <a:xfrm>
            <a:off x="4480719" y="0"/>
            <a:ext cx="4480719" cy="63007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</p:spPr>
        <p:txBody>
          <a:bodyPr/>
          <a:lstStyle/>
          <a:p>
            <a:r>
              <a:rPr lang="en-US" dirty="0" smtClean="0"/>
              <a:t>3 key levers to boost productivity </a:t>
            </a:r>
            <a:br>
              <a:rPr lang="en-US" dirty="0" smtClean="0"/>
            </a:br>
            <a:r>
              <a:rPr lang="en-US" dirty="0" smtClean="0"/>
              <a:t>growth across the economy</a:t>
            </a:r>
            <a:endParaRPr lang="en-US" dirty="0"/>
          </a:p>
        </p:txBody>
      </p:sp>
      <p:sp>
        <p:nvSpPr>
          <p:cNvPr id="5" name="Rectangle 5"/>
          <p:cNvSpPr txBox="1"/>
          <p:nvPr/>
        </p:nvSpPr>
        <p:spPr>
          <a:xfrm>
            <a:off x="114299" y="2152100"/>
            <a:ext cx="4044043" cy="20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1700"/>
              </a:spcBef>
            </a:pPr>
            <a:r>
              <a:rPr lang="en-US" sz="1800" b="1" dirty="0" smtClean="0"/>
              <a:t>Help traditional enterprises evolve into modern, formal </a:t>
            </a:r>
            <a:r>
              <a:rPr lang="en-US" sz="1800" b="1" dirty="0" err="1" smtClean="0"/>
              <a:t>SMEs</a:t>
            </a:r>
            <a:endParaRPr lang="en-US" sz="1800" b="1" dirty="0" smtClean="0"/>
          </a:p>
          <a:p>
            <a:pPr lvl="1">
              <a:spcBef>
                <a:spcPts val="1700"/>
              </a:spcBef>
            </a:pPr>
            <a:r>
              <a:rPr lang="en-US" sz="1800" dirty="0" smtClean="0"/>
              <a:t>Expand access to capital, particularly for midsized companies</a:t>
            </a:r>
          </a:p>
          <a:p>
            <a:pPr lvl="1">
              <a:spcBef>
                <a:spcPts val="1700"/>
              </a:spcBef>
            </a:pPr>
            <a:r>
              <a:rPr lang="en-US" sz="1800" dirty="0" smtClean="0"/>
              <a:t>Continue to make Mexico a place where world-class companies prosper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61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0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</p:spPr>
        <p:txBody>
          <a:bodyPr/>
          <a:lstStyle/>
          <a:p>
            <a:r>
              <a:rPr lang="en-US" dirty="0" smtClean="0"/>
              <a:t>3 key levers to boost productivity </a:t>
            </a:r>
            <a:br>
              <a:rPr lang="en-US" dirty="0" smtClean="0"/>
            </a:br>
            <a:r>
              <a:rPr lang="en-US" dirty="0" smtClean="0"/>
              <a:t>growth across the economy</a:t>
            </a:r>
            <a:endParaRPr lang="en-US" dirty="0"/>
          </a:p>
        </p:txBody>
      </p:sp>
      <p:sp>
        <p:nvSpPr>
          <p:cNvPr id="5" name="Rectangle 5"/>
          <p:cNvSpPr txBox="1"/>
          <p:nvPr/>
        </p:nvSpPr>
        <p:spPr>
          <a:xfrm>
            <a:off x="114299" y="2152100"/>
            <a:ext cx="4044043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1700"/>
              </a:spcBef>
            </a:pPr>
            <a:r>
              <a:rPr lang="en-US" sz="1800" dirty="0" smtClean="0"/>
              <a:t>Help traditional enterprises evolve into modern, formal </a:t>
            </a:r>
            <a:r>
              <a:rPr lang="en-US" sz="1800" dirty="0" err="1" smtClean="0"/>
              <a:t>SMEs</a:t>
            </a:r>
            <a:endParaRPr lang="en-US" sz="1800" dirty="0" smtClean="0"/>
          </a:p>
          <a:p>
            <a:pPr lvl="1">
              <a:spcBef>
                <a:spcPts val="1700"/>
              </a:spcBef>
            </a:pPr>
            <a:r>
              <a:rPr lang="en-US" sz="1800" b="1" dirty="0" smtClean="0"/>
              <a:t>Expand access to capital, particularly for midsized companies</a:t>
            </a:r>
          </a:p>
          <a:p>
            <a:pPr lvl="1">
              <a:spcBef>
                <a:spcPts val="1700"/>
              </a:spcBef>
            </a:pPr>
            <a:r>
              <a:rPr lang="en-US" sz="1800" dirty="0" smtClean="0"/>
              <a:t>Continue to make Mexico a place where world-class companies prosper</a:t>
            </a:r>
            <a:endParaRPr lang="en-US" sz="1800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8" r="13732"/>
          <a:stretch/>
        </p:blipFill>
        <p:spPr>
          <a:xfrm flipH="1">
            <a:off x="4480719" y="0"/>
            <a:ext cx="4480719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ct 7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5598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think-cell Slide" r:id="rId43" imgW="493" imgH="493" progId="TCLayout.ActiveDocument.1">
                  <p:embed/>
                </p:oleObj>
              </mc:Choice>
              <mc:Fallback>
                <p:oleObj name="think-cell Slide" r:id="rId43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052623" y="1446027"/>
            <a:ext cx="797442" cy="4699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4" y="230188"/>
            <a:ext cx="8618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Access to capital is limited relative to </a:t>
            </a:r>
            <a:r>
              <a:rPr lang="en-US" dirty="0" smtClean="0"/>
              <a:t>other emerging </a:t>
            </a:r>
            <a:r>
              <a:rPr lang="en-US" dirty="0"/>
              <a:t>economies,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particularly wide gap in loans</a:t>
            </a:r>
          </a:p>
        </p:txBody>
      </p:sp>
      <p:sp>
        <p:nvSpPr>
          <p:cNvPr id="9" name="McK 5. Source"/>
          <p:cNvSpPr>
            <a:spLocks noChangeArrowheads="1"/>
          </p:cNvSpPr>
          <p:nvPr/>
        </p:nvSpPr>
        <p:spPr bwMode="auto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>
                <a:latin typeface="+mn-lt"/>
              </a:rPr>
              <a:t>SOURCE: McKinsey Global Institute Financial Assets </a:t>
            </a:r>
            <a:r>
              <a:rPr lang="en-US" sz="1000" dirty="0" smtClean="0">
                <a:latin typeface="+mn-lt"/>
              </a:rPr>
              <a:t>database; McKinsey </a:t>
            </a:r>
            <a:r>
              <a:rPr lang="en-US" sz="1000" dirty="0">
                <a:latin typeface="+mn-lt"/>
              </a:rPr>
              <a:t>Global Institute analysis</a:t>
            </a:r>
          </a:p>
        </p:txBody>
      </p:sp>
      <p:sp>
        <p:nvSpPr>
          <p:cNvPr id="10" name="McK 3. Unit of measure"/>
          <p:cNvSpPr txBox="1">
            <a:spLocks noChangeArrowheads="1"/>
          </p:cNvSpPr>
          <p:nvPr/>
        </p:nvSpPr>
        <p:spPr bwMode="auto">
          <a:xfrm>
            <a:off x="119062" y="823913"/>
            <a:ext cx="86185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808080"/>
                </a:solidFill>
                <a:latin typeface="+mn-lt"/>
              </a:rPr>
              <a:t>Financial depth, </a:t>
            </a:r>
            <a:r>
              <a:rPr lang="en-US" sz="1600" b="1" dirty="0" smtClean="0">
                <a:solidFill>
                  <a:srgbClr val="808080"/>
                </a:solidFill>
                <a:latin typeface="+mn-lt"/>
              </a:rPr>
              <a:t>2013</a:t>
            </a:r>
          </a:p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+mn-lt"/>
              </a:rPr>
              <a:t>Stock of debt and equity as % of GDP</a:t>
            </a:r>
            <a:endParaRPr lang="en-US" sz="1600" dirty="0">
              <a:solidFill>
                <a:srgbClr val="808080"/>
              </a:solidFill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7874156"/>
              </p:ext>
            </p:extLst>
          </p:nvPr>
        </p:nvGraphicFramePr>
        <p:xfrm>
          <a:off x="0" y="1524000"/>
          <a:ext cx="733443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Chart" r:id="rId45" imgW="7334435" imgH="3771900" progId="MSGraph.Chart.8">
                  <p:embed followColorScheme="full"/>
                </p:oleObj>
              </mc:Choice>
              <mc:Fallback>
                <p:oleObj name="Chart" r:id="rId45" imgW="7334435" imgH="37719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0" y="1524000"/>
                        <a:ext cx="7334435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 bwMode="auto">
          <a:xfrm flipH="1">
            <a:off x="2571750" y="4395788"/>
            <a:ext cx="98425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 bwMode="auto">
          <a:xfrm flipH="1">
            <a:off x="790575" y="4295775"/>
            <a:ext cx="98425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12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237413" y="4513263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8FB9261-4A9B-4614-9DB9-2F1CFFFDE37B}" type="datetime'''''''''''''''''''''''''''L''''''''oa''''n''''''s''''''''''''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Loans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6" name="Text Placeholder 124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237413" y="1884363"/>
            <a:ext cx="150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F023090-CAC4-4D01-807C-A91B10F3E403}" type="datetime'''''''G''''o''ve''''rn''''''''m''e''n''t ''b''''''''onds''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Government bonds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8" name="Text Placeholder 126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237413" y="3503613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C8B2D94-38FF-4A04-A57F-E5B006BC25FE}" type="datetime'''''E''''''q''''''''u''''''''''''''''''''''''i''''''''ty''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Equity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7" name="Text Placeholder 12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237413" y="2200275"/>
            <a:ext cx="1279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5566B13-A4F4-4293-93C0-ADC648A5F20A}" type="datetime'Nonfi''''''''nancia''l&#10;''''''c''o''''rpora''''te'' bon''ds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Nonfinancial
corporate bonds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9" name="Text Placeholder 127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237413" y="2676525"/>
            <a:ext cx="1508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838E1DD-D0BB-4B4F-838A-DFCFC12BFC66}" type="datetime'''Fin''''an''''''''cia''''l'''' ''ins''''titu''tion&#10;b''o''nds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Financial institution
bonds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4200525" y="4003675"/>
            <a:ext cx="142875" cy="212725"/>
          </a:xfrm>
          <a:prstGeom prst="rect">
            <a:avLst/>
          </a:prstGeom>
          <a:solidFill>
            <a:srgbClr val="009D8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35AFC11-934F-4380-B69B-E0B5CE0E2CC5}" type="datetime'''''''''''''''''''9'''''''''''''''''">
              <a:rPr lang="en-US" sz="1400" b="1">
                <a:solidFill>
                  <a:schemeClr val="bg1"/>
                </a:solidFill>
              </a:rPr>
              <a:pPr/>
              <a:t>9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3054350" y="3352800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CF0CC65-4BAA-444F-8102-A31F305EABEE}" type="datetime'''''''2''''0''''''''''''''''''1'''''''''''''''''''''''">
              <a:rPr lang="en-US" sz="1400">
                <a:ea typeface="ＭＳ Ｐゴシック" panose="020B0600070205080204" pitchFamily="34" charset="-128"/>
                <a:cs typeface="+mn-cs"/>
              </a:rPr>
              <a:pPr/>
              <a:t>201</a:t>
            </a:fld>
            <a:endParaRPr lang="en-US" sz="1400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29" name="Rectangle 28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5929313" y="2841625"/>
            <a:ext cx="241300" cy="212725"/>
          </a:xfrm>
          <a:prstGeom prst="rect">
            <a:avLst/>
          </a:prstGeom>
          <a:solidFill>
            <a:srgbClr val="009D8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C724D6F-864E-4F42-B74F-7712B0461005}" type="datetime'''''''''''''''''''''''''''''''''1''''''''3'''''''''''''''''">
              <a:rPr lang="en-US" sz="1400" b="1">
                <a:solidFill>
                  <a:schemeClr val="bg1"/>
                </a:solidFill>
              </a:rPr>
              <a:pPr/>
              <a:t>13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4830763" y="3138488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6F28060-69B2-426E-9087-96597F9DF946}" type="datetime'''''2''''''''''2''''''7'''''''''''''''">
              <a:rPr lang="en-US" sz="1400">
                <a:ea typeface="ＭＳ Ｐゴシック" panose="020B0600070205080204" pitchFamily="34" charset="-128"/>
                <a:cs typeface="+mn-cs"/>
              </a:rPr>
              <a:pPr/>
              <a:t>227</a:t>
            </a:fld>
            <a:endParaRPr lang="en-US" sz="1400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5721350" y="2314575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D7E5839-0BB1-4EAC-913C-3E53EF619392}" type="datetime'''''''''''3''''''''''''''''3''''''2'''''''''''''''''''''''''">
              <a:rPr lang="en-US" sz="1400">
                <a:ea typeface="ＭＳ Ｐゴシック" panose="020B0600070205080204" pitchFamily="34" charset="-128"/>
                <a:cs typeface="+mn-cs"/>
              </a:rPr>
              <a:pPr/>
              <a:t>332</a:t>
            </a:fld>
            <a:endParaRPr lang="en-US" sz="1400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5610225" y="2951163"/>
            <a:ext cx="241300" cy="212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6362A0A-89DA-4F06-BF1D-81016FDBF3B7}" type="datetime'''''''''''''''''''''''14'''''''''''">
              <a:rPr lang="en-US" sz="1400" b="1">
                <a:solidFill>
                  <a:schemeClr val="bg1"/>
                </a:solidFill>
              </a:rPr>
              <a:pPr/>
              <a:t>14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2992438" y="3932238"/>
            <a:ext cx="142875" cy="212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C171BE2-EDED-4F12-9686-24A5AB6D78FA}" type="datetime'''''''''''8'''''''''''''''''''">
              <a:rPr lang="en-US" sz="1400" b="1">
                <a:solidFill>
                  <a:schemeClr val="bg1"/>
                </a:solidFill>
              </a:rPr>
              <a:pPr/>
              <a:t>8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6611938" y="1400175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DF07030-FD8C-4F4A-9BF7-4E0C3977BF6A}" type="datetime'''''''''''''''''''4''''4''7'">
              <a:rPr lang="en-US" sz="1400" b="1">
                <a:ea typeface="ＭＳ Ｐゴシック" panose="020B0600070205080204" pitchFamily="34" charset="-128"/>
                <a:cs typeface="+mn-cs"/>
              </a:rPr>
              <a:pPr/>
              <a:t>447</a:t>
            </a:fld>
            <a:endParaRPr lang="en-US" sz="1400" b="1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119" name="Text Placeholder 129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722813" y="3575050"/>
            <a:ext cx="241300" cy="212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7D20308-9326-4A7A-8410-0C1EFE426387}" type="datetime'''2''''''''2'''''''''''''''''''''''''''''"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ctr"/>
              <a:t>22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5086350" y="3455988"/>
            <a:ext cx="142875" cy="212725"/>
          </a:xfrm>
          <a:prstGeom prst="rect">
            <a:avLst/>
          </a:prstGeom>
          <a:solidFill>
            <a:srgbClr val="009D8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0C7B5AD-44CC-4D61-BAB7-6703CD4C5DAA}" type="datetime'''''''''''''''''''''''9'''''''''''''''''''''''''''''''''''''''">
              <a:rPr lang="en-US" sz="1400" b="1">
                <a:solidFill>
                  <a:schemeClr val="bg1"/>
                </a:solidFill>
              </a:rPr>
              <a:pPr/>
              <a:t>9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4722813" y="3351213"/>
            <a:ext cx="241300" cy="212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1AE8969-6C9E-4810-B793-186D037EA884}" type="datetime'''''''''''''''''''1''''''''''''''''''''''7'''''''''''''''''">
              <a:rPr lang="en-US" sz="1400"/>
              <a:pPr/>
              <a:t>17</a:t>
            </a:fld>
            <a:endParaRPr lang="en-US" sz="1400" noProof="0" dirty="0" smtClean="0">
              <a:latin typeface="Arial"/>
              <a:ea typeface="ＭＳ Ｐゴシック"/>
              <a:sym typeface="Arial"/>
            </a:endParaRP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gray">
          <a:xfrm>
            <a:off x="3944938" y="3352800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1B8D220-E154-4269-88A5-88704FE53C0E}" type="datetime'2''''''''''''''''''''''''''''''''''''''''''''0''1'''''">
              <a:rPr lang="en-US" sz="1400">
                <a:ea typeface="ＭＳ Ｐゴシック" panose="020B0600070205080204" pitchFamily="34" charset="-128"/>
                <a:cs typeface="+mn-cs"/>
              </a:rPr>
              <a:pPr/>
              <a:t>201</a:t>
            </a:fld>
            <a:endParaRPr lang="en-US" sz="1400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78" name="Text Placeholder 11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123950" y="5353050"/>
            <a:ext cx="612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80268A5-83F0-4DDF-9F39-08E871A94A6F}" type="datetime'Me''xic''''''''''''''o'''''''''''''''">
              <a:rPr lang="en-US" sz="1400" b="1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Mexico</a:t>
            </a:fld>
            <a:endParaRPr lang="en-US" sz="1400" b="1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7" name="Text Placeholder 115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8125" y="5353050"/>
            <a:ext cx="555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E1E35C8-EFB0-42BE-AA99-BF3826DEDCE9}" type="datetime'''''''''''''''''''''R''''''''''us''''''''s''''ia''''''''''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Russia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0" name="Text Placeholder 118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905125" y="5353050"/>
            <a:ext cx="396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8672CDF-9A95-45DC-8AA5-98C20FB33015}" type="datetime'''''''''In''''''d''''''''''''''''''''''''''i''''''a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India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4" name="Text Placeholder 12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467475" y="5353050"/>
            <a:ext cx="938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2F7C4C4-C2EF-4B26-84A1-C6F5785F7021}" type="datetime'''Adv''ance''''d'''''' e''c''''''o''n''''om''''i''e''''''s'">
              <a:rPr lang="en-US" sz="1400" b="1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Advanced economies</a:t>
            </a:fld>
            <a:endParaRPr lang="en-US" sz="1400" b="1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1" name="Text Placeholder 119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800475" y="5353050"/>
            <a:ext cx="457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526B4EC-75C8-4FEF-B85E-24D9BA89BAC1}" type="datetime'B''r''''''''''''''''''''''a''''''''z''''''''i''''''''l''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Brazil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3" name="Text Placeholder 121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572125" y="5353050"/>
            <a:ext cx="684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F035A62-CA50-42D6-B83F-6E53B55A5CE2}" type="datetime'''''''''''''S.'''''' Afr''''''''''ic''''a'''''''''">
              <a:rPr lang="en-US" sz="1400"/>
              <a:pPr/>
              <a:t>S. Africa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82" name="Text Placeholder 120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686300" y="5353050"/>
            <a:ext cx="476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E8C3742-F883-4868-A7F9-E13163E11F07}" type="datetime'''''''''''Chi''''''''''n''''''''''''''''''''''a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China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9" name="Text Placeholder 117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019300" y="5353050"/>
            <a:ext cx="547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904002D-9008-46A9-8C3D-8A68F048B370}" type="datetime'''''''''''''''''''T''''u''''rk''''''''''''''''''''e''''''y'">
              <a:rPr lang="en-US" sz="1400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/>
              <a:t>Turkey</a:t>
            </a:fld>
            <a:endParaRPr lang="en-US" sz="140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gray">
          <a:xfrm>
            <a:off x="638175" y="4327525"/>
            <a:ext cx="142875" cy="212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730F807-E44F-4D6D-9071-32EFF1DEFBC5}" type="datetime'''''7'''''''''''''''''''''''''''''''''''">
              <a:rPr lang="en-US" sz="1400" b="1">
                <a:solidFill>
                  <a:schemeClr val="bg1"/>
                </a:solidFill>
              </a:rPr>
              <a:pPr/>
              <a:t>7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gray">
          <a:xfrm>
            <a:off x="1162050" y="4470400"/>
            <a:ext cx="241300" cy="212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E7A1E25-1442-4EEE-945B-BE51B3049256}" type="datetime'''''''''''''''''''''''''''''''''''1''''''3'">
              <a:rPr lang="en-US" sz="1400" b="1">
                <a:solidFill>
                  <a:schemeClr val="bg1"/>
                </a:solidFill>
              </a:rPr>
              <a:pPr/>
              <a:t>13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85" name="Text Placeholder 12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79400" y="4260850"/>
            <a:ext cx="231775" cy="212725"/>
          </a:xfrm>
          <a:prstGeom prst="rect">
            <a:avLst/>
          </a:prstGeom>
          <a:solidFill>
            <a:srgbClr val="009D8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23B9F22-B04C-4BE4-BB70-B327B3EE4BF4}" type="datetime'''''''''''''''11'''''''''''''''''''''''''''''''''''''"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pPr algn="ctr"/>
              <a:t>11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gray">
          <a:xfrm>
            <a:off x="388938" y="4029075"/>
            <a:ext cx="327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8478AD4-B471-4C9F-9A78-3A67D2DF6FEE}" type="datetime'''1''''''''''''''''1''''''''''''''''''''6'''''''''''''''''">
              <a:rPr lang="en-US" sz="1400">
                <a:ea typeface="ＭＳ Ｐゴシック" panose="020B0600070205080204" pitchFamily="34" charset="-128"/>
                <a:cs typeface="+mn-cs"/>
              </a:rPr>
              <a:pPr/>
              <a:t>116</a:t>
            </a:fld>
            <a:endParaRPr lang="en-US" sz="1400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gray">
          <a:xfrm>
            <a:off x="2163763" y="3886200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2455AFE-FDA2-49DC-B878-AA9880EA8DB4}" type="datetime'1''3''''''''''''''''''''''''''4'''''''''''''''''''">
              <a:rPr lang="en-US" sz="1400">
                <a:ea typeface="ＭＳ Ｐゴシック" panose="020B0600070205080204" pitchFamily="34" charset="-128"/>
                <a:cs typeface="+mn-cs"/>
              </a:rPr>
              <a:pPr/>
              <a:t>134</a:t>
            </a:fld>
            <a:endParaRPr lang="en-US" sz="1400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gray">
          <a:xfrm>
            <a:off x="1273175" y="3914775"/>
            <a:ext cx="339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9AF4846-1593-4125-A5EB-3F2D91DEFB8E}" type="datetime'''1''''''''3''''''''''''''''''''''''''''''0'''''">
              <a:rPr lang="en-US" sz="1400" b="1">
                <a:ea typeface="ＭＳ Ｐゴシック" panose="020B0600070205080204" pitchFamily="34" charset="-128"/>
                <a:cs typeface="+mn-cs"/>
              </a:rPr>
              <a:pPr/>
              <a:t>130</a:t>
            </a:fld>
            <a:endParaRPr lang="en-US" sz="1400" b="1" noProof="0" dirty="0" smtClean="0">
              <a:latin typeface="Arial"/>
              <a:ea typeface="ＭＳ Ｐゴシック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gray">
          <a:xfrm>
            <a:off x="2419350" y="4308475"/>
            <a:ext cx="142875" cy="212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13311BF-9C23-430A-AE72-331A6B90C1AD}" type="datetime'''''''''''''''''''''''''''''''4'''">
              <a:rPr lang="en-US" sz="1400" b="1">
                <a:solidFill>
                  <a:schemeClr val="bg1"/>
                </a:solidFill>
              </a:rPr>
              <a:pPr/>
              <a:t>4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gray">
          <a:xfrm>
            <a:off x="3311525" y="3884613"/>
            <a:ext cx="142875" cy="212725"/>
          </a:xfrm>
          <a:prstGeom prst="rect">
            <a:avLst/>
          </a:prstGeom>
          <a:solidFill>
            <a:srgbClr val="009D8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FBEC09A-BE14-458C-8FAC-39F24768CF3C}" type="datetime'''''''''''''''''''''''''''''''''''''''5'">
              <a:rPr lang="en-US" sz="1400" b="1">
                <a:solidFill>
                  <a:schemeClr val="bg1"/>
                </a:solidFill>
              </a:rPr>
              <a:pPr/>
              <a:t>5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gray">
          <a:xfrm>
            <a:off x="1481138" y="4365625"/>
            <a:ext cx="241300" cy="212725"/>
          </a:xfrm>
          <a:prstGeom prst="rect">
            <a:avLst/>
          </a:prstGeom>
          <a:solidFill>
            <a:srgbClr val="009D8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23C83AB-E8D5-4050-8F8D-CF69BF05ED3B}" type="datetime'''''''''''1''''''3'''''''''''''''''''''''''''''''''''''''''">
              <a:rPr lang="en-US" sz="1400" b="1">
                <a:solidFill>
                  <a:schemeClr val="bg1"/>
                </a:solidFill>
              </a:rPr>
              <a:pPr/>
              <a:t>13</a:t>
            </a:fld>
            <a:endParaRPr lang="en-US" sz="1400" b="1" noProof="0" dirty="0" smtClean="0">
              <a:solidFill>
                <a:schemeClr val="bg1"/>
              </a:solidFill>
              <a:latin typeface="Arial"/>
              <a:ea typeface="ＭＳ Ｐゴシック"/>
              <a:sym typeface="Arial"/>
            </a:endParaRPr>
          </a:p>
        </p:txBody>
      </p:sp>
      <p:pic>
        <p:nvPicPr>
          <p:cNvPr id="112" name="Picture 111"/>
          <p:cNvPicPr preferRelativeResize="0">
            <a:picLocks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17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3" name="Picture 112"/>
          <p:cNvPicPr preferRelativeResize="0">
            <a:picLocks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55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4" name="Picture 113"/>
          <p:cNvPicPr preferRelativeResize="0">
            <a:picLocks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35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5" name="Picture 114"/>
          <p:cNvPicPr preferRelativeResize="0">
            <a:picLocks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75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6" name="Picture 115"/>
          <p:cNvPicPr preferRelativeResize="0">
            <a:picLocks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95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7" name="Picture 116"/>
          <p:cNvPicPr preferRelativeResize="0">
            <a:picLocks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15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8" name="Picture 117"/>
          <p:cNvPicPr preferRelativeResize="0">
            <a:picLocks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5" y="5641861"/>
            <a:ext cx="548640" cy="3657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57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0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584775"/>
          </a:xfrm>
        </p:spPr>
        <p:txBody>
          <a:bodyPr/>
          <a:lstStyle/>
          <a:p>
            <a:r>
              <a:rPr lang="en-US" dirty="0" smtClean="0"/>
              <a:t>3 key levers to boost productivity </a:t>
            </a:r>
            <a:br>
              <a:rPr lang="en-US" dirty="0" smtClean="0"/>
            </a:br>
            <a:r>
              <a:rPr lang="en-US" dirty="0" smtClean="0"/>
              <a:t>growth across the economy</a:t>
            </a:r>
            <a:endParaRPr lang="en-US" dirty="0"/>
          </a:p>
        </p:txBody>
      </p:sp>
      <p:sp>
        <p:nvSpPr>
          <p:cNvPr id="5" name="Rectangle 5"/>
          <p:cNvSpPr txBox="1"/>
          <p:nvPr/>
        </p:nvSpPr>
        <p:spPr>
          <a:xfrm>
            <a:off x="114299" y="2152100"/>
            <a:ext cx="3909061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1700"/>
              </a:spcBef>
            </a:pPr>
            <a:r>
              <a:rPr lang="en-US" sz="1800" dirty="0" smtClean="0"/>
              <a:t>Help traditional enterprises evolve into modern, formal </a:t>
            </a:r>
            <a:r>
              <a:rPr lang="en-US" sz="1800" dirty="0" err="1" smtClean="0"/>
              <a:t>SMEs</a:t>
            </a:r>
            <a:endParaRPr lang="en-US" sz="1800" dirty="0" smtClean="0"/>
          </a:p>
          <a:p>
            <a:pPr lvl="1">
              <a:spcBef>
                <a:spcPts val="1700"/>
              </a:spcBef>
            </a:pPr>
            <a:r>
              <a:rPr lang="en-US" sz="1800" dirty="0" smtClean="0"/>
              <a:t>Expand access to capital, particularly for midsized companies</a:t>
            </a:r>
          </a:p>
          <a:p>
            <a:pPr lvl="1">
              <a:spcBef>
                <a:spcPts val="1700"/>
              </a:spcBef>
            </a:pPr>
            <a:r>
              <a:rPr lang="en-US" sz="1800" b="1" dirty="0" smtClean="0"/>
              <a:t>Continue to make Mexico a place where world-class companies prosper</a:t>
            </a:r>
            <a:endParaRPr lang="en-US" sz="1800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4" t="12270" r="6787" b="1899"/>
          <a:stretch/>
        </p:blipFill>
        <p:spPr>
          <a:xfrm flipH="1">
            <a:off x="4555721" y="0"/>
            <a:ext cx="4480719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241"/>
  <p:tag name="THINKCELLPRESENTATIONDONOTDELETE" val="&lt;?xml version=&quot;1.0&quot; encoding=&quot;UTF-16&quot; standalone=&quot;yes&quot;?&gt;&#10;&lt;root reqver=&quot;21047&quot;&gt;&lt;version val=&quot;2304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19&quot;&gt;&lt;elem m_fUsage=&quot;3.36115436502754990000E+000&quot;&gt;&lt;m_msothmcolidx val=&quot;0&quot;/&gt;&lt;m_rgb r=&quot;0&quot; g=&quot;9d&quot; b=&quot;8d&quot;/&gt;&lt;m_ppcolschidx tagver0=&quot;23004&quot; tagname0=&quot;m_ppcolschidxUNRECOGNIZED&quot; val=&quot;0&quot;/&gt;&lt;m_nBrightness val=&quot;0&quot;/&gt;&lt;/elem&gt;&lt;elem m_fUsage=&quot;1.0500946352969991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0&quot; g=&quot;66&quot; b=&quot;5b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0&quot; g=&quot;6f&quot; b=&quot;64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0&quot; g=&quot;84&quot; b=&quot;77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0&quot; g=&quot;c6&quot; b=&quot;b1&quot;/&gt;&lt;m_ppcolschidx tagver0=&quot;23004&quot; tagname0=&quot;m_ppcolschidxUNRECOGNIZED&quot; val=&quot;0&quot;/&gt;&lt;m_nBrightness val=&quot;0&quot;/&gt;&lt;/elem&gt;&lt;elem m_fUsage=&quot;3.87420489000000150000E-001&quot;&gt;&lt;m_msothmcolidx val=&quot;0&quot;/&gt;&lt;m_rgb r=&quot;8&quot; g=&quot;7b&quot; b=&quot;39&quot;/&gt;&lt;m_ppcolschidx tagver0=&quot;23004&quot; tagname0=&quot;m_ppcolschidxUNRECOGNIZED&quot; val=&quot;0&quot;/&gt;&lt;m_nBrightness val=&quot;0&quot;/&gt;&lt;/elem&gt;&lt;elem m_fUsage=&quot;3.52073835881849870000E-001&quot;&gt;&lt;m_msothmcolidx val=&quot;0&quot;/&gt;&lt;m_rgb r=&quot;21&quot; g=&quot;4d&quot; b=&quot;5f&quot;/&gt;&lt;m_ppcolschidx tagver0=&quot;23004&quot; tagname0=&quot;m_ppcolschidxUNRECOGNIZED&quot; val=&quot;0&quot;/&gt;&lt;m_nBrightness val=&quot;0&quot;/&gt;&lt;/elem&gt;&lt;elem m_fUsage=&quot;3.50344579140179410000E-001&quot;&gt;&lt;m_msothmcolidx val=&quot;0&quot;/&gt;&lt;m_rgb r=&quot;0&quot; g=&quot;9a&quot; b=&quot;a6&quot;/&gt;&lt;m_ppcolschidx tagver0=&quot;23004&quot; tagname0=&quot;m_ppcolschidxUNRECOGNIZED&quot; val=&quot;0&quot;/&gt;&lt;m_nBrightness val=&quot;0&quot;/&gt;&lt;/elem&gt;&lt;elem m_fUsage=&quot;3.13810596090000170000E-001&quot;&gt;&lt;m_msothmcolidx val=&quot;0&quot;/&gt;&lt;m_rgb r=&quot;aa&quot; g=&quot;b9&quot; b=&quot;86&quot;/&gt;&lt;m_ppcolschidx tagver0=&quot;23004&quot; tagname0=&quot;m_ppcolschidxUNRECOGNIZED&quot; val=&quot;0&quot;/&gt;&lt;m_nBrightness val=&quot;0&quot;/&gt;&lt;/elem&gt;&lt;elem m_fUsage=&quot;2.82429536481000170000E-001&quot;&gt;&lt;m_msothmcolidx val=&quot;0&quot;/&gt;&lt;m_rgb r=&quot;92&quot; g=&quot;d0&quot; b=&quot;50&quot;/&gt;&lt;m_ppcolschidx tagver0=&quot;23004&quot; tagname0=&quot;m_ppcolschidxUNRECOGNIZED&quot; val=&quot;0&quot;/&gt;&lt;m_nBrightness val=&quot;0&quot;/&gt;&lt;/elem&gt;&lt;elem m_fUsage=&quot;1.35085171767299280000E-001&quot;&gt;&lt;m_msothmcolidx val=&quot;0&quot;/&gt;&lt;m_rgb r=&quot;ff&quot; g=&quot;66&quot; b=&quot;0&quot;/&gt;&lt;m_ppcolschidx tagver0=&quot;23004&quot; tagname0=&quot;m_ppcolschidxUNRECOGNIZED&quot; val=&quot;0&quot;/&gt;&lt;m_nBrightness val=&quot;0&quot;/&gt;&lt;/elem&gt;&lt;elem m_fUsage=&quot;1.09418989131512430000E-001&quot;&gt;&lt;m_msothmcolidx val=&quot;0&quot;/&gt;&lt;m_rgb r=&quot;d4&quot; g=&quot;ba&quot; b=&quot;0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a2&quot; g=&quot;ad&quot; b=&quot;0&quot;/&gt;&lt;m_ppcolschidx tagver0=&quot;23004&quot; tagname0=&quot;m_ppcolschidxUNRECOGNIZED&quot; val=&quot;0&quot;/&gt;&lt;m_nBrightness val=&quot;0&quot;/&gt;&lt;/elem&gt;&lt;elem m_fUsage=&quot;8.86293811965250810000E-002&quot;&gt;&lt;m_msothmcolidx val=&quot;0&quot;/&gt;&lt;m_rgb r=&quot;cd&quot; g=&quot;20&quot; b=&quot;2c&quot;/&gt;&lt;m_ppcolschidx tagver0=&quot;23004&quot; tagname0=&quot;m_ppcolschidxUNRECOGNIZED&quot; val=&quot;0&quot;/&gt;&lt;m_nBrightness val=&quot;0&quot;/&gt;&lt;/elem&gt;&lt;elem m_fUsage=&quot;7.97664430768725700000E-002&quot;&gt;&lt;m_msothmcolidx val=&quot;0&quot;/&gt;&lt;m_rgb r=&quot;ad&quot; g=&quot;0&quot; b=&quot;5b&quot;/&gt;&lt;m_ppcolschidx tagver0=&quot;23004&quot; tagname0=&quot;m_ppcolschidxUNRECOGNIZED&quot; val=&quot;0&quot;/&gt;&lt;m_nBrightness val=&quot;0&quot;/&gt;&lt;/elem&gt;&lt;elem m_fUsage=&quot;7.17897987691853150000E-002&quot;&gt;&lt;m_msothmcolidx val=&quot;0&quot;/&gt;&lt;m_rgb r=&quot;66&quot; g=&quot;30&quot; b=&quot;7c&quot;/&gt;&lt;m_ppcolschidx tagver0=&quot;23004&quot; tagname0=&quot;m_ppcolschidxUNRECOGNIZED&quot; val=&quot;0&quot;/&gt;&lt;m_nBrightness val=&quot;0&quot;/&gt;&lt;/elem&gt;&lt;elem m_fUsage=&quot;6.46108188922667890000E-002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elem m_fUsage=&quot;5.81497370030401100000E-002&quot;&gt;&lt;m_msothmcolidx val=&quot;0&quot;/&gt;&lt;m_rgb r=&quot;b2&quot; g=&quot;b2&quot; b=&quot;b2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PREVIOUSNAME" val="C:\Users\Jaana Remes\AppData\Local\Temp\notesA1A0EF\20140505 A tale of two Mexicos_Jaana Remes.pptx"/>
  <p:tag name="ISNEWSLIDENUMBE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x3Vlg2VEmratXimvqm5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o7HII3UESKeijvDN8d3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GGLpki7UmBpn6jzHZCh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r6l4AYm0u1lyMBSco8h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CNkcCJYUWPKCIY_qtuu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qPc01iokW4StHppjrsf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qx4sqrtkuXnjlTlWgL9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zZLywR0E2g0rdhBh6vx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aZpvUSMUyJCyefEzXA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uMgVl5REuJ24mIjvQB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C.89rNdE6l6tdrhSm.D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KwnpcgI0K7FxHV8GRYG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ALGeHEJUi0RqxRiN1WA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P65prvw0yJrj7e2CAD8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krWbsCYkiUJOqP6WTT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svnI4a5UKZlIUe7arKO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jmoV1Je0OR4J.240MKE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j71obja0GF3pS_YEbch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leN7zI4U23m6gvE403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GXRegMLUOFCY_MbYyKo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c3xUBNKk.b8rNVARn9u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X34hckt062gFiNqJBGH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qbe8GjPkqRVyokV5iP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iyTWWEEkCiUJCXLVGs1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gRztztvEqUSRfiBMOub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KYh5TQA0mat5TswldUF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JtWUKtLUiCHi5_DCn0T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ZywljJXkGEPGIgBQcmw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sWxpEMNES1H6vLJzAa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F.fdh7p0an3deMgPZFR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YROIKqj0WQ8YjIVW_yH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Tysl3Rm0qtLHj1YaK_u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LR6ZfvIU.HHrWBV5Gtq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NXVQiHiUufc3KSUwTdR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1tnCKsPEa6Etw5AHnTu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Qe87Nz7EqssbbdlNuzF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_hbYg6nEK1sf.USdCPg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m9IhygUi0hxD3llglz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DxYgVeYkKuDVZTlzBu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8iHgkA6AEu_FumrDOoSD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G2rWDHF0SSIWgv0_59X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uYyDBP8UiCc1wwC0n2C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XxgtOilkW_rtuuU3xhc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K3OZfqukehRmaTRjXBZ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f1mi7X0EWdHqunXMSIB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9OIYS91kqst46FThusf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6YzIPuD06clUdliDMo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G.Twa_zE6vJAN7ydIUs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NTgc2nnEWQLDU_zWTHr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kClHCDgEyIj.WgGCiKI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DqqCBqAEWUdeM.X6qIA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_be5vOKEWvKhJCTDo7o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1TEHA1hUmM9dVL3ISS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XuiOMO_0itZq.0z7JIb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qbpKw5dU6SyER_5L1wq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P4S5a0kkmaEaXr_cQ1H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td7WWHo0W7nJ3JyEro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b00So4a06AHIVm_5nNH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IriBGLDkWI2yrwGKOAs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uKEf_pd06.F3ZmsGdtz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D9vEn3tEG64Np5sq_4m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eoMzZVlU6AojMAf8yed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AydQtmpES5BbVo5TV2T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BKT.vn30ek35tAI2RmR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z2LhLtC0WBycTW.nXxl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23Gu3t60ioFsSHJj0UE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vdtUxo9keQkaTyekhh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rcNGj81EqRvU55._aOj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Wki0KPUkSXHOo3NsmMc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ol6Wa.GkyRok6MJCQRE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uMr8hQUKc5frb7q7mZ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mfw343UE2AemuaD8djD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uPuwgI.USNVhAtSNDZ8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0AdpjDDU68MtabRBXf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ORFSCOXkWGBldm4LdQ2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kmsEekMU6fn1mEz2Hu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elaofq5kO21JEh9xKAi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ZZ8MVuGUeSIzieiXOWC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fI1d4gWk2CxiGWGF0U4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gCmJbv_06ArdX4TJMOw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rhhJFfY0ilsE5kjrU0C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5e7YSnZ0uh.ehBdCBGF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proKo3JUizMseEUUVFD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smuItSKES6GPp4wupsB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waMuqQm060_pKRK5cu0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Y066JWB0ea.mFOJEZ1e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p7k84p0EOaGI.FnEp22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msYy5TFE2ZnhaM09e4h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Nu018wmEiWZqKdouGO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prF.7.lUKnKL8ndv6WB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8ouzMyj0avDAl5RzxDl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EkJlte6kGS.dV.9mOSD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lqVgql_kqgMcnud_O1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LGfWqOe0CBmm3barZW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LQthH6MkmcgHJHaAAi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0PpXsl6kuvmYmokrEO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gn_6lU_UKHS5.XzTq3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OX5227VE.iZmkZi80E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omLiWBrkKkGdLCNTVE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3zQ4ASNU2rtBMO1FQW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fWWBdKUipQrVFRdCH.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.m6PinL0WaIPZnK80v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VD61WfIEyxvq7K3VMa0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bqS4tr4kKqLfPZliaq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lMilsf3kuiYFhaxFlb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RoJmQQAkuFs468Mq.I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saEfwlJ02G8f1IjQQWA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InME9J1UqlFeSSNfS0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.Z9xn6HUaE4XRt7KOPO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CB6B6OH0WHGk7HyvKB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AvDAp4wUunPhKLDHg.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x4glh8yki3VnUQTebKT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mRiRzSLUOMpAj25UAA2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oCxZXInk2thR_z4Aee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hECp61o0yjJDxWXjQG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6XsvinokyPLoSaDV0k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s4CFn1Vk6x2zgcdAk5s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JJ5TKpzEqrRyS3D9m07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Znqp3y6kWsii.5tPlu7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DicQ4c.UiZY7lX8u.2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R56uurh02jmMABUcAP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7WYD0BhkuLeRDUe4XML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KyJPgC4U.mYroktjz6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oka5s3g0WmwCgIhoZgR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UCwuGkoEiR0YNtSyAi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MyuXXSc0GwUXTIE7hO1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KfKJ.alES34HKRMyQ2g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P0sB6tv0eO4VfA0Kxb.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ZXj8ynvkOqayQ_2L3kB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dSqgX7hUWa5AHArKeer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PmF3o_PE2bjDWBqti.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D0y6oMkUqwj0V1wpLkS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tfpqfMjkunngsAlUc5b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CBlk.joUS4U8.pzx_07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rSugD9fkeMUimOu1IS7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Vv9GyU9EayfuFbX.AU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qsOt82EUmemFs.5YMs3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ukhtneyEi3d5s3CrPfc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4Ipf2QREqVNWId50Qnx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C6jqgvskK_orP3vUbWn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I6LEL8S0ieO7ee3fDy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iHq39e5Eq5jxSGerFRA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WzVNMlu0OiGCWOkqh7L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w4oooKtUi_.Mj3C2su_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702lHMsU6cLSfphZyOY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XpDvhKnEiNlnmh_81Q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mcvyhUq0mMnVkijenk4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e4zFyux0asUZNT9Gbnx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E25b6BU2n2LFipbig2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j8u3mpQ0msQWiZ1SuGJ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XCqhzNkaWoDOatsUq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efl6zAy0OH89YgT0HRH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irEX7RH0SRNyqefUWgS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AGnm6n5UiwHfHpLXrRw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USYfVPG0elAKyKbMTl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_M2sigJUiLc9xC5l5m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wVGCxJPkClQVatINV5G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kqLFQXM0SnB0AdUs6v2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PEpLw9e02sRCldW.BQx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CL8OnbQ0CJDFlDK33YE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k5fqPjFkmrrjDdoBwd7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5A1Iocs06uyR_II8Zi1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mScsQyOk.Ju4vu9UrbO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Kp3XX.D0iyzxi_3QO8V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rscomrPU6Ht2EP0KBm0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H1NHPGkkGq6NJzWxG5gQ"/>
</p:tagLst>
</file>

<file path=ppt/theme/theme1.xml><?xml version="1.0" encoding="utf-8"?>
<a:theme xmlns:a="http://schemas.openxmlformats.org/drawingml/2006/main" name="McKinsey Global Institute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McK Turquoise">
      <a:srgbClr val="009AA6"/>
    </a:custClr>
    <a:custClr name="McK Yellow">
      <a:srgbClr val="D4BA00"/>
    </a:custClr>
    <a:custClr name="McK Green">
      <a:srgbClr val="A2AD00"/>
    </a:custClr>
    <a:custClr name="McK Red">
      <a:srgbClr val="CD202C"/>
    </a:custClr>
    <a:custClr name="McK Pink">
      <a:srgbClr val="AD005B"/>
    </a:custClr>
    <a:custClr name="McK Purple">
      <a:srgbClr val="66307C"/>
    </a:custClr>
    <a:custClr name="Light gray">
      <a:srgbClr val="DDDDDD"/>
    </a:custClr>
    <a:custClr name="Medium gray">
      <a:srgbClr val="B2B2B2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McKinsey Global Institute</Template>
  <TotalTime>161</TotalTime>
  <Words>624</Words>
  <Application>Microsoft Office PowerPoint</Application>
  <PresentationFormat>Custom</PresentationFormat>
  <Paragraphs>308</Paragraphs>
  <Slides>14</Slides>
  <Notes>14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McKinsey Global Institute</vt:lpstr>
      <vt:lpstr>think-cell Slide</vt:lpstr>
      <vt:lpstr>Chart</vt:lpstr>
      <vt:lpstr>A tale of two Mexicos: Growth and prosperity  in a two-speed economy</vt:lpstr>
      <vt:lpstr>PowerPoint Presentation</vt:lpstr>
      <vt:lpstr>Despite NAFTA and reforms, Mexico has not raised its productivity  in 30 years</vt:lpstr>
      <vt:lpstr>Behind flat performance is a widening productivity gap  between large modern and traditional businesses </vt:lpstr>
      <vt:lpstr>PowerPoint Presentation</vt:lpstr>
      <vt:lpstr>3 key levers to boost productivity  growth across the economy</vt:lpstr>
      <vt:lpstr>3 key levers to boost productivity  growth across the economy</vt:lpstr>
      <vt:lpstr>Access to capital is limited relative to other emerging economies,  with particularly wide gap in loans</vt:lpstr>
      <vt:lpstr>3 key levers to boost productivity  growth across the economy</vt:lpstr>
      <vt:lpstr>PowerPoint Presentation</vt:lpstr>
      <vt:lpstr>How can California benefit from  a prosperous Mexico?</vt:lpstr>
      <vt:lpstr>Thank you</vt:lpstr>
      <vt:lpstr>MGI colors</vt:lpstr>
      <vt:lpstr>Placement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Marisa Carder</dc:creator>
  <cp:lastModifiedBy>Somerhausen, Paul</cp:lastModifiedBy>
  <cp:revision>51</cp:revision>
  <cp:lastPrinted>2008-09-19T11:06:26Z</cp:lastPrinted>
  <dcterms:created xsi:type="dcterms:W3CDTF">2014-05-01T21:12:05Z</dcterms:created>
  <dcterms:modified xsi:type="dcterms:W3CDTF">2014-05-07T16:22:36Z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