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539" r:id="rId2"/>
    <p:sldId id="530" r:id="rId3"/>
    <p:sldId id="531" r:id="rId4"/>
    <p:sldId id="544" r:id="rId5"/>
    <p:sldId id="1118" r:id="rId6"/>
    <p:sldId id="1093" r:id="rId7"/>
    <p:sldId id="914" r:id="rId8"/>
    <p:sldId id="915" r:id="rId9"/>
    <p:sldId id="916" r:id="rId10"/>
    <p:sldId id="993" r:id="rId11"/>
    <p:sldId id="917" r:id="rId12"/>
    <p:sldId id="918" r:id="rId13"/>
    <p:sldId id="919" r:id="rId14"/>
    <p:sldId id="929" r:id="rId15"/>
    <p:sldId id="1119" r:id="rId16"/>
    <p:sldId id="1120" r:id="rId17"/>
    <p:sldId id="1073" r:id="rId18"/>
    <p:sldId id="1112" r:id="rId19"/>
    <p:sldId id="937" r:id="rId20"/>
    <p:sldId id="941" r:id="rId21"/>
    <p:sldId id="998" r:id="rId22"/>
    <p:sldId id="1121" r:id="rId23"/>
    <p:sldId id="1003" r:id="rId24"/>
    <p:sldId id="1042" r:id="rId25"/>
    <p:sldId id="1094" r:id="rId26"/>
    <p:sldId id="1095" r:id="rId27"/>
    <p:sldId id="1105" r:id="rId28"/>
    <p:sldId id="1106" r:id="rId29"/>
    <p:sldId id="1107" r:id="rId30"/>
    <p:sldId id="1026" r:id="rId31"/>
  </p:sldIdLst>
  <p:sldSz cx="9144000" cy="6858000" type="screen4x3"/>
  <p:notesSz cx="6858000" cy="9296400"/>
  <p:embeddedFontLst>
    <p:embeddedFont>
      <p:font typeface="ＭＳ Ｐゴシック" pitchFamily="34" charset="-128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66FF"/>
    <a:srgbClr val="FFFF00"/>
    <a:srgbClr val="66FF33"/>
    <a:srgbClr val="FF3300"/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0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08F706-E9E6-4614-B1FF-4B9362C68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9B2363E-AB03-49EF-9BB6-735DA5AA7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3607B-2E87-439C-8B08-190323D3D87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4198B-46F0-472D-A1A7-8B92EFFC1DA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r>
              <a:rPr lang="en-US" dirty="0" smtClean="0"/>
              <a:t>There are literally hundreds of different medical peripherals on the market today.  These are just some of the common ones used in telemedicine today.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981CC-188F-40A3-84E8-936E4EFD82A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D90E4-F4D2-4CFD-A724-1C3DB2DD719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0" hangingPunct="0"/>
            <a:fld id="{F6A048A4-4C5A-485C-9A72-A27ABF3DC29C}" type="slidenum">
              <a:rPr lang="en-US" sz="1100" b="1">
                <a:ea typeface="ＭＳ Ｐゴシック" pitchFamily="34" charset="-128"/>
              </a:rPr>
              <a:pPr algn="r" eaLnBrk="0" hangingPunct="0"/>
              <a:t>24</a:t>
            </a:fld>
            <a:endParaRPr lang="en-US" sz="1100" b="1" dirty="0">
              <a:ea typeface="ＭＳ Ｐゴシック" pitchFamily="34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2588" y="600075"/>
            <a:ext cx="3494087" cy="2620963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3349625"/>
            <a:ext cx="6419850" cy="5249863"/>
          </a:xfrm>
          <a:noFill/>
          <a:ln/>
        </p:spPr>
        <p:txBody>
          <a:bodyPr lIns="91435" tIns="45718" rIns="91435" bIns="457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07143-4313-4B38-810F-F257DED5760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3C571-42CF-474A-BA36-15260277423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1B0F7-0763-4D23-9A5A-D9614288403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8C9592-11B8-4CCB-92EE-10710A07E990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2975"/>
          </a:xfrm>
          <a:solidFill>
            <a:srgbClr val="FFFFFF"/>
          </a:solidFill>
          <a:ln w="12700" cap="flat"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BEB14-9DCB-4A9C-8794-3058EE485D83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DC8D7-29F6-4116-B14B-CDBD0B34DDA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EA694-02AA-4468-8062-9E60CA7A4314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  <a:effectLst/>
        </p:spPr>
        <p:txBody>
          <a:bodyPr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B7837D-C2F1-4E26-BAB2-0983B9AA7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45745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Ctr="1"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4000" dirty="0" smtClean="0"/>
              <a:t>Taking the Distance Out of Caring: </a:t>
            </a:r>
            <a:br>
              <a:rPr lang="en-US" sz="4000" dirty="0" smtClean="0"/>
            </a:br>
            <a:r>
              <a:rPr lang="en-US" sz="4000" dirty="0" smtClean="0"/>
              <a:t>The Role of </a:t>
            </a:r>
            <a:r>
              <a:rPr lang="en-US" sz="4000" dirty="0" smtClean="0"/>
              <a:t>Telehealth</a:t>
            </a:r>
            <a:endParaRPr lang="en-US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Thomas Nesbitt, M.D., M.P.H.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Associate Vice Chancellor, Strategic Technologies and Alliances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Director, Center for Health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Chief Scientist, CITRIS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University of California, Davis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Traditionally we have used the same process of care for managing chronic conditions as we have used for acute illnesses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8763000" cy="731837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t" anchorCtr="0"/>
          <a:lstStyle/>
          <a:p>
            <a:pPr eaLnBrk="1" hangingPunct="1">
              <a:defRPr/>
            </a:pPr>
            <a:r>
              <a:rPr lang="en-US" sz="3600" dirty="0" smtClean="0"/>
              <a:t>Home </a:t>
            </a:r>
            <a:r>
              <a:rPr lang="en-US" sz="3600" dirty="0" smtClean="0"/>
              <a:t>Telehealth</a:t>
            </a:r>
            <a:r>
              <a:rPr lang="en-US" sz="3600" dirty="0" smtClean="0"/>
              <a:t>: VA Case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47800"/>
            <a:ext cx="4038600" cy="4191000"/>
          </a:xfrm>
          <a:noFill/>
        </p:spPr>
        <p:txBody>
          <a:bodyPr/>
          <a:lstStyle/>
          <a:p>
            <a:pPr algn="ctr" eaLnBrk="1" hangingPunct="1">
              <a:spcAft>
                <a:spcPct val="20000"/>
              </a:spcAft>
              <a:buFontTx/>
              <a:buNone/>
            </a:pPr>
            <a:r>
              <a:rPr lang="en-US" sz="2800" b="1" u="sng" dirty="0" smtClean="0"/>
              <a:t>Today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16,000+ patients enrolled in daily home </a:t>
            </a:r>
            <a:r>
              <a:rPr lang="en-US" sz="2400" dirty="0" smtClean="0"/>
              <a:t>telehealth</a:t>
            </a:r>
            <a:r>
              <a:rPr lang="en-US" sz="2400" dirty="0" smtClean="0"/>
              <a:t> with Health Buddy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Deployed in 120+ clinical sites</a:t>
            </a:r>
          </a:p>
          <a:p>
            <a:pPr eaLnBrk="1" hangingPunct="1">
              <a:spcAft>
                <a:spcPct val="20000"/>
              </a:spcAft>
            </a:pPr>
            <a:r>
              <a:rPr lang="en-US" sz="2400" dirty="0" smtClean="0"/>
              <a:t>Over 100 programs for 30+ chronic conditions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46482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2400" y="1447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u="sng" dirty="0">
                <a:solidFill>
                  <a:schemeClr val="bg1"/>
                </a:solidFill>
                <a:latin typeface="+mj-lt"/>
              </a:rPr>
              <a:t>February 2006</a:t>
            </a:r>
            <a:endParaRPr lang="en-US" sz="2800" u="sng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6425" cy="9144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t" anchorCtr="0"/>
          <a:lstStyle/>
          <a:p>
            <a:pPr eaLnBrk="1" hangingPunct="1">
              <a:defRPr/>
            </a:pPr>
            <a:r>
              <a:rPr lang="en-US" sz="3600" dirty="0" smtClean="0"/>
              <a:t>Care Management Process with the Health Buddy System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48768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Education, monitoring and feedback at home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876800" y="48768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Personalized, remote care management and support.</a:t>
            </a:r>
          </a:p>
        </p:txBody>
      </p:sp>
      <p:pic>
        <p:nvPicPr>
          <p:cNvPr id="1037317" name="Picture 5" descr="nurse_lowres_1a"/>
          <p:cNvPicPr>
            <a:picLocks noChangeAspect="1" noChangeArrowheads="1"/>
          </p:cNvPicPr>
          <p:nvPr/>
        </p:nvPicPr>
        <p:blipFill>
          <a:blip r:embed="rId3" cstate="print"/>
          <a:srcRect l="19753" t="10699"/>
          <a:stretch>
            <a:fillRect/>
          </a:stretch>
        </p:blipFill>
        <p:spPr bwMode="auto">
          <a:xfrm>
            <a:off x="5029200" y="1828800"/>
            <a:ext cx="3657600" cy="3054350"/>
          </a:xfrm>
          <a:prstGeom prst="rect">
            <a:avLst/>
          </a:prstGeom>
          <a:gradFill rotWithShape="1">
            <a:gsLst>
              <a:gs pos="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46275"/>
                  <a:invGamma/>
                  <a:alpha val="75999"/>
                </a:schemeClr>
              </a:gs>
            </a:gsLst>
            <a:lin ang="5400000" scaled="1"/>
          </a:gradFill>
        </p:spPr>
      </p:pic>
      <p:pic>
        <p:nvPicPr>
          <p:cNvPr id="26630" name="Picture 6" descr="Health_Buddy_3"/>
          <p:cNvPicPr>
            <a:picLocks noChangeAspect="1" noChangeArrowheads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 bwMode="auto">
          <a:xfrm>
            <a:off x="533400" y="1876425"/>
            <a:ext cx="40116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657600" y="3886200"/>
            <a:ext cx="2286000" cy="838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 dirty="0"/>
              <a:t>Scripted messaging,</a:t>
            </a:r>
          </a:p>
          <a:p>
            <a:pPr algn="ctr" eaLnBrk="0" hangingPunct="0"/>
            <a:r>
              <a:rPr lang="en-US" sz="1600" b="1" dirty="0"/>
              <a:t>monitoring and </a:t>
            </a:r>
          </a:p>
          <a:p>
            <a:pPr algn="ctr" eaLnBrk="0" hangingPunct="0"/>
            <a:r>
              <a:rPr lang="en-US" sz="1600" b="1" dirty="0"/>
              <a:t>reporting platform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459788" cy="83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t" anchorCtr="0"/>
          <a:lstStyle/>
          <a:p>
            <a:pPr eaLnBrk="1" hangingPunct="1">
              <a:defRPr/>
            </a:pPr>
            <a:r>
              <a:rPr lang="en-US" sz="3600" dirty="0" smtClean="0"/>
              <a:t>VA Outcomes 2002: </a:t>
            </a:r>
            <a:br>
              <a:rPr lang="en-US" sz="3600" dirty="0" smtClean="0"/>
            </a:br>
            <a:r>
              <a:rPr lang="en-US" sz="3600" dirty="0" smtClean="0"/>
              <a:t>Telehealth</a:t>
            </a:r>
            <a:r>
              <a:rPr lang="en-US" sz="3600" dirty="0" smtClean="0"/>
              <a:t> Reduces Inpatient Utilization*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524000"/>
            <a:ext cx="6324600" cy="44958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>
                <a:latin typeface="AvantGarde Md BT"/>
              </a:rPr>
              <a:t>40% reduction in ER visits</a:t>
            </a:r>
          </a:p>
          <a:p>
            <a:pPr eaLnBrk="1" hangingPunct="1"/>
            <a:r>
              <a:rPr lang="en-US" sz="2400" dirty="0" smtClean="0">
                <a:latin typeface="AvantGarde Md BT"/>
              </a:rPr>
              <a:t>63% reduction in hospital admissions</a:t>
            </a:r>
          </a:p>
          <a:p>
            <a:pPr eaLnBrk="1" hangingPunct="1"/>
            <a:r>
              <a:rPr lang="en-US" sz="2400" dirty="0" smtClean="0">
                <a:latin typeface="AvantGarde Md BT"/>
              </a:rPr>
              <a:t>63% reduction in hospital bed days of care</a:t>
            </a:r>
          </a:p>
          <a:p>
            <a:pPr eaLnBrk="1" hangingPunct="1"/>
            <a:r>
              <a:rPr lang="en-US" sz="2400" dirty="0" smtClean="0">
                <a:latin typeface="AvantGarde Md BT"/>
              </a:rPr>
              <a:t>64% reduction in nursing home admissions</a:t>
            </a:r>
          </a:p>
          <a:p>
            <a:pPr eaLnBrk="1" hangingPunct="1"/>
            <a:r>
              <a:rPr lang="en-US" sz="2400" dirty="0" smtClean="0">
                <a:latin typeface="AvantGarde Md BT"/>
              </a:rPr>
              <a:t>88% reduction in nursing home bed days</a:t>
            </a:r>
          </a:p>
          <a:p>
            <a:pPr eaLnBrk="1" hangingPunct="1"/>
            <a:r>
              <a:rPr lang="en-US" sz="2400" dirty="0" smtClean="0">
                <a:latin typeface="AvantGarde Md BT"/>
              </a:rPr>
              <a:t>Significantly improved Quality of Life SF36V</a:t>
            </a:r>
          </a:p>
        </p:txBody>
      </p:sp>
      <p:pic>
        <p:nvPicPr>
          <p:cNvPr id="27652" name="Picture 4" descr="logo-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1905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81000" y="3124200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1-Year Telemedicine Care Coordination Demonstration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" y="57292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*Published in </a:t>
            </a:r>
            <a:r>
              <a:rPr lang="en-US" u="sng" dirty="0">
                <a:solidFill>
                  <a:schemeClr val="bg1"/>
                </a:solidFill>
              </a:rPr>
              <a:t>Disease Management</a:t>
            </a:r>
            <a:r>
              <a:rPr lang="en-US" dirty="0">
                <a:solidFill>
                  <a:schemeClr val="bg1"/>
                </a:solidFill>
              </a:rPr>
              <a:t> Volume 5, Number 2, 2002.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25"/>
            <a:ext cx="8229600" cy="795338"/>
          </a:xfrm>
        </p:spPr>
        <p:txBody>
          <a:bodyPr lIns="90488" tIns="44450" rIns="90488" bIns="44450" anchorCtr="0"/>
          <a:lstStyle/>
          <a:p>
            <a:pPr eaLnBrk="1" hangingPunct="1">
              <a:defRPr/>
            </a:pPr>
            <a:r>
              <a:rPr lang="en-US" sz="4000" dirty="0" smtClean="0"/>
              <a:t>Outpatient Telemedicine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4495800" cy="4876800"/>
          </a:xfrm>
          <a:noFill/>
        </p:spPr>
        <p:txBody>
          <a:bodyPr lIns="90488" tIns="44450" rIns="90488" bIns="44450"/>
          <a:lstStyle/>
          <a:p>
            <a:pPr marL="234950" indent="-234950"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endParaRPr lang="en-US" dirty="0" smtClean="0"/>
          </a:p>
          <a:p>
            <a:pPr marL="234950" indent="-234950"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dirty="0" smtClean="0"/>
              <a:t>Interactive healthcare over distance using technology </a:t>
            </a:r>
          </a:p>
          <a:p>
            <a:pPr marL="234950" indent="-234950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dirty="0" smtClean="0"/>
              <a:t>Telemedicine brings the expertise of a                            specialist to the point of care and allows that expertise to be customized to that patient</a:t>
            </a:r>
          </a:p>
          <a:p>
            <a:pPr marL="234950" indent="-234950" eaLnBrk="1" hangingPunct="1">
              <a:lnSpc>
                <a:spcPct val="80000"/>
              </a:lnSpc>
              <a:spcAft>
                <a:spcPct val="20000"/>
              </a:spcAft>
            </a:pPr>
            <a:endParaRPr lang="en-US" sz="2000" dirty="0" smtClean="0"/>
          </a:p>
        </p:txBody>
      </p:sp>
      <p:pic>
        <p:nvPicPr>
          <p:cNvPr id="41988" name="Picture 4" descr="Javeed_Consult_Edit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960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Medical Peripherals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143000"/>
            <a:ext cx="4489450" cy="2646363"/>
            <a:chOff x="86" y="678"/>
            <a:chExt cx="3493" cy="2064"/>
          </a:xfrm>
        </p:grpSpPr>
        <p:pic>
          <p:nvPicPr>
            <p:cNvPr id="89101" name="Picture 4" descr="DermCamera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1123" y="1133"/>
              <a:ext cx="1505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2" name="Text Box 5"/>
            <p:cNvSpPr txBox="1">
              <a:spLocks noChangeArrowheads="1"/>
            </p:cNvSpPr>
            <p:nvPr/>
          </p:nvSpPr>
          <p:spPr bwMode="auto">
            <a:xfrm>
              <a:off x="86" y="678"/>
              <a:ext cx="349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chemeClr val="bg1"/>
                  </a:solidFill>
                </a:rPr>
                <a:t> General Exam Camera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71600" y="4003675"/>
            <a:ext cx="2547938" cy="2022475"/>
            <a:chOff x="795" y="2810"/>
            <a:chExt cx="1488" cy="1274"/>
          </a:xfrm>
        </p:grpSpPr>
        <p:pic>
          <p:nvPicPr>
            <p:cNvPr id="89099" name="Picture 7" descr="ENTscope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795" y="3161"/>
              <a:ext cx="148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00" name="Text Box 8"/>
            <p:cNvSpPr txBox="1">
              <a:spLocks noChangeArrowheads="1"/>
            </p:cNvSpPr>
            <p:nvPr/>
          </p:nvSpPr>
          <p:spPr bwMode="auto">
            <a:xfrm>
              <a:off x="960" y="2810"/>
              <a:ext cx="11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chemeClr val="bg1"/>
                  </a:solidFill>
                </a:rPr>
                <a:t>Otoscope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029200" y="1143000"/>
            <a:ext cx="3905250" cy="1846263"/>
            <a:chOff x="3336" y="2374"/>
            <a:chExt cx="3388" cy="1702"/>
          </a:xfrm>
        </p:grpSpPr>
        <p:pic>
          <p:nvPicPr>
            <p:cNvPr id="89097" name="Picture 10" descr="Nasopharyngoscop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5" y="2885"/>
              <a:ext cx="1274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8" name="Text Box 11"/>
            <p:cNvSpPr txBox="1">
              <a:spLocks noChangeArrowheads="1"/>
            </p:cNvSpPr>
            <p:nvPr/>
          </p:nvSpPr>
          <p:spPr bwMode="auto">
            <a:xfrm>
              <a:off x="3336" y="2374"/>
              <a:ext cx="3388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chemeClr val="bg1"/>
                  </a:solidFill>
                </a:rPr>
                <a:t>Nasopharyngoscope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572000" y="4038600"/>
            <a:ext cx="4572000" cy="2286000"/>
            <a:chOff x="3072" y="2736"/>
            <a:chExt cx="2400" cy="1099"/>
          </a:xfrm>
        </p:grpSpPr>
        <p:pic>
          <p:nvPicPr>
            <p:cNvPr id="89095" name="Picture 13" descr="electstet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3072"/>
              <a:ext cx="912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6" name="Text Box 14"/>
            <p:cNvSpPr txBox="1">
              <a:spLocks noChangeArrowheads="1"/>
            </p:cNvSpPr>
            <p:nvPr/>
          </p:nvSpPr>
          <p:spPr bwMode="auto">
            <a:xfrm>
              <a:off x="3072" y="2736"/>
              <a:ext cx="240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>
                  <a:solidFill>
                    <a:schemeClr val="bg1"/>
                  </a:solidFill>
                </a:rPr>
                <a:t>Electronic stethoscope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90488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>
                <a:solidFill>
                  <a:schemeClr val="bg1"/>
                </a:solidFill>
              </a:rPr>
              <a:t>Referral Guidelines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90800" y="990600"/>
          <a:ext cx="395287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Acrobat Document" r:id="rId3" imgW="6120000" imgH="7920000" progId="AcroExch.Document.7">
                  <p:embed/>
                </p:oleObj>
              </mc:Choice>
              <mc:Fallback>
                <p:oleObj name="Acrobat Document" r:id="rId3" imgW="6120000" imgH="7920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990600"/>
                        <a:ext cx="3952875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144000" cy="100488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S&amp;F Ophthalmology and Dermatology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219200"/>
            <a:ext cx="5334000" cy="46259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9876" name="Picture 4" descr="Telemed_DisEd_Sites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Evidence for telemedicine effectiveness: Satisfaction</a:t>
            </a:r>
            <a:r>
              <a:rPr lang="en-US" sz="3600" dirty="0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Many satisfaction studies done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Teledermatologic</a:t>
            </a:r>
            <a:r>
              <a:rPr lang="en-US" sz="2800" dirty="0" smtClean="0"/>
              <a:t> consultation and reduction in referrals to dermatologists: a cluster randomized controlled trial. </a:t>
            </a:r>
            <a:r>
              <a:rPr lang="en-US" sz="2800" dirty="0" smtClean="0"/>
              <a:t>Eminović</a:t>
            </a:r>
            <a:r>
              <a:rPr lang="en-US" sz="2800" dirty="0" smtClean="0"/>
              <a:t> N, et 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No sig. difference in satisfaction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</a:t>
            </a:r>
            <a:r>
              <a:rPr lang="en-US" sz="2000" u="sng" dirty="0" smtClean="0"/>
              <a:t>Arch </a:t>
            </a:r>
            <a:r>
              <a:rPr lang="en-US" sz="2000" u="sng" dirty="0" smtClean="0"/>
              <a:t>Dermatol</a:t>
            </a:r>
            <a:r>
              <a:rPr lang="en-US" sz="2000" dirty="0" smtClean="0"/>
              <a:t>. 2009 May;145(5):558-64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Child and adolescent </a:t>
            </a:r>
            <a:r>
              <a:rPr lang="en-US" sz="2800" dirty="0" smtClean="0"/>
              <a:t>telepsychiatry</a:t>
            </a:r>
            <a:r>
              <a:rPr lang="en-US" sz="2800" dirty="0" smtClean="0"/>
              <a:t>: utilization and satisfaction. Myers KM, Valentine JM, Melzer 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</a:t>
            </a:r>
            <a:r>
              <a:rPr lang="en-US" b="1" dirty="0" smtClean="0"/>
              <a:t> </a:t>
            </a:r>
            <a:r>
              <a:rPr lang="en-US" sz="2800" dirty="0" smtClean="0"/>
              <a:t>High parental satisfaction with </a:t>
            </a:r>
            <a:r>
              <a:rPr lang="en-US" sz="2800" dirty="0" smtClean="0"/>
              <a:t>tele</a:t>
            </a:r>
            <a:r>
              <a:rPr lang="en-US" sz="2800" dirty="0" smtClean="0"/>
              <a:t>-psych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Telemed</a:t>
            </a:r>
            <a:r>
              <a:rPr lang="en-US" sz="2000" u="sng" dirty="0" smtClean="0"/>
              <a:t> J E Health</a:t>
            </a:r>
            <a:r>
              <a:rPr lang="en-US" sz="2000" dirty="0" smtClean="0"/>
              <a:t>. 2008 Mar;14(2):131-</a:t>
            </a:r>
            <a:r>
              <a:rPr lang="en-US" dirty="0" smtClean="0"/>
              <a:t> </a:t>
            </a:r>
            <a:r>
              <a:rPr lang="en-US" sz="2000" dirty="0" smtClean="0"/>
              <a:t>136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4574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/>
              <a:t>The explosion of new knowledge and information in the health sciences is ironically creating greater disparities in the quality of health care services.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7318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Select Focus Areas In Outcome Studies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70413"/>
          </a:xfrm>
        </p:spPr>
        <p:txBody>
          <a:bodyPr/>
          <a:lstStyle/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2400" dirty="0" smtClean="0"/>
              <a:t>Dermatology 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Diagnosis agreement high comparing (differential) diagnosis via telemedicine and clinic-based examiners (Whited, 1999, 2001; </a:t>
            </a:r>
            <a:r>
              <a:rPr lang="en-US" dirty="0" smtClean="0"/>
              <a:t>Wootton</a:t>
            </a:r>
            <a:r>
              <a:rPr lang="en-US" dirty="0" smtClean="0"/>
              <a:t>, 2000)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Teledermatology</a:t>
            </a:r>
            <a:r>
              <a:rPr lang="en-US" dirty="0" smtClean="0"/>
              <a:t> consults resulted in 76% treatment changes, 52%  diagnostic changes from those of the referring general practitioner  (</a:t>
            </a:r>
            <a:r>
              <a:rPr lang="en-US" dirty="0" smtClean="0"/>
              <a:t>Lamminen</a:t>
            </a:r>
            <a:r>
              <a:rPr lang="en-US" dirty="0" smtClean="0"/>
              <a:t>, 2000)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Clinical outcomes in skin cancer management via S&amp;F TM as measured by times to diagnosis and to surgical treatment can be comparable, if not better than, conventional management ( Hsiao J. et al. J Am </a:t>
            </a:r>
            <a:r>
              <a:rPr lang="en-US" dirty="0" smtClean="0"/>
              <a:t>Acad</a:t>
            </a:r>
            <a:r>
              <a:rPr lang="en-US" dirty="0" smtClean="0"/>
              <a:t> </a:t>
            </a:r>
            <a:r>
              <a:rPr lang="en-US" dirty="0" smtClean="0"/>
              <a:t>Dermatol</a:t>
            </a:r>
            <a:r>
              <a:rPr lang="en-US" dirty="0" smtClean="0"/>
              <a:t> 2008)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7318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Select Focus Areas In Outcome Studies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027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dirty="0" smtClean="0"/>
              <a:t>Clinical Consultations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400" dirty="0" smtClean="0"/>
              <a:t>Psychiatry </a:t>
            </a:r>
          </a:p>
          <a:p>
            <a:pPr lvl="2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Diagnosis and management plan agreement high between in person and telemedicine (</a:t>
            </a:r>
            <a:r>
              <a:rPr lang="en-US" dirty="0" smtClean="0"/>
              <a:t>Elford</a:t>
            </a:r>
            <a:r>
              <a:rPr lang="en-US" dirty="0" smtClean="0"/>
              <a:t>, 2000; Ruskin, 1998)</a:t>
            </a:r>
          </a:p>
          <a:p>
            <a:pPr lvl="2" eaLnBrk="1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dirty="0" smtClean="0"/>
              <a:t>Psychiatric consultation and short-term follow-up can be as effective when delivered by </a:t>
            </a:r>
            <a:r>
              <a:rPr lang="en-US" dirty="0" smtClean="0"/>
              <a:t>telepsychiatry</a:t>
            </a:r>
            <a:r>
              <a:rPr lang="en-US" dirty="0" smtClean="0"/>
              <a:t> as when provided face to face. O'Reilly R, Bishop J, Maddox K, Hutchinson L, </a:t>
            </a:r>
            <a:r>
              <a:rPr lang="en-US" dirty="0" smtClean="0"/>
              <a:t>Fisman</a:t>
            </a:r>
            <a:r>
              <a:rPr lang="en-US" dirty="0" smtClean="0"/>
              <a:t> M, </a:t>
            </a:r>
            <a:r>
              <a:rPr lang="en-US" dirty="0" smtClean="0"/>
              <a:t>Takhar</a:t>
            </a:r>
            <a:r>
              <a:rPr lang="en-US" dirty="0" smtClean="0"/>
              <a:t> J. </a:t>
            </a:r>
            <a:r>
              <a:rPr lang="en-US" u="sng" dirty="0" smtClean="0"/>
              <a:t>Psychiatr</a:t>
            </a:r>
            <a:r>
              <a:rPr lang="en-US" u="sng" dirty="0" smtClean="0"/>
              <a:t> Serv</a:t>
            </a:r>
            <a:r>
              <a:rPr lang="en-US" dirty="0" smtClean="0"/>
              <a:t>. 2007 Jun;58(6):836-43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Changes in diagnosis, treatment, and clinical improvement among patients receiving telemedicine consultations </a:t>
            </a:r>
            <a:r>
              <a:rPr lang="en-US" dirty="0" smtClean="0"/>
              <a:t>Marcin</a:t>
            </a:r>
            <a:r>
              <a:rPr lang="en-US" dirty="0" smtClean="0"/>
              <a:t> JP, Nesbitt TS, Cole SL, </a:t>
            </a:r>
            <a:r>
              <a:rPr lang="en-US" dirty="0" smtClean="0"/>
              <a:t>Knuttel</a:t>
            </a:r>
            <a:r>
              <a:rPr lang="en-US" dirty="0" smtClean="0"/>
              <a:t> RM, </a:t>
            </a:r>
            <a:r>
              <a:rPr lang="en-US" dirty="0" smtClean="0"/>
              <a:t>Hilty</a:t>
            </a:r>
            <a:r>
              <a:rPr lang="en-US" dirty="0" smtClean="0"/>
              <a:t> DM, Prescott PT, </a:t>
            </a:r>
            <a:r>
              <a:rPr lang="en-US" dirty="0" smtClean="0"/>
              <a:t>Daschbach</a:t>
            </a:r>
            <a:r>
              <a:rPr lang="en-US" dirty="0" smtClean="0"/>
              <a:t> MM.</a:t>
            </a:r>
            <a:endParaRPr lang="en-US" u="sng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</a:t>
            </a:r>
            <a:r>
              <a:rPr lang="en-US" sz="2400" u="sng" dirty="0" smtClean="0"/>
              <a:t>Telemed</a:t>
            </a:r>
            <a:r>
              <a:rPr lang="en-US" sz="2400" u="sng" dirty="0" smtClean="0"/>
              <a:t> J E Health</a:t>
            </a:r>
            <a:r>
              <a:rPr lang="en-US" sz="2400" dirty="0" smtClean="0"/>
              <a:t>. 2005 Feb;11(1):36-43.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200"/>
          </a:xfrm>
        </p:spPr>
        <p:txBody>
          <a:bodyPr/>
          <a:lstStyle/>
          <a:p>
            <a:r>
              <a:rPr lang="en-US" dirty="0" smtClean="0"/>
              <a:t>Telehealth</a:t>
            </a:r>
            <a:r>
              <a:rPr lang="en-US" dirty="0" smtClean="0"/>
              <a:t> in ASD: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534400" cy="53340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400" dirty="0"/>
              <a:t>Using telemedicine to conduct behavioral assessments. </a:t>
            </a:r>
            <a:r>
              <a:rPr lang="en-US" sz="3400" dirty="0"/>
              <a:t>Barretto</a:t>
            </a:r>
            <a:r>
              <a:rPr lang="en-US" sz="3400" dirty="0"/>
              <a:t> A, </a:t>
            </a:r>
            <a:r>
              <a:rPr lang="en-US" sz="3400" dirty="0"/>
              <a:t>Wacker</a:t>
            </a:r>
            <a:r>
              <a:rPr lang="en-US" sz="3400" dirty="0"/>
              <a:t> DP, Harding J, Lee J, Berg WK. </a:t>
            </a:r>
            <a:r>
              <a:rPr lang="en-US" sz="3400" u="sng" dirty="0"/>
              <a:t>Journal of Applied Behavior Analysis.</a:t>
            </a:r>
            <a:r>
              <a:rPr lang="en-US" sz="3400" dirty="0"/>
              <a:t> 2006 Fall;39(3):333-40</a:t>
            </a:r>
            <a:r>
              <a:rPr lang="en-US" sz="340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4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/>
              <a:t>Telepractice</a:t>
            </a:r>
            <a:r>
              <a:rPr lang="en-US" sz="3400" dirty="0" smtClean="0"/>
              <a:t> in the assessment and treatment of individuals with autism spectrum disorders: A systematic review. Boisvert M, Lang R, </a:t>
            </a:r>
            <a:r>
              <a:rPr lang="en-US" sz="3400" dirty="0" smtClean="0"/>
              <a:t>Andrianopoulos</a:t>
            </a:r>
            <a:r>
              <a:rPr lang="en-US" sz="3400" dirty="0" smtClean="0"/>
              <a:t> M, </a:t>
            </a:r>
            <a:r>
              <a:rPr lang="en-US" sz="3400" dirty="0" smtClean="0"/>
              <a:t>Boscardin</a:t>
            </a:r>
            <a:r>
              <a:rPr lang="en-US" sz="3400" dirty="0" smtClean="0"/>
              <a:t> ML. </a:t>
            </a:r>
            <a:r>
              <a:rPr lang="en-US" sz="3400" u="sng" dirty="0" smtClean="0"/>
              <a:t>Developmental </a:t>
            </a:r>
            <a:r>
              <a:rPr lang="en-US" sz="3400" u="sng" dirty="0" smtClean="0"/>
              <a:t>Neurorehabilitation</a:t>
            </a:r>
            <a:r>
              <a:rPr lang="en-US" sz="3400" dirty="0" smtClean="0"/>
              <a:t>. 2010;13(6):423-32.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8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458200" cy="51054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Essential requirements for an optimally functioning technology enabled health care system include </a:t>
            </a:r>
            <a:br>
              <a:rPr lang="en-US" sz="3200" dirty="0" smtClean="0"/>
            </a:br>
            <a:r>
              <a:rPr lang="en-US" sz="3200" dirty="0" smtClean="0"/>
              <a:t>widely distributed broadband connectivity which is reliable, with explicit quality of service (QOS), security, privacy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The California </a:t>
            </a:r>
            <a:r>
              <a:rPr lang="en-US" sz="3600" dirty="0" smtClean="0"/>
              <a:t>Telehealth</a:t>
            </a:r>
            <a:r>
              <a:rPr lang="en-US" sz="3600" dirty="0" smtClean="0"/>
              <a:t> Network</a:t>
            </a:r>
            <a:br>
              <a:rPr lang="en-US" sz="3600" dirty="0" smtClean="0"/>
            </a:br>
            <a:endParaRPr lang="en-US" sz="3600" dirty="0" smtClean="0"/>
          </a:p>
        </p:txBody>
      </p:sp>
      <p:grpSp>
        <p:nvGrpSpPr>
          <p:cNvPr id="72707" name="Group 6"/>
          <p:cNvGrpSpPr>
            <a:grpSpLocks/>
          </p:cNvGrpSpPr>
          <p:nvPr/>
        </p:nvGrpSpPr>
        <p:grpSpPr bwMode="auto">
          <a:xfrm>
            <a:off x="1295400" y="838200"/>
            <a:ext cx="6324600" cy="5181600"/>
            <a:chOff x="1519238" y="1022350"/>
            <a:chExt cx="5948362" cy="4813300"/>
          </a:xfrm>
        </p:grpSpPr>
        <p:sp>
          <p:nvSpPr>
            <p:cNvPr id="72708" name="TextBox 4"/>
            <p:cNvSpPr txBox="1">
              <a:spLocks noChangeArrowheads="1"/>
            </p:cNvSpPr>
            <p:nvPr/>
          </p:nvSpPr>
          <p:spPr bwMode="auto">
            <a:xfrm>
              <a:off x="1519238" y="1022350"/>
              <a:ext cx="5688569" cy="48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chemeClr val="bg1"/>
                  </a:solidFill>
                  <a:ea typeface="AvantGarde Md BT"/>
                  <a:cs typeface="AvantGarde Md BT"/>
                </a:rPr>
                <a:t>Building a digital health care highway</a:t>
              </a:r>
            </a:p>
          </p:txBody>
        </p:sp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010" y="1581248"/>
              <a:ext cx="5791590" cy="425440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Key Specifications:</a:t>
            </a:r>
            <a:br>
              <a:rPr lang="en-US" sz="3600" dirty="0" smtClean="0"/>
            </a:br>
            <a:r>
              <a:rPr lang="en-US" sz="3600" dirty="0" smtClean="0"/>
              <a:t>What makes CTN unique?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8915400" cy="5059363"/>
          </a:xfrm>
        </p:spPr>
        <p:txBody>
          <a:bodyPr/>
          <a:lstStyle/>
          <a:p>
            <a:pPr marL="287338" indent="-287338"/>
            <a:r>
              <a:rPr lang="en-US" sz="2800" dirty="0" smtClean="0"/>
              <a:t>An “Any to Any” network</a:t>
            </a:r>
          </a:p>
          <a:p>
            <a:pPr marL="627063" lvl="1" indent="-225425"/>
            <a:r>
              <a:rPr lang="en-US" sz="2400" dirty="0" smtClean="0"/>
              <a:t>Any site can make a direct connection to any other site</a:t>
            </a:r>
          </a:p>
          <a:p>
            <a:pPr marL="287338" indent="-287338"/>
            <a:r>
              <a:rPr lang="en-US" sz="2800" dirty="0" smtClean="0"/>
              <a:t>System defines and manages prioritized traffic with explicit quality of service standards</a:t>
            </a:r>
          </a:p>
          <a:p>
            <a:pPr marL="627063" lvl="1" indent="-225425"/>
            <a:r>
              <a:rPr lang="en-US" sz="2400" dirty="0" smtClean="0"/>
              <a:t>Prioritizes types of traffic by medical need, delivered at a defined quality of service</a:t>
            </a:r>
          </a:p>
          <a:p>
            <a:pPr marL="287338" indent="-287338"/>
            <a:r>
              <a:rPr lang="en-US" sz="2800" dirty="0" smtClean="0"/>
              <a:t>Create a “security envelope”</a:t>
            </a:r>
          </a:p>
          <a:p>
            <a:pPr marL="627063" lvl="1" indent="-225425"/>
            <a:r>
              <a:rPr lang="en-US" sz="2400" dirty="0" smtClean="0"/>
              <a:t>Security utilities, Web content filtering, and No transit of patient information over the public Internet</a:t>
            </a:r>
          </a:p>
          <a:p>
            <a:pPr marL="287338" indent="-287338"/>
            <a:r>
              <a:rPr lang="en-US" dirty="0" smtClean="0"/>
              <a:t>Favorable rates</a:t>
            </a:r>
          </a:p>
          <a:p>
            <a:pPr marL="627063" lvl="1" indent="-225425"/>
            <a:r>
              <a:rPr lang="en-US" sz="2400" dirty="0" smtClean="0"/>
              <a:t>Standardized rates regardless of the health care site’s location eliminates costly distance charges</a:t>
            </a:r>
          </a:p>
          <a:p>
            <a:pPr marL="627063" lvl="1" indent="-225425"/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 2007 ma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175" y="1360488"/>
            <a:ext cx="48006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11125" y="1658938"/>
            <a:ext cx="2209800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ea typeface="AvantGarde Md BT"/>
                <a:cs typeface="AvantGarde Md BT"/>
              </a:rPr>
              <a:t>FY 2007</a:t>
            </a:r>
          </a:p>
        </p:txBody>
      </p:sp>
      <p:grpSp>
        <p:nvGrpSpPr>
          <p:cNvPr id="74756" name="Group 8"/>
          <p:cNvGrpSpPr>
            <a:grpSpLocks/>
          </p:cNvGrpSpPr>
          <p:nvPr/>
        </p:nvGrpSpPr>
        <p:grpSpPr bwMode="auto">
          <a:xfrm>
            <a:off x="1116013" y="4386263"/>
            <a:ext cx="1185862" cy="1689100"/>
            <a:chOff x="1116531" y="4331368"/>
            <a:chExt cx="1184940" cy="1689034"/>
          </a:xfrm>
        </p:grpSpPr>
        <p:grpSp>
          <p:nvGrpSpPr>
            <p:cNvPr id="74760" name="Group 6"/>
            <p:cNvGrpSpPr>
              <a:grpSpLocks/>
            </p:cNvGrpSpPr>
            <p:nvPr/>
          </p:nvGrpSpPr>
          <p:grpSpPr bwMode="auto">
            <a:xfrm>
              <a:off x="1344887" y="4610702"/>
              <a:ext cx="728229" cy="1409700"/>
              <a:chOff x="1273944" y="4610702"/>
              <a:chExt cx="728229" cy="1409700"/>
            </a:xfrm>
          </p:grpSpPr>
          <p:pic>
            <p:nvPicPr>
              <p:cNvPr id="74762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3944" y="4610702"/>
                <a:ext cx="647700" cy="14097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74763" name="TextBox 5"/>
              <p:cNvSpPr txBox="1">
                <a:spLocks noChangeArrowheads="1"/>
              </p:cNvSpPr>
              <p:nvPr/>
            </p:nvSpPr>
            <p:spPr bwMode="auto">
              <a:xfrm>
                <a:off x="1732547" y="4841508"/>
                <a:ext cx="269626" cy="90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Aft>
                    <a:spcPts val="200"/>
                  </a:spcAft>
                </a:pPr>
                <a:r>
                  <a:rPr lang="en-US" sz="1200" dirty="0">
                    <a:ea typeface="AvantGarde Md BT"/>
                    <a:cs typeface="AvantGarde Md BT"/>
                  </a:rPr>
                  <a:t>4</a:t>
                </a:r>
              </a:p>
              <a:p>
                <a:pPr eaLnBrk="0" hangingPunct="0">
                  <a:spcAft>
                    <a:spcPts val="200"/>
                  </a:spcAft>
                </a:pPr>
                <a:r>
                  <a:rPr lang="en-US" sz="1200" dirty="0">
                    <a:ea typeface="AvantGarde Md BT"/>
                    <a:cs typeface="AvantGarde Md BT"/>
                  </a:rPr>
                  <a:t>3</a:t>
                </a:r>
              </a:p>
              <a:p>
                <a:pPr eaLnBrk="0" hangingPunct="0">
                  <a:spcAft>
                    <a:spcPts val="200"/>
                  </a:spcAft>
                </a:pPr>
                <a:r>
                  <a:rPr lang="en-US" sz="1200" dirty="0">
                    <a:ea typeface="AvantGarde Md BT"/>
                    <a:cs typeface="AvantGarde Md BT"/>
                  </a:rPr>
                  <a:t>2</a:t>
                </a:r>
              </a:p>
              <a:p>
                <a:pPr eaLnBrk="0" hangingPunct="0">
                  <a:spcAft>
                    <a:spcPts val="200"/>
                  </a:spcAft>
                </a:pPr>
                <a:r>
                  <a:rPr lang="en-US" sz="1200" dirty="0">
                    <a:ea typeface="AvantGarde Md BT"/>
                    <a:cs typeface="AvantGarde Md BT"/>
                  </a:rPr>
                  <a:t>1</a:t>
                </a:r>
              </a:p>
            </p:txBody>
          </p:sp>
        </p:grpSp>
        <p:sp>
          <p:nvSpPr>
            <p:cNvPr id="80905" name="TextBox 7"/>
            <p:cNvSpPr txBox="1">
              <a:spLocks noChangeArrowheads="1"/>
            </p:cNvSpPr>
            <p:nvPr/>
          </p:nvSpPr>
          <p:spPr bwMode="auto">
            <a:xfrm>
              <a:off x="1116531" y="4331368"/>
              <a:ext cx="1184940" cy="46194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latin typeface="Arial" charset="0"/>
                  <a:ea typeface="AvantGarde Md BT"/>
                  <a:cs typeface="AvantGarde Md BT"/>
                </a:rPr>
                <a:t>Frequency by</a:t>
              </a:r>
            </a:p>
            <a:p>
              <a:pPr eaLnBrk="0" hangingPunct="0">
                <a:defRPr/>
              </a:pPr>
              <a:r>
                <a:rPr lang="en-US" sz="1200" b="1" dirty="0">
                  <a:latin typeface="Arial" charset="0"/>
                  <a:ea typeface="AvantGarde Md BT"/>
                  <a:cs typeface="AvantGarde Md BT"/>
                </a:rPr>
                <a:t>Zip Code:</a:t>
              </a:r>
            </a:p>
          </p:txBody>
        </p:sp>
      </p:grpSp>
      <p:sp>
        <p:nvSpPr>
          <p:cNvPr id="80901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300" dirty="0" smtClean="0"/>
              <a:t>Network Scale: California </a:t>
            </a:r>
            <a:r>
              <a:rPr lang="en-US" sz="3300" dirty="0" smtClean="0"/>
              <a:t>Telehealth</a:t>
            </a:r>
            <a:r>
              <a:rPr lang="en-US" sz="3300" dirty="0" smtClean="0"/>
              <a:t> Sites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1125" y="1714500"/>
            <a:ext cx="22098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ea typeface="AvantGarde Md BT"/>
                <a:cs typeface="AvantGarde Md BT"/>
              </a:rPr>
              <a:t>FY </a:t>
            </a:r>
            <a:r>
              <a:rPr lang="en-US" sz="3200" b="1" dirty="0" smtClean="0">
                <a:ea typeface="AvantGarde Md BT"/>
                <a:cs typeface="AvantGarde Md BT"/>
              </a:rPr>
              <a:t>2012</a:t>
            </a:r>
            <a:endParaRPr lang="en-US" sz="3200" b="1" dirty="0">
              <a:ea typeface="AvantGarde Md BT"/>
              <a:cs typeface="AvantGarde Md BT"/>
            </a:endParaRPr>
          </a:p>
        </p:txBody>
      </p:sp>
      <p:pic>
        <p:nvPicPr>
          <p:cNvPr id="12" name="Picture 3" descr="CA Pilot ma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175" y="1373188"/>
            <a:ext cx="48006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9144000" cy="731837"/>
          </a:xfrm>
        </p:spPr>
        <p:txBody>
          <a:bodyPr anchorCtr="0"/>
          <a:lstStyle/>
          <a:p>
            <a:pPr>
              <a:defRPr/>
            </a:pPr>
            <a:r>
              <a:rPr lang="en-US" sz="3800" dirty="0" smtClean="0"/>
              <a:t>Training the next generation in </a:t>
            </a:r>
            <a:r>
              <a:rPr lang="en-US" sz="3800" dirty="0" smtClean="0"/>
              <a:t>telehealth</a:t>
            </a:r>
            <a:r>
              <a:rPr lang="en-US" sz="3800" dirty="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dirty="0" smtClean="0"/>
              <a:t>Proposition 1D: K-University Public Education Facilities Bond Act of 2006</a:t>
            </a:r>
          </a:p>
          <a:p>
            <a:pPr lvl="1">
              <a:spcAft>
                <a:spcPct val="20000"/>
              </a:spcAft>
            </a:pPr>
            <a:r>
              <a:rPr lang="en-US" dirty="0" smtClean="0"/>
              <a:t>“…the amount of $200 million shall be used for capital improvements that expand and enhance medical education programs with an emphasis on telemedicine aimed at developing high-tech approaches to health care.”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California’s Proposition 1D Passes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42672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“With Proposition 1D we will be able to connect our best hospitals and our best medical schools with clinics in remote areas all over the state of California.”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dirty="0" smtClean="0"/>
              <a:t>Governor Arnold Schwarzenegger  </a:t>
            </a:r>
          </a:p>
          <a:p>
            <a:pPr marL="0" indent="0">
              <a:buFontTx/>
              <a:buNone/>
            </a:pPr>
            <a:r>
              <a:rPr lang="en-US" sz="1200" dirty="0" smtClean="0"/>
              <a:t>10/27/2006 UC Davis Pediatric </a:t>
            </a:r>
            <a:r>
              <a:rPr lang="en-US" sz="1200" dirty="0" smtClean="0"/>
              <a:t>Telehealth</a:t>
            </a:r>
            <a:r>
              <a:rPr lang="en-US" sz="1200" dirty="0" smtClean="0"/>
              <a:t> Colloquium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 r="84" b="75"/>
          <a:stretch>
            <a:fillRect/>
          </a:stretch>
        </p:blipFill>
        <p:spPr bwMode="auto">
          <a:xfrm>
            <a:off x="4800600" y="1600200"/>
            <a:ext cx="3738563" cy="3121025"/>
          </a:xfrm>
          <a:prstGeom prst="rect">
            <a:avLst/>
          </a:prstGeom>
          <a:noFill/>
          <a:ln w="38100">
            <a:solidFill>
              <a:srgbClr val="D6B828"/>
            </a:solidFill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648200" y="499745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D6B828"/>
              </a:solidFill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648200" y="4800600"/>
            <a:ext cx="4502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6B828"/>
                </a:solidFill>
              </a:rPr>
              <a:t>UC Davis Pediatric </a:t>
            </a:r>
            <a:r>
              <a:rPr lang="en-US" dirty="0">
                <a:solidFill>
                  <a:srgbClr val="D6B828"/>
                </a:solidFill>
              </a:rPr>
              <a:t>Telehealth</a:t>
            </a:r>
            <a:r>
              <a:rPr lang="en-US" dirty="0">
                <a:solidFill>
                  <a:srgbClr val="D6B828"/>
                </a:solidFill>
              </a:rPr>
              <a:t> Colloquium </a:t>
            </a:r>
          </a:p>
          <a:p>
            <a:r>
              <a:rPr lang="en-US" dirty="0">
                <a:solidFill>
                  <a:srgbClr val="D6B828"/>
                </a:solidFill>
              </a:rPr>
              <a:t>funded in part by William Randolph </a:t>
            </a:r>
          </a:p>
          <a:p>
            <a:r>
              <a:rPr lang="en-US" dirty="0">
                <a:solidFill>
                  <a:srgbClr val="D6B828"/>
                </a:solidFill>
              </a:rPr>
              <a:t>Hearst Foundation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4038600" cy="4525963"/>
          </a:xfrm>
        </p:spPr>
        <p:txBody>
          <a:bodyPr/>
          <a:lstStyle/>
          <a:p>
            <a:pPr>
              <a:spcBef>
                <a:spcPct val="55000"/>
              </a:spcBef>
            </a:pPr>
            <a:r>
              <a:rPr lang="en-US" sz="2600" dirty="0" smtClean="0"/>
              <a:t>Four-story addition to  UC Davis School of Medicine Education Building </a:t>
            </a:r>
          </a:p>
          <a:p>
            <a:pPr>
              <a:spcBef>
                <a:spcPct val="55000"/>
              </a:spcBef>
            </a:pPr>
            <a:r>
              <a:rPr lang="en-US" sz="2600" dirty="0" smtClean="0"/>
              <a:t>52,141 gross square feet </a:t>
            </a:r>
          </a:p>
          <a:p>
            <a:pPr>
              <a:spcBef>
                <a:spcPct val="55000"/>
              </a:spcBef>
            </a:pPr>
            <a:r>
              <a:rPr lang="en-US" sz="2600" dirty="0" smtClean="0"/>
              <a:t>Total project cost of $36,000,000</a:t>
            </a:r>
            <a:r>
              <a:rPr lang="en-US" sz="3300" dirty="0" smtClean="0"/>
              <a:t> </a:t>
            </a:r>
            <a:r>
              <a:rPr lang="en-US" sz="1900" i="1" dirty="0" smtClean="0"/>
              <a:t>(includes approximately $6M for equipment)</a:t>
            </a:r>
          </a:p>
          <a:p>
            <a:pPr>
              <a:spcBef>
                <a:spcPct val="55000"/>
              </a:spcBef>
            </a:pPr>
            <a:endParaRPr lang="en-US" sz="1900" dirty="0" smtClean="0"/>
          </a:p>
        </p:txBody>
      </p:sp>
      <p:sp>
        <p:nvSpPr>
          <p:cNvPr id="88067" name="Text Box 8"/>
          <p:cNvSpPr txBox="1"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Telemedicine Resource Center &amp; Rural PRIME Facility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2209800" cy="5334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Project  Scope</a:t>
            </a:r>
          </a:p>
        </p:txBody>
      </p:sp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90600"/>
            <a:ext cx="8763000" cy="2438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If we discover a treatment or educational intervention for autism, but only half the people have access to it when they need it, we have only discovered half the treatment or intervention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38600"/>
            <a:ext cx="8001000" cy="2057400"/>
          </a:xfrm>
        </p:spPr>
        <p:txBody>
          <a:bodyPr/>
          <a:lstStyle/>
          <a:p>
            <a:pPr eaLnBrk="1" hangingPunct="1"/>
            <a:r>
              <a:rPr lang="en-US" dirty="0" smtClean="0"/>
              <a:t>Discoveries and innovation, no matter how good they are, are worthless if not applied appropriately to where and when they needed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Advanced information and telecommunications technologies have a central role to play in transforming our health care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Evidence based models of care, facilitated by technology potentially can improve access and quality across the economic and geographic spectrum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Policy changes can help facilitate this transformation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/>
              <a:t>Advances in telecommunications and advanced information technologies can help to redistribute health care information and expertise to where and when it is needed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43000"/>
            <a:ext cx="7772400" cy="457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dirty="0" smtClean="0"/>
              <a:t>These technologies can help facilitate a new, more efficient model of care across the economic and geographic spectrum.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effectLst/>
        </p:spPr>
        <p:txBody>
          <a:bodyPr lIns="92075" tIns="46038" rIns="92075" bIns="46038" anchor="b" anchorCtr="0"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Telemedicine in the U.S.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105400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NASA STARPAHC late 50s, 1990s for International Space Station</a:t>
            </a:r>
          </a:p>
          <a:p>
            <a:r>
              <a:rPr lang="en-US" dirty="0" smtClean="0"/>
              <a:t>U. Nebraska Psychiatry early 1960s</a:t>
            </a:r>
          </a:p>
          <a:p>
            <a:r>
              <a:rPr lang="en-US" dirty="0" smtClean="0"/>
              <a:t>MGH project with Logan and the VA 1968</a:t>
            </a:r>
          </a:p>
          <a:p>
            <a:r>
              <a:rPr lang="en-US" dirty="0" smtClean="0"/>
              <a:t>Department of Defense/NASA </a:t>
            </a:r>
          </a:p>
          <a:p>
            <a:pPr lvl="1"/>
            <a:r>
              <a:rPr lang="en-US" dirty="0" smtClean="0"/>
              <a:t>Telemedicine and Advanced Technology Research Center (TATRAC)</a:t>
            </a:r>
          </a:p>
          <a:p>
            <a:r>
              <a:rPr lang="en-US" dirty="0" smtClean="0"/>
              <a:t>Telehealth</a:t>
            </a:r>
            <a:r>
              <a:rPr lang="en-US" dirty="0" smtClean="0"/>
              <a:t> programs exists in every State.</a:t>
            </a:r>
          </a:p>
          <a:p>
            <a:r>
              <a:rPr lang="en-US" dirty="0" smtClean="0"/>
              <a:t>California recognized as a leader in TH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/>
              <a:t>Technology Enabled Health Care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930525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 smtClean="0"/>
              <a:t>	Care at Home and in the Community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Ambulatory and Clinic Setting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rgbClr val="00FF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45745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Care at Home and in the Community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e-Mail Communication with Patients by Physicians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Internet use and e-mail communications between patients and providers: a survey of rheumatology outpatients.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Differences by age, gender, education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Siva C</a:t>
            </a:r>
            <a:r>
              <a:rPr lang="en-US" sz="2000" dirty="0" smtClean="0"/>
              <a:t>, </a:t>
            </a:r>
            <a:r>
              <a:rPr lang="en-US" sz="2000" b="1" dirty="0" smtClean="0"/>
              <a:t>Smarr KL</a:t>
            </a:r>
            <a:r>
              <a:rPr lang="en-US" sz="2000" dirty="0" smtClean="0"/>
              <a:t>, </a:t>
            </a:r>
            <a:r>
              <a:rPr lang="en-US" sz="2000" b="1" dirty="0" smtClean="0"/>
              <a:t>Hanson KD</a:t>
            </a:r>
            <a:r>
              <a:rPr lang="en-US" sz="2000" dirty="0" smtClean="0"/>
              <a:t>, </a:t>
            </a:r>
            <a:r>
              <a:rPr lang="en-US" sz="2000" b="1" dirty="0" smtClean="0"/>
              <a:t>Parikh M</a:t>
            </a:r>
            <a:r>
              <a:rPr lang="en-US" sz="2000" dirty="0" smtClean="0"/>
              <a:t>, </a:t>
            </a:r>
            <a:r>
              <a:rPr lang="en-US" sz="2000" b="1" dirty="0" smtClean="0"/>
              <a:t>Lawlor K</a:t>
            </a:r>
            <a:r>
              <a:rPr lang="en-US" sz="2000" dirty="0" smtClean="0"/>
              <a:t>, </a:t>
            </a:r>
            <a:r>
              <a:rPr lang="en-US" sz="2000" b="1" dirty="0" smtClean="0"/>
              <a:t>Ge B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  </a:t>
            </a:r>
            <a:r>
              <a:rPr lang="en-US" sz="2000" u="sng" dirty="0" smtClean="0"/>
              <a:t>J </a:t>
            </a:r>
            <a:r>
              <a:rPr lang="en-US" sz="2000" u="sng" dirty="0" smtClean="0"/>
              <a:t>Clin</a:t>
            </a:r>
            <a:r>
              <a:rPr lang="en-US" sz="2000" u="sng" dirty="0" smtClean="0"/>
              <a:t> </a:t>
            </a:r>
            <a:r>
              <a:rPr lang="en-US" sz="2000" u="sng" dirty="0" smtClean="0"/>
              <a:t>Rheumatol</a:t>
            </a:r>
            <a:r>
              <a:rPr lang="en-US" sz="2000" dirty="0" smtClean="0"/>
              <a:t>. 2008 Dec;14(6):318-23.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Patient-physician e-mail: an opportunity to transform pediatric health care delivery.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Over 90% enrolled, 57% faster response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Rosen P</a:t>
            </a:r>
            <a:r>
              <a:rPr lang="en-US" sz="2000" dirty="0" smtClean="0"/>
              <a:t>, </a:t>
            </a:r>
            <a:r>
              <a:rPr lang="en-US" sz="2000" b="1" dirty="0" smtClean="0"/>
              <a:t>Kwoh CK</a:t>
            </a:r>
            <a:r>
              <a:rPr lang="en-US" sz="2000" dirty="0" smtClean="0"/>
              <a:t>. </a:t>
            </a:r>
            <a:r>
              <a:rPr lang="en-US" sz="2000" u="sng" dirty="0" smtClean="0"/>
              <a:t>Pediatrics</a:t>
            </a:r>
            <a:r>
              <a:rPr lang="en-US" sz="2000" dirty="0" smtClean="0"/>
              <a:t>. 2007 Oct;120(4):701-6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DHS_BlueGold">
  <a:themeElements>
    <a:clrScheme name="UCDHS_BlueGo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DHS_Blue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DHS_Blue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S_BlueGo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S_BlueGo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S_BlueGo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S_BlueGo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DHS_BlueGo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S_BlueGo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S_BlueGo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S_BlueGo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S_BlueGo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S_BlueGo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DHS_BlueGo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UCDHS_BlueGold</Template>
  <TotalTime>7737</TotalTime>
  <Words>1112</Words>
  <Application>Microsoft Office PowerPoint</Application>
  <PresentationFormat>On-screen Show (4:3)</PresentationFormat>
  <Paragraphs>148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ＭＳ Ｐゴシック</vt:lpstr>
      <vt:lpstr>AvantGarde Md BT</vt:lpstr>
      <vt:lpstr>UCDHS_BlueGold</vt:lpstr>
      <vt:lpstr>Acrobat Document</vt:lpstr>
      <vt:lpstr>   Taking the Distance Out of Caring:  The Role of Telehealth</vt:lpstr>
      <vt:lpstr>The explosion of new knowledge and information in the health sciences is ironically creating greater disparities in the quality of health care services.</vt:lpstr>
      <vt:lpstr>If we discover a treatment or educational intervention for autism, but only half the people have access to it when they need it, we have only discovered half the treatment or intervention</vt:lpstr>
      <vt:lpstr>Advances in telecommunications and advanced information technologies can help to redistribute health care information and expertise to where and when it is needed </vt:lpstr>
      <vt:lpstr>These technologies can help facilitate a new, more efficient model of care across the economic and geographic spectrum.</vt:lpstr>
      <vt:lpstr>History of Telemedicine in the U.S.</vt:lpstr>
      <vt:lpstr>Technology Enabled Health Care System</vt:lpstr>
      <vt:lpstr>Care at Home and in the Community</vt:lpstr>
      <vt:lpstr>e-Mail Communication with Patients by Physicians</vt:lpstr>
      <vt:lpstr>Traditionally we have used the same process of care for managing chronic conditions as we have used for acute illnesses </vt:lpstr>
      <vt:lpstr>Home Telehealth: VA Case Example</vt:lpstr>
      <vt:lpstr>Care Management Process with the Health Buddy System</vt:lpstr>
      <vt:lpstr>VA Outcomes 2002:  Telehealth Reduces Inpatient Utilization*</vt:lpstr>
      <vt:lpstr>Outpatient Telemedicine</vt:lpstr>
      <vt:lpstr>Medical Peripherals</vt:lpstr>
      <vt:lpstr>PowerPoint Presentation</vt:lpstr>
      <vt:lpstr>S&amp;F Ophthalmology and Dermatology</vt:lpstr>
      <vt:lpstr>PowerPoint Presentation</vt:lpstr>
      <vt:lpstr>Evidence for telemedicine effectiveness: Satisfaction </vt:lpstr>
      <vt:lpstr>Select Focus Areas In Outcome Studies</vt:lpstr>
      <vt:lpstr>Select Focus Areas In Outcome Studies</vt:lpstr>
      <vt:lpstr>Telehealth in ASD:</vt:lpstr>
      <vt:lpstr>Essential requirements for an optimally functioning technology enabled health care system include  widely distributed broadband connectivity which is reliable, with explicit quality of service (QOS), security, privacy    </vt:lpstr>
      <vt:lpstr>The California Telehealth Network </vt:lpstr>
      <vt:lpstr>Key Specifications: What makes CTN unique?</vt:lpstr>
      <vt:lpstr>Network Scale: California Telehealth Sites</vt:lpstr>
      <vt:lpstr>Training the next generation in telehealth </vt:lpstr>
      <vt:lpstr>California’s Proposition 1D Passes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</dc:creator>
  <cp:lastModifiedBy>Tadeo, Concepcion</cp:lastModifiedBy>
  <cp:revision>779</cp:revision>
  <dcterms:created xsi:type="dcterms:W3CDTF">2005-10-18T19:43:53Z</dcterms:created>
  <dcterms:modified xsi:type="dcterms:W3CDTF">2012-03-09T21:27:52Z</dcterms:modified>
</cp:coreProperties>
</file>