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1" r:id="rId3"/>
    <p:sldId id="262" r:id="rId4"/>
    <p:sldId id="263" r:id="rId5"/>
    <p:sldId id="264" r:id="rId6"/>
    <p:sldId id="265" r:id="rId7"/>
    <p:sldId id="260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BM%20USER\My%20Documents\Alliance\Fun%20Facts\30%20years%20of%20Progress%202009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sdouglas\SkyDrive\Alliance\ARB\2015%20ARB\Vision%20Scoping%20Document\Emissions%20Inventory%202000-2035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21508264839227E-2"/>
          <c:y val="4.0806084359895085E-2"/>
          <c:w val="0.90137912881818261"/>
          <c:h val="0.832458849973700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HC</c:v>
                </c:pt>
              </c:strCache>
            </c:strRef>
          </c:tx>
          <c:invertIfNegative val="0"/>
          <c:cat>
            <c:strRef>
              <c:f>Sheet2!$B$1:$M$1</c:f>
              <c:strCache>
                <c:ptCount val="12"/>
                <c:pt idx="0">
                  <c:v>1966</c:v>
                </c:pt>
                <c:pt idx="1">
                  <c:v>1972</c:v>
                </c:pt>
                <c:pt idx="2">
                  <c:v>1975</c:v>
                </c:pt>
                <c:pt idx="3">
                  <c:v>1977</c:v>
                </c:pt>
                <c:pt idx="4">
                  <c:v>1981</c:v>
                </c:pt>
                <c:pt idx="5">
                  <c:v>1993</c:v>
                </c:pt>
                <c:pt idx="6">
                  <c:v>TLEV</c:v>
                </c:pt>
                <c:pt idx="7">
                  <c:v>LEV</c:v>
                </c:pt>
                <c:pt idx="8">
                  <c:v>ULEV</c:v>
                </c:pt>
                <c:pt idx="9">
                  <c:v>LEV 2</c:v>
                </c:pt>
                <c:pt idx="10">
                  <c:v>ULEV 2</c:v>
                </c:pt>
                <c:pt idx="11">
                  <c:v>SULEV</c:v>
                </c:pt>
              </c:strCache>
            </c:strRef>
          </c:cat>
          <c:val>
            <c:numRef>
              <c:f>Sheet2!$B$2:$M$2</c:f>
              <c:numCache>
                <c:formatCode>General</c:formatCode>
                <c:ptCount val="12"/>
                <c:pt idx="0">
                  <c:v>6.3</c:v>
                </c:pt>
                <c:pt idx="1">
                  <c:v>2.2000000000000002</c:v>
                </c:pt>
                <c:pt idx="2">
                  <c:v>0.9</c:v>
                </c:pt>
                <c:pt idx="3">
                  <c:v>0.41000000000000014</c:v>
                </c:pt>
                <c:pt idx="4">
                  <c:v>0.39000000000000018</c:v>
                </c:pt>
                <c:pt idx="5">
                  <c:v>0.25</c:v>
                </c:pt>
                <c:pt idx="6">
                  <c:v>0.125</c:v>
                </c:pt>
                <c:pt idx="7">
                  <c:v>7.5000000000000039E-2</c:v>
                </c:pt>
                <c:pt idx="8">
                  <c:v>4.0000000000000022E-2</c:v>
                </c:pt>
                <c:pt idx="9">
                  <c:v>7.5000000000000039E-2</c:v>
                </c:pt>
                <c:pt idx="10">
                  <c:v>4.0000000000000022E-2</c:v>
                </c:pt>
                <c:pt idx="11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NOx</c:v>
                </c:pt>
              </c:strCache>
            </c:strRef>
          </c:tx>
          <c:invertIfNegative val="0"/>
          <c:cat>
            <c:strRef>
              <c:f>Sheet2!$B$1:$M$1</c:f>
              <c:strCache>
                <c:ptCount val="12"/>
                <c:pt idx="0">
                  <c:v>1966</c:v>
                </c:pt>
                <c:pt idx="1">
                  <c:v>1972</c:v>
                </c:pt>
                <c:pt idx="2">
                  <c:v>1975</c:v>
                </c:pt>
                <c:pt idx="3">
                  <c:v>1977</c:v>
                </c:pt>
                <c:pt idx="4">
                  <c:v>1981</c:v>
                </c:pt>
                <c:pt idx="5">
                  <c:v>1993</c:v>
                </c:pt>
                <c:pt idx="6">
                  <c:v>TLEV</c:v>
                </c:pt>
                <c:pt idx="7">
                  <c:v>LEV</c:v>
                </c:pt>
                <c:pt idx="8">
                  <c:v>ULEV</c:v>
                </c:pt>
                <c:pt idx="9">
                  <c:v>LEV 2</c:v>
                </c:pt>
                <c:pt idx="10">
                  <c:v>ULEV 2</c:v>
                </c:pt>
                <c:pt idx="11">
                  <c:v>SULEV</c:v>
                </c:pt>
              </c:strCache>
            </c:strRef>
          </c:cat>
          <c:val>
            <c:numRef>
              <c:f>Sheet2!$B$3:$M$3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4</c:v>
                </c:pt>
                <c:pt idx="2">
                  <c:v>2</c:v>
                </c:pt>
                <c:pt idx="3">
                  <c:v>1.5</c:v>
                </c:pt>
                <c:pt idx="4">
                  <c:v>0.70000000000000029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0.2</c:v>
                </c:pt>
                <c:pt idx="9">
                  <c:v>5.0000000000000017E-2</c:v>
                </c:pt>
                <c:pt idx="10">
                  <c:v>5.0000000000000017E-2</c:v>
                </c:pt>
                <c:pt idx="11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311616"/>
        <c:axId val="61313792"/>
        <c:axId val="0"/>
      </c:bar3DChart>
      <c:catAx>
        <c:axId val="61311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700" b="1" i="0" u="none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700" b="1" i="0" u="none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Year / Technology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313792"/>
        <c:crosses val="autoZero"/>
        <c:auto val="1"/>
        <c:lblAlgn val="ctr"/>
        <c:lblOffset val="100"/>
        <c:noMultiLvlLbl val="0"/>
      </c:catAx>
      <c:valAx>
        <c:axId val="61313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7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700">
                    <a:solidFill>
                      <a:schemeClr val="tx1"/>
                    </a:solidFill>
                  </a:rPr>
                  <a:t>Grams/Mile (HC + Nox)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311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125583328205048"/>
          <c:y val="0.10481737746413687"/>
          <c:w val="0.2233238627131148"/>
          <c:h val="8.8947321808077642E-2"/>
        </c:manualLayout>
      </c:layout>
      <c:overlay val="0"/>
      <c:txPr>
        <a:bodyPr/>
        <a:lstStyle/>
        <a:p>
          <a:pPr>
            <a:defRPr sz="2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0"/>
          <a:lstStyle/>
          <a:p>
            <a:pPr algn="ctr">
              <a:defRPr sz="2800"/>
            </a:pPr>
            <a:r>
              <a:rPr lang="en-US" sz="2800" dirty="0"/>
              <a:t>Smog-Forming Pollution</a:t>
            </a:r>
          </a:p>
          <a:p>
            <a:pPr algn="ctr">
              <a:defRPr sz="2800"/>
            </a:pPr>
            <a:r>
              <a:rPr lang="en-US" sz="1100" b="0" dirty="0"/>
              <a:t>Source:</a:t>
            </a:r>
            <a:r>
              <a:rPr lang="en-US" sz="1100" b="0" baseline="0" dirty="0"/>
              <a:t>  ARB Emissions Inventory Data</a:t>
            </a:r>
            <a:r>
              <a:rPr lang="en-US" sz="2800" dirty="0"/>
              <a:t> </a:t>
            </a:r>
          </a:p>
        </c:rich>
      </c:tx>
      <c:layout/>
      <c:overlay val="1"/>
      <c:spPr>
        <a:solidFill>
          <a:schemeClr val="bg1"/>
        </a:solidFill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'ROG+NOx'!$A$81</c:f>
              <c:strCache>
                <c:ptCount val="1"/>
                <c:pt idx="0">
                  <c:v>Cars and trucks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'ROG+NOx'!$H$2:$O$2</c:f>
              <c:strCach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strCache>
            </c:strRef>
          </c:cat>
          <c:val>
            <c:numRef>
              <c:f>'ROG+NOx'!$H$81:$O$81</c:f>
              <c:numCache>
                <c:formatCode>_(* #,##0_);_(* \(#,##0\);_(* "-"_);_(@_)</c:formatCode>
                <c:ptCount val="8"/>
                <c:pt idx="0">
                  <c:v>1898.8933000000002</c:v>
                </c:pt>
                <c:pt idx="1">
                  <c:v>1107.9204999999999</c:v>
                </c:pt>
                <c:pt idx="2">
                  <c:v>784.28480000000002</c:v>
                </c:pt>
                <c:pt idx="3">
                  <c:v>456.49200000000002</c:v>
                </c:pt>
                <c:pt idx="4">
                  <c:v>296.80020000000002</c:v>
                </c:pt>
                <c:pt idx="5">
                  <c:v>218.893</c:v>
                </c:pt>
                <c:pt idx="6">
                  <c:v>168.06280000000001</c:v>
                </c:pt>
                <c:pt idx="7">
                  <c:v>122.03030000000001</c:v>
                </c:pt>
              </c:numCache>
            </c:numRef>
          </c:val>
        </c:ser>
        <c:ser>
          <c:idx val="1"/>
          <c:order val="1"/>
          <c:tx>
            <c:strRef>
              <c:f>'ROG+NOx'!$A$80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cat>
            <c:strRef>
              <c:f>'ROG+NOx'!$H$2:$O$2</c:f>
              <c:strCach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strCache>
            </c:strRef>
          </c:cat>
          <c:val>
            <c:numRef>
              <c:f>'ROG+NOx'!$H$80:$O$80</c:f>
              <c:numCache>
                <c:formatCode>_(* #,##0_);_(* \(#,##0\);_(* "-"_);_(@_)</c:formatCode>
                <c:ptCount val="8"/>
                <c:pt idx="0">
                  <c:v>4786.0450999999994</c:v>
                </c:pt>
                <c:pt idx="1">
                  <c:v>4367.4503999999988</c:v>
                </c:pt>
                <c:pt idx="2">
                  <c:v>3482.4649000000004</c:v>
                </c:pt>
                <c:pt idx="3">
                  <c:v>3054.4033000000004</c:v>
                </c:pt>
                <c:pt idx="4">
                  <c:v>2817.3548999999994</c:v>
                </c:pt>
                <c:pt idx="5">
                  <c:v>2646.9043000000006</c:v>
                </c:pt>
                <c:pt idx="6">
                  <c:v>2623.6635999999994</c:v>
                </c:pt>
                <c:pt idx="7">
                  <c:v>2651.9802000000004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497280"/>
        <c:axId val="78498816"/>
      </c:areaChart>
      <c:catAx>
        <c:axId val="78497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98816"/>
        <c:crosses val="autoZero"/>
        <c:auto val="1"/>
        <c:lblAlgn val="ctr"/>
        <c:lblOffset val="100"/>
        <c:noMultiLvlLbl val="0"/>
      </c:catAx>
      <c:valAx>
        <c:axId val="78498816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849728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3438188976377953"/>
          <c:y val="0.2"/>
          <c:w val="0.32845844269466318"/>
          <c:h val="5.1398512685914263E-2"/>
        </c:manualLayout>
      </c:layout>
      <c:overlay val="0"/>
      <c:txPr>
        <a:bodyPr/>
        <a:lstStyle/>
        <a:p>
          <a:pPr algn="ctr">
            <a:defRPr lang="en-US"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16875931049164E-2"/>
          <c:y val="4.073886990541277E-2"/>
          <c:w val="0.89308930978222312"/>
          <c:h val="0.86187119298766901"/>
        </c:manualLayout>
      </c:layout>
      <c:scatterChart>
        <c:scatterStyle val="smoothMarker"/>
        <c:varyColors val="0"/>
        <c:ser>
          <c:idx val="0"/>
          <c:order val="0"/>
          <c:tx>
            <c:v>CO2</c:v>
          </c:tx>
          <c:marker>
            <c:symbol val="none"/>
          </c:marker>
          <c:xVal>
            <c:numRef>
              <c:f>Sheet2!$A$23:$A$53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xVal>
          <c:yVal>
            <c:numRef>
              <c:f>Sheet2!$N$23:$N$53</c:f>
              <c:numCache>
                <c:formatCode>General</c:formatCode>
                <c:ptCount val="31"/>
                <c:pt idx="0">
                  <c:v>353.81526104417674</c:v>
                </c:pt>
                <c:pt idx="1">
                  <c:v>353.81526104417674</c:v>
                </c:pt>
                <c:pt idx="2">
                  <c:v>358.130081300813</c:v>
                </c:pt>
                <c:pt idx="3">
                  <c:v>356.68016194331983</c:v>
                </c:pt>
                <c:pt idx="4">
                  <c:v>359.59183673469386</c:v>
                </c:pt>
                <c:pt idx="5">
                  <c:v>355.24193548387098</c:v>
                </c:pt>
                <c:pt idx="6">
                  <c:v>359.59183673469386</c:v>
                </c:pt>
                <c:pt idx="7">
                  <c:v>356.68016194331983</c:v>
                </c:pt>
                <c:pt idx="8">
                  <c:v>350.99601593625493</c:v>
                </c:pt>
                <c:pt idx="9">
                  <c:v>358.130081300813</c:v>
                </c:pt>
                <c:pt idx="10">
                  <c:v>346.85039370078744</c:v>
                </c:pt>
                <c:pt idx="11">
                  <c:v>341.47286821705427</c:v>
                </c:pt>
                <c:pt idx="12">
                  <c:v>331.20300751879699</c:v>
                </c:pt>
                <c:pt idx="13">
                  <c:v>325.09225092250921</c:v>
                </c:pt>
                <c:pt idx="14">
                  <c:v>303.79310344827587</c:v>
                </c:pt>
                <c:pt idx="15">
                  <c:v>300.68259385665527</c:v>
                </c:pt>
                <c:pt idx="16">
                  <c:v>303.79310344827587</c:v>
                </c:pt>
                <c:pt idx="17">
                  <c:v>286.03896103896102</c:v>
                </c:pt>
                <c:pt idx="18">
                  <c:v>286.03896103896102</c:v>
                </c:pt>
                <c:pt idx="19">
                  <c:v>281.46964856230034</c:v>
                </c:pt>
                <c:pt idx="20">
                  <c:v>270.24539877300612</c:v>
                </c:pt>
                <c:pt idx="21">
                  <c:v>258.35777126099708</c:v>
                </c:pt>
                <c:pt idx="22">
                  <c:v>248.87005649717514</c:v>
                </c:pt>
                <c:pt idx="23">
                  <c:v>241.36986301369862</c:v>
                </c:pt>
                <c:pt idx="24">
                  <c:v>233.68700265251988</c:v>
                </c:pt>
                <c:pt idx="25">
                  <c:v>226.47814910025707</c:v>
                </c:pt>
                <c:pt idx="26">
                  <c:v>214.8780487804878</c:v>
                </c:pt>
                <c:pt idx="27">
                  <c:v>204.88372093023256</c:v>
                </c:pt>
                <c:pt idx="28">
                  <c:v>195.34368070953437</c:v>
                </c:pt>
                <c:pt idx="29">
                  <c:v>185.8649789029536</c:v>
                </c:pt>
                <c:pt idx="30">
                  <c:v>177.2635814889336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045184"/>
        <c:axId val="82046976"/>
      </c:scatterChart>
      <c:valAx>
        <c:axId val="82045184"/>
        <c:scaling>
          <c:orientation val="minMax"/>
          <c:max val="2025"/>
        </c:scaling>
        <c:delete val="0"/>
        <c:axPos val="b"/>
        <c:numFmt formatCode="General" sourceLinked="1"/>
        <c:majorTickMark val="out"/>
        <c:minorTickMark val="none"/>
        <c:tickLblPos val="nextTo"/>
        <c:crossAx val="82046976"/>
        <c:crosses val="autoZero"/>
        <c:crossBetween val="midCat"/>
      </c:valAx>
      <c:valAx>
        <c:axId val="82046976"/>
        <c:scaling>
          <c:orientation val="minMax"/>
          <c:min val="1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451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0.71382</cdr:x>
      <cdr:y>0.62038</cdr:y>
    </cdr:from>
    <cdr:to>
      <cdr:x>0.84273</cdr:x>
      <cdr:y>0.66615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248399" y="3276600"/>
          <a:ext cx="1128411" cy="241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2004+</a:t>
          </a:r>
        </a:p>
      </cdr:txBody>
    </cdr:sp>
  </cdr:relSizeAnchor>
  <cdr:relSizeAnchor xmlns:cdr="http://schemas.openxmlformats.org/drawingml/2006/chartDrawing">
    <cdr:from>
      <cdr:x>0.73993</cdr:x>
      <cdr:y>0.69252</cdr:y>
    </cdr:from>
    <cdr:to>
      <cdr:x>0.78726</cdr:x>
      <cdr:y>0.95221</cdr:y>
    </cdr:to>
    <cdr:grpSp>
      <cdr:nvGrpSpPr>
        <cdr:cNvPr id="9" name="Group 8"/>
        <cdr:cNvGrpSpPr/>
      </cdr:nvGrpSpPr>
      <cdr:grpSpPr>
        <a:xfrm xmlns:a="http://schemas.openxmlformats.org/drawingml/2006/main">
          <a:off x="6476958" y="3657622"/>
          <a:ext cx="414302" cy="1371582"/>
          <a:chOff x="6553199" y="3657600"/>
          <a:chExt cx="414302" cy="1371600"/>
        </a:xfrm>
      </cdr:grpSpPr>
      <cdr:sp macro="" textlink="">
        <cdr:nvSpPr>
          <cdr:cNvPr id="3" name="Straight Connector 2"/>
          <cdr:cNvSpPr/>
        </cdr:nvSpPr>
        <cdr:spPr>
          <a:xfrm xmlns:a="http://schemas.openxmlformats.org/drawingml/2006/main" rot="16200000" flipH="1">
            <a:off x="5867399" y="4343400"/>
            <a:ext cx="1371600" cy="0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6" name="Straight Arrow Connector 5"/>
          <cdr:cNvSpPr/>
        </cdr:nvSpPr>
        <cdr:spPr>
          <a:xfrm xmlns:a="http://schemas.openxmlformats.org/drawingml/2006/main" flipV="1">
            <a:off x="6553199" y="3657600"/>
            <a:ext cx="414302" cy="0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arrow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8" name="Straight Arrow Connector 7"/>
          <cdr:cNvSpPr/>
        </cdr:nvSpPr>
        <cdr:spPr>
          <a:xfrm xmlns:a="http://schemas.openxmlformats.org/drawingml/2006/main" flipV="1">
            <a:off x="6553199" y="5029200"/>
            <a:ext cx="411480" cy="0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28575" cap="flat" cmpd="sng" algn="ctr">
            <a:solidFill>
              <a:srgbClr val="C5D1D7">
                <a:lumMod val="50000"/>
              </a:srgbClr>
            </a:solidFill>
            <a:prstDash val="solid"/>
            <a:tailEnd type="arrow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Georgia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Georgia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Georgia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Georgia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Georgia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Georgia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Georgia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Georgia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Georgia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0.88889</cdr:y>
    </cdr:from>
    <cdr:to>
      <cdr:x>0.45019</cdr:x>
      <cdr:y>0.9405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6096000"/>
          <a:ext cx="3430747" cy="353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700" b="1" dirty="0" smtClean="0">
              <a:solidFill>
                <a:schemeClr val="tx1"/>
              </a:solidFill>
            </a:rPr>
            <a:t>Cars, pickup trucks, SUVs, mini-vans</a:t>
          </a:r>
          <a:endParaRPr lang="en-US" sz="17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</cdr:x>
      <cdr:y>0.64444</cdr:y>
    </cdr:from>
    <cdr:to>
      <cdr:x>0.65</cdr:x>
      <cdr:y>0.7342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0400" y="4419600"/>
          <a:ext cx="2743199" cy="615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700" b="1" dirty="0" smtClean="0">
              <a:solidFill>
                <a:schemeClr val="tx1"/>
              </a:solidFill>
            </a:rPr>
            <a:t>All other sources of smog-forming pollution</a:t>
          </a:r>
          <a:endParaRPr lang="en-US" sz="17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0.10833</cdr:x>
      <cdr:y>0.66667</cdr:y>
    </cdr:from>
    <cdr:to>
      <cdr:x>0.18333</cdr:x>
      <cdr:y>0.71155</cdr:y>
    </cdr:to>
    <cdr:sp macro="" textlink="">
      <cdr:nvSpPr>
        <cdr:cNvPr id="4" name="Line Callout 1 3"/>
        <cdr:cNvSpPr/>
      </cdr:nvSpPr>
      <cdr:spPr>
        <a:xfrm xmlns:a="http://schemas.openxmlformats.org/drawingml/2006/main">
          <a:off x="990600" y="4572000"/>
          <a:ext cx="685800" cy="307777"/>
        </a:xfrm>
        <a:prstGeom xmlns:a="http://schemas.openxmlformats.org/drawingml/2006/main" prst="borderCallout1">
          <a:avLst>
            <a:gd name="adj1" fmla="val 102048"/>
            <a:gd name="adj2" fmla="val 2882"/>
            <a:gd name="adj3" fmla="val 152756"/>
            <a:gd name="adj4" fmla="val -48302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>
          <a:spAutoFit/>
        </a:bodyPr>
        <a:lstStyle xmlns:a="http://schemas.openxmlformats.org/drawingml/2006/main"/>
        <a:p xmlns:a="http://schemas.openxmlformats.org/drawingml/2006/main">
          <a:r>
            <a:rPr lang="en-US" sz="1400" b="1" dirty="0" smtClean="0"/>
            <a:t>~ 30%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0.86667</cdr:x>
      <cdr:y>0.81111</cdr:y>
    </cdr:from>
    <cdr:to>
      <cdr:x>0.925</cdr:x>
      <cdr:y>0.85599</cdr:y>
    </cdr:to>
    <cdr:sp macro="" textlink="">
      <cdr:nvSpPr>
        <cdr:cNvPr id="5" name="Line Callout 1 4"/>
        <cdr:cNvSpPr/>
      </cdr:nvSpPr>
      <cdr:spPr>
        <a:xfrm xmlns:a="http://schemas.openxmlformats.org/drawingml/2006/main">
          <a:off x="7924800" y="5562600"/>
          <a:ext cx="533370" cy="307787"/>
        </a:xfrm>
        <a:prstGeom xmlns:a="http://schemas.openxmlformats.org/drawingml/2006/main" prst="borderCallout1">
          <a:avLst>
            <a:gd name="adj1" fmla="val 99272"/>
            <a:gd name="adj2" fmla="val 96339"/>
            <a:gd name="adj3" fmla="val 249938"/>
            <a:gd name="adj4" fmla="val 156416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~ 4%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0.42342</cdr:x>
      <cdr:y>0.20755</cdr:y>
    </cdr:from>
    <cdr:to>
      <cdr:x>0.42342</cdr:x>
      <cdr:y>0.83019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581400" y="838200"/>
          <a:ext cx="0" cy="2514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0.16216</cdr:x>
      <cdr:y>0.4717</cdr:y>
    </cdr:from>
    <cdr:to>
      <cdr:x>0.36859</cdr:x>
      <cdr:y>0.56315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1371600" y="1905000"/>
          <a:ext cx="1745991" cy="3693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50% Reduction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A9CB43-BBDF-466A-94DB-BB1D5B44DDEE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81CBE5-64EE-4DC7-8A51-10C0F516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2B9E-37A5-45CC-96FD-4E3385FACF86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E3E312-5B98-4977-B2DC-61D35683E690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43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D79B-50DC-4C88-BA5A-EA10BF3F901D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D884-160A-4A24-94DB-A0703DA9C693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41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545D3-AAB2-4F47-871C-B8F9692B4FB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77A5-01EB-4E8A-80A9-A94295B41004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D865-B69B-48B2-925E-05F1E1F371D4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6FE3-79B2-49D8-8DFF-89D5B069FA9E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99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49E5-CFCF-4FBF-9A1B-D334374FFF7C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756D4FF-BA2E-4995-A5AB-DDE59EB6D6E6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38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26EBC-8ACF-4B97-B4F4-4B22C416CDF1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E3BC-AA96-4157-ACD3-E3905151BE0E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07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B185-F249-4D23-818B-CED4A2056C36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E136880-EAEA-435B-A179-FAF422BFC9A1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28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060C-06A3-4553-88AA-5E42BF47B269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DDB2-04A8-4530-B199-6A44D18B78D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A1E5-B2B3-4543-9278-4D542726CED2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33F6E2-F46C-4C27-B1AC-90AE5FBA9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4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3630F6-FED6-44F2-871D-C17BD47D9727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1EAE-FAFF-48FB-A5F5-37B7677B73FE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7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102C9-ABAC-4686-AE78-97B7F45BF9E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CE1D-E16E-4A63-870C-0A136066368C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3CB2-283B-4268-BE24-F3E345E73745}" type="datetime1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3/16/2015</a:t>
            </a:fld>
            <a:endParaRPr lang="en-US" dirty="0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4E187-4B3A-484E-B2AB-8EB98E5C332C}" type="slidenum">
              <a:rPr lang="en-US">
                <a:solidFill>
                  <a:srgbClr val="9BBB59">
                    <a:shade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  <a:latin typeface="Arial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69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981200"/>
          </a:xfrm>
        </p:spPr>
        <p:txBody>
          <a:bodyPr/>
          <a:lstStyle/>
          <a:p>
            <a:r>
              <a:rPr lang="en-US" dirty="0" smtClean="0"/>
              <a:t>The Road to 2020 and Beyond</a:t>
            </a:r>
          </a:p>
          <a:p>
            <a:endParaRPr lang="en-US" dirty="0"/>
          </a:p>
          <a:p>
            <a:r>
              <a:rPr lang="en-US" dirty="0" smtClean="0"/>
              <a:t>Curt Augustine</a:t>
            </a:r>
          </a:p>
          <a:p>
            <a:r>
              <a:rPr lang="en-US" dirty="0" smtClean="0"/>
              <a:t>Alliance of Automobile Manufacturers</a:t>
            </a:r>
          </a:p>
          <a:p>
            <a:endParaRPr lang="en-US" dirty="0"/>
          </a:p>
          <a:p>
            <a:r>
              <a:rPr lang="en-US" dirty="0" smtClean="0"/>
              <a:t>March 17, 2015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Transportation &amp; Environmental Quality </a:t>
            </a:r>
            <a:r>
              <a:rPr lang="en-US" dirty="0" smtClean="0"/>
              <a:t>Committees </a:t>
            </a:r>
            <a:r>
              <a:rPr lang="en-US" dirty="0" smtClean="0"/>
              <a:t>Oversight Hearing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0800"/>
            <a:ext cx="304482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3/17/2015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C6FE3-79B2-49D8-8DFF-89D5B069FA9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40+ Years of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7420E-D4E9-4AA1-9449-AF30496E1E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80114"/>
              </p:ext>
            </p:extLst>
          </p:nvPr>
        </p:nvGraphicFramePr>
        <p:xfrm>
          <a:off x="152400" y="1219200"/>
          <a:ext cx="8753474" cy="528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2743200"/>
            <a:ext cx="1828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99.7% Cleaner (ARB)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1676400" y="2209800"/>
            <a:ext cx="3657600" cy="856566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48400" y="3389531"/>
            <a:ext cx="1981200" cy="2249269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clean are vehicles?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91087B-6FFD-4229-9201-B8FAA6297F61}" type="datetime1">
              <a:rPr lang="en-US" smtClean="0">
                <a:solidFill>
                  <a:srgbClr val="FFFFFF"/>
                </a:solidFill>
              </a:rPr>
              <a:pPr eaLnBrk="1" hangingPunct="1"/>
              <a:t>3/16/2015</a:t>
            </a:fld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06181-1474-41B6-8140-B5DCF216E7F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286000"/>
            <a:ext cx="8229600" cy="1954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/>
              <a:t>Thanks to past efforts by ARB, current tailpipe emissions of those pollutants are 99.7 percent cleaner than a car from the late 1960s.</a:t>
            </a:r>
          </a:p>
          <a:p>
            <a:pPr>
              <a:defRPr/>
            </a:pPr>
            <a:endParaRPr lang="en-US" b="1" dirty="0"/>
          </a:p>
          <a:p>
            <a:pPr algn="r">
              <a:defRPr/>
            </a:pPr>
            <a:r>
              <a:rPr lang="en-US" sz="1200" dirty="0"/>
              <a:t>ARB News Release, “ARB workshop signals start of process to envision car of the future”</a:t>
            </a:r>
          </a:p>
          <a:p>
            <a:pPr algn="r">
              <a:defRPr/>
            </a:pPr>
            <a:r>
              <a:rPr lang="en-US" sz="1200" dirty="0"/>
              <a:t>March 1, 2010</a:t>
            </a:r>
          </a:p>
        </p:txBody>
      </p:sp>
    </p:spTree>
    <p:extLst>
      <p:ext uri="{BB962C8B-B14F-4D97-AF65-F5344CB8AC3E}">
        <p14:creationId xmlns:p14="http://schemas.microsoft.com/office/powerpoint/2010/main" val="181053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clean are vehicles?</a:t>
            </a:r>
            <a:endParaRPr lang="en-US" dirty="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BD599-8A51-498D-8E06-CADF6683B150}" type="datetime1">
              <a:rPr lang="en-US" smtClean="0">
                <a:solidFill>
                  <a:srgbClr val="FFFFFF"/>
                </a:solidFill>
              </a:rPr>
              <a:pPr eaLnBrk="1" hangingPunct="1"/>
              <a:t>3/16/2015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41977-EFAF-441E-AE96-B4C73995CE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304800" y="2320008"/>
            <a:ext cx="8534400" cy="1615827"/>
          </a:xfrm>
          <a:prstGeom prst="borderCallout1">
            <a:avLst>
              <a:gd name="adj1" fmla="val 48168"/>
              <a:gd name="adj2" fmla="val 167"/>
              <a:gd name="adj3" fmla="val 49154"/>
              <a:gd name="adj4" fmla="val 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500" dirty="0"/>
              <a:t>"The air coming into the [car's] intake was more polluted than what was coming out of the tailpipe."</a:t>
            </a:r>
          </a:p>
          <a:p>
            <a:endParaRPr lang="en-US" sz="2500" dirty="0"/>
          </a:p>
          <a:p>
            <a:pPr algn="r"/>
            <a:r>
              <a:rPr lang="en-US" sz="1200" dirty="0"/>
              <a:t>Jim Lents, former Executive Officer </a:t>
            </a:r>
            <a:r>
              <a:rPr lang="en-US" sz="1200" dirty="0" err="1"/>
              <a:t>SCAQMD</a:t>
            </a:r>
            <a:endParaRPr lang="en-US" sz="1200" dirty="0"/>
          </a:p>
          <a:p>
            <a:pPr algn="r"/>
            <a:r>
              <a:rPr lang="en-US" sz="1200" dirty="0"/>
              <a:t>“State Takes Sharp Turn on Emissions,” Los Angeles Times, Sep 15, 2002, </a:t>
            </a:r>
          </a:p>
        </p:txBody>
      </p:sp>
    </p:spTree>
    <p:extLst>
      <p:ext uri="{BB962C8B-B14F-4D97-AF65-F5344CB8AC3E}">
        <p14:creationId xmlns:p14="http://schemas.microsoft.com/office/powerpoint/2010/main" val="399651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clean are vehicles?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FE949-549C-422B-8551-F1049BF393F7}" type="datetime1">
              <a:rPr lang="en-US" smtClean="0">
                <a:solidFill>
                  <a:srgbClr val="FFFFFF"/>
                </a:solidFill>
              </a:rPr>
              <a:pPr eaLnBrk="1" hangingPunct="1"/>
              <a:t>3/16/2015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F5E5-83C2-43EE-AAA1-F40E7EB1E5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516" y="1676400"/>
            <a:ext cx="8229600" cy="36625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 smtClean="0"/>
              <a:t>“The </a:t>
            </a:r>
            <a:r>
              <a:rPr lang="en-US" sz="2500" dirty="0"/>
              <a:t>proposed LEV III program requires new light-duty fleet emissions to be reduced to SULEV NMOG and NOx emission levels by 2025. </a:t>
            </a:r>
            <a:r>
              <a:rPr lang="en-US" sz="2500" dirty="0" smtClean="0"/>
              <a:t> </a:t>
            </a:r>
            <a:r>
              <a:rPr lang="en-US" sz="2500" b="1" u="sng" dirty="0" smtClean="0"/>
              <a:t>This </a:t>
            </a:r>
            <a:r>
              <a:rPr lang="en-US" sz="2500" b="1" u="sng" dirty="0"/>
              <a:t>represents an emission level that approaches the very low power plant emissions associated with the recharging of battery electric vehicles</a:t>
            </a:r>
            <a:r>
              <a:rPr lang="en-US" sz="2500" dirty="0" smtClean="0"/>
              <a:t>.” (emphasis added)</a:t>
            </a:r>
          </a:p>
          <a:p>
            <a:pPr>
              <a:defRPr/>
            </a:pPr>
            <a:endParaRPr lang="en-US" sz="2500" dirty="0"/>
          </a:p>
          <a:p>
            <a:pPr algn="r">
              <a:defRPr/>
            </a:pPr>
            <a:r>
              <a:rPr lang="en-US" sz="1600" dirty="0" smtClean="0"/>
              <a:t>ARB Advanced Clean Cars Initial Statement of Reasons, Page 43</a:t>
            </a:r>
            <a:endParaRPr lang="en-US" sz="1600" dirty="0"/>
          </a:p>
          <a:p>
            <a:pPr algn="r">
              <a:defRPr/>
            </a:pPr>
            <a:r>
              <a:rPr lang="en-US" sz="1600" dirty="0" smtClean="0"/>
              <a:t>December 7, 2011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941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LEV III?</a:t>
            </a:r>
            <a:endParaRPr lang="en-US" dirty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FE949-549C-422B-8551-F1049BF393F7}" type="datetime1">
              <a:rPr lang="en-US" smtClean="0">
                <a:solidFill>
                  <a:srgbClr val="FFFFFF"/>
                </a:solidFill>
              </a:rPr>
              <a:pPr eaLnBrk="1" hangingPunct="1"/>
              <a:t>3/16/2015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F5E5-83C2-43EE-AAA1-F40E7EB1E5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43200"/>
            <a:ext cx="8229600" cy="1508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/>
              <a:t>“It’s a final step toward ending urban air pollution [from light-duty vehicles] as we know it, in terms of smog.”</a:t>
            </a:r>
          </a:p>
          <a:p>
            <a:pPr>
              <a:defRPr/>
            </a:pPr>
            <a:r>
              <a:rPr lang="en-US" sz="1400" dirty="0"/>
              <a:t>			</a:t>
            </a:r>
          </a:p>
          <a:p>
            <a:pPr algn="r">
              <a:defRPr/>
            </a:pPr>
            <a:r>
              <a:rPr lang="en-US" sz="1400" dirty="0"/>
              <a:t>	</a:t>
            </a:r>
            <a:r>
              <a:rPr lang="en-US" sz="1200" dirty="0"/>
              <a:t>Steve Albu, Assistant Chief, Mobile Source Control Division, ARB </a:t>
            </a:r>
          </a:p>
          <a:p>
            <a:pPr algn="r">
              <a:defRPr/>
            </a:pPr>
            <a:r>
              <a:rPr lang="en-US" sz="1200" dirty="0"/>
              <a:t>March 2, 2010, LEV III Workshop Opening Remarks</a:t>
            </a:r>
          </a:p>
        </p:txBody>
      </p:sp>
    </p:spTree>
    <p:extLst>
      <p:ext uri="{BB962C8B-B14F-4D97-AF65-F5344CB8AC3E}">
        <p14:creationId xmlns:p14="http://schemas.microsoft.com/office/powerpoint/2010/main" val="396100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9820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9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and Truck CO2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Cars </a:t>
            </a:r>
            <a:r>
              <a:rPr lang="en-US" dirty="0"/>
              <a:t>and Trucks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2D865-B69B-48B2-925E-05F1E1F371D4}" type="datetime1">
              <a:rPr lang="en-US" smtClean="0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990600"/>
            <a:ext cx="457200" cy="441325"/>
          </a:xfrm>
        </p:spPr>
        <p:txBody>
          <a:bodyPr/>
          <a:lstStyle/>
          <a:p>
            <a:pPr>
              <a:defRPr/>
            </a:pPr>
            <a:fld id="{585C6FE3-79B2-49D8-8DFF-89D5B069FA9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603088"/>
              </p:ext>
            </p:extLst>
          </p:nvPr>
        </p:nvGraphicFramePr>
        <p:xfrm>
          <a:off x="457200" y="2057400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261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liance Presentation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Alliance Presentation 2013</Template>
  <TotalTime>596</TotalTime>
  <Words>301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Alliance Presentation 2013</vt:lpstr>
      <vt:lpstr>Senate Transportation &amp; Environmental Quality Committees Oversight Hearing</vt:lpstr>
      <vt:lpstr>40+ Years of Progress</vt:lpstr>
      <vt:lpstr>How clean are vehicles?</vt:lpstr>
      <vt:lpstr>How clean are vehicles?</vt:lpstr>
      <vt:lpstr>How clean are vehicles?</vt:lpstr>
      <vt:lpstr>What is LEV III?</vt:lpstr>
      <vt:lpstr>PowerPoint Presentation</vt:lpstr>
      <vt:lpstr>Car and Truck CO2 Emissions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Particulate Matter</dc:title>
  <dc:creator>Steve Douglas</dc:creator>
  <cp:lastModifiedBy>Curt Augustine</cp:lastModifiedBy>
  <cp:revision>15</cp:revision>
  <cp:lastPrinted>2015-03-16T15:27:52Z</cp:lastPrinted>
  <dcterms:created xsi:type="dcterms:W3CDTF">2015-03-13T18:20:09Z</dcterms:created>
  <dcterms:modified xsi:type="dcterms:W3CDTF">2015-03-16T19:04:10Z</dcterms:modified>
</cp:coreProperties>
</file>