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94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6004A-634D-4AA8-BE5A-C15918EFBB37}" type="datetimeFigureOut">
              <a:rPr lang="en-US" smtClean="0"/>
              <a:t>06/14/2013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D1936-767C-41A3-BB2C-98228B7D7D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77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1936-767C-41A3-BB2C-98228B7D7D2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1936-767C-41A3-BB2C-98228B7D7D2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1936-767C-41A3-BB2C-98228B7D7D2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D1936-767C-41A3-BB2C-98228B7D7D2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66165-5BA2-4677-88FE-36194F98080E}" type="datetime1">
              <a:rPr lang="en-US" smtClean="0"/>
              <a:t>06/14/2013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92C34-34AB-4E10-BDF8-9BAA267295C1}" type="datetime1">
              <a:rPr lang="en-US" smtClean="0"/>
              <a:t>06/14/2013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77B2-8F9D-4830-89F3-3E848A68F923}" type="datetime1">
              <a:rPr lang="en-US" smtClean="0"/>
              <a:t>06/14/2013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2AB1-3369-420A-A671-DE4DCD8BCF0C}" type="datetime1">
              <a:rPr lang="en-US" smtClean="0"/>
              <a:t>06/14/2013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92F5-5B8D-493A-844A-37D0BD6DE594}" type="datetime1">
              <a:rPr lang="en-US" smtClean="0"/>
              <a:t>06/14/2013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82E2F-1C1F-4D0B-9947-9EFF230B027D}" type="datetime1">
              <a:rPr lang="en-US" smtClean="0"/>
              <a:t>06/14/2013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7F0FD-71C2-426B-B28C-95D5CEE30829}" type="datetime1">
              <a:rPr lang="en-US" smtClean="0"/>
              <a:t>06/14/2013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9E8A7-8055-46A6-B2E8-665444F342A7}" type="datetime1">
              <a:rPr lang="en-US" smtClean="0"/>
              <a:t>06/14/2013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49875-1671-4C62-80DE-F23C4D892A18}" type="datetime1">
              <a:rPr lang="en-US" smtClean="0"/>
              <a:t>06/14/2013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56CA-E9F0-419B-B7BA-02417DDEAD12}" type="datetime1">
              <a:rPr lang="en-US" smtClean="0"/>
              <a:t>06/14/2013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9456-07C7-44BE-8D01-1D910943590D}" type="datetime1">
              <a:rPr lang="en-US" smtClean="0"/>
              <a:t>06/14/2013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E0264-83E8-4B2E-AE2B-E9680AB7638E}" type="datetime1">
              <a:rPr lang="en-US" smtClean="0"/>
              <a:t>06/14/2013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15370-B9DB-4ED9-A691-B9A1C00A76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990600"/>
            <a:ext cx="5715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Oil is found in pore spaces in geologic formations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The goal of acidizing is to improve porosity and permeability so oil flows better to the well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3810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Traditional acid </a:t>
            </a:r>
            <a:r>
              <a:rPr lang="en-US" sz="3200" b="1" dirty="0" smtClean="0"/>
              <a:t>well stimulation*</a:t>
            </a:r>
            <a:endParaRPr lang="en-US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83820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* Based upon the </a:t>
            </a:r>
            <a:r>
              <a:rPr lang="en-US" sz="1400" i="1" dirty="0" err="1" smtClean="0"/>
              <a:t>Powerpoint</a:t>
            </a:r>
            <a:r>
              <a:rPr lang="en-US" sz="1400" i="1" dirty="0" smtClean="0"/>
              <a:t> presentation “Petroleum Well Acidizing Stimulation” by Dr. Mason </a:t>
            </a:r>
            <a:r>
              <a:rPr lang="en-US" sz="1400" i="1" dirty="0" err="1" smtClean="0"/>
              <a:t>Medizade</a:t>
            </a:r>
            <a:r>
              <a:rPr lang="en-US" sz="1400" i="1" dirty="0"/>
              <a:t> </a:t>
            </a:r>
            <a:r>
              <a:rPr lang="en-US" sz="1400" i="1" dirty="0" smtClean="0"/>
              <a:t>(</a:t>
            </a:r>
            <a:r>
              <a:rPr lang="en-US" sz="1400" i="1" dirty="0" err="1" smtClean="0"/>
              <a:t>CalPoly</a:t>
            </a:r>
            <a:r>
              <a:rPr lang="en-US" sz="1400" i="1" dirty="0" smtClean="0"/>
              <a:t> SLO), © 2013 by Mason </a:t>
            </a:r>
            <a:r>
              <a:rPr lang="en-US" sz="1400" i="1" dirty="0" err="1" smtClean="0"/>
              <a:t>Medizade</a:t>
            </a:r>
            <a:endParaRPr lang="en-US" sz="1400" i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1371600" y="2286000"/>
            <a:ext cx="3886200" cy="5943600"/>
            <a:chOff x="2743200" y="1143000"/>
            <a:chExt cx="3886200" cy="5943600"/>
          </a:xfrm>
        </p:grpSpPr>
        <p:grpSp>
          <p:nvGrpSpPr>
            <p:cNvPr id="27" name="Group 26"/>
            <p:cNvGrpSpPr/>
            <p:nvPr/>
          </p:nvGrpSpPr>
          <p:grpSpPr>
            <a:xfrm>
              <a:off x="2819400" y="1447800"/>
              <a:ext cx="3810000" cy="5474732"/>
              <a:chOff x="3048000" y="990600"/>
              <a:chExt cx="3810000" cy="547473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3305930" y="990600"/>
                <a:ext cx="3380619" cy="4953000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8" name="Straight Arrow Connector 7"/>
              <p:cNvCxnSpPr/>
              <p:nvPr/>
            </p:nvCxnSpPr>
            <p:spPr>
              <a:xfrm flipV="1">
                <a:off x="3657600" y="5334000"/>
                <a:ext cx="4572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3048000" y="6019800"/>
                <a:ext cx="11849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Sand grain</a:t>
                </a:r>
                <a:endParaRPr lang="en-US" i="1" dirty="0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V="1">
                <a:off x="4800600" y="5715000"/>
                <a:ext cx="228600" cy="381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267200" y="6019800"/>
                <a:ext cx="1201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Pore space</a:t>
                </a:r>
                <a:endParaRPr lang="en-US" i="1" dirty="0"/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 flipV="1">
                <a:off x="5715000" y="5334000"/>
                <a:ext cx="2286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5470889" y="6096000"/>
                <a:ext cx="13871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Oil flow path</a:t>
                </a:r>
                <a:endParaRPr lang="en-US" i="1" dirty="0"/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200400" y="1143000"/>
              <a:ext cx="3200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Idealized geologic formation</a:t>
              </a:r>
              <a:endParaRPr lang="en-US" sz="20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743200" y="1143000"/>
              <a:ext cx="3886200" cy="59436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i="1" smtClean="0"/>
              <a:t>1</a:t>
            </a:fld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5660"/>
          <a:stretch/>
        </p:blipFill>
        <p:spPr bwMode="auto">
          <a:xfrm>
            <a:off x="2352675" y="933618"/>
            <a:ext cx="4019550" cy="565208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2</a:t>
            </a:fld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 cstate="print"/>
          <a:srcRect l="4529" t="3099" r="3439"/>
          <a:stretch/>
        </p:blipFill>
        <p:spPr bwMode="auto">
          <a:xfrm>
            <a:off x="452907" y="4785474"/>
            <a:ext cx="2749750" cy="420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267200" y="6004674"/>
            <a:ext cx="304800" cy="4572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202657" y="4785474"/>
            <a:ext cx="1064544" cy="1219201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3202657" y="6461874"/>
            <a:ext cx="1064544" cy="2503398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52907" y="4785474"/>
            <a:ext cx="2749750" cy="4179798"/>
          </a:xfrm>
          <a:prstGeom prst="rect">
            <a:avLst/>
          </a:prstGeom>
          <a:noFill/>
          <a:ln w="317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194954"/>
            <a:ext cx="5723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After drilling a well, the producing section is perforated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1087" y="4076723"/>
            <a:ext cx="20889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perforations</a:t>
            </a:r>
          </a:p>
          <a:p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9600" y="4572000"/>
            <a:ext cx="457200" cy="2013699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90600" y="5081014"/>
            <a:ext cx="2273432" cy="332800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598573" y="5081014"/>
            <a:ext cx="2286000" cy="33060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533400" y="609600"/>
            <a:ext cx="5791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 traditional acid well stimulation, a series of chemical mixtures, including a main acid stage, are injected into the well to clean-up near the wellbore any damage or obstructions to oil reaching the well from the drilling process.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chemicals added may include strong and weak acids, corrosion inhibitors, de-emulsifiers, etc.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dirty="0" smtClean="0"/>
              <a:t>Acid washing </a:t>
            </a:r>
            <a:r>
              <a:rPr lang="en-US" sz="2000" dirty="0" smtClean="0"/>
              <a:t>is performed on the wellbore to remove scale or open the perforations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Injections into the formation  include</a:t>
            </a:r>
            <a:r>
              <a:rPr lang="en-US" sz="2000" b="1" dirty="0" smtClean="0"/>
              <a:t> acid matrix stimulation </a:t>
            </a:r>
            <a:r>
              <a:rPr lang="en-US" sz="2000" dirty="0" smtClean="0"/>
              <a:t>and </a:t>
            </a:r>
            <a:r>
              <a:rPr lang="en-US" sz="2000" b="1" dirty="0" smtClean="0"/>
              <a:t>acid fracturing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8440683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Acid treatments being injected into the formation (above)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15370-B9DB-4ED9-A691-B9A1C00A76A9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200400" y="3810000"/>
            <a:ext cx="2895600" cy="430223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533400" y="609600"/>
            <a:ext cx="5791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Acid matrix stimulation is at pressures below the fracture pressure of the formation, and acid fracturing is above.</a:t>
            </a:r>
          </a:p>
          <a:p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acid treatments work by dissolving obstructions, including in the formation, and increasing the ability of the oil to flow to the wellbore and be produced.</a:t>
            </a:r>
          </a:p>
          <a:p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52718" y="4687669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Oil flowing to the wellbore to be produced</a:t>
            </a:r>
            <a:endParaRPr lang="en-US" i="1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371600" y="5334000"/>
            <a:ext cx="23622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237</Words>
  <Application>Microsoft Office PowerPoint</Application>
  <PresentationFormat>On-screen Show (4:3)</PresentationFormat>
  <Paragraphs>30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Katharine</dc:creator>
  <cp:lastModifiedBy>Moore, Katharine</cp:lastModifiedBy>
  <cp:revision>11</cp:revision>
  <cp:lastPrinted>2013-06-14T17:08:59Z</cp:lastPrinted>
  <dcterms:created xsi:type="dcterms:W3CDTF">2013-06-14T14:29:05Z</dcterms:created>
  <dcterms:modified xsi:type="dcterms:W3CDTF">2013-06-14T17:14:08Z</dcterms:modified>
</cp:coreProperties>
</file>