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3" r:id="rId4"/>
    <p:sldId id="265" r:id="rId5"/>
    <p:sldId id="257" r:id="rId6"/>
    <p:sldId id="261" r:id="rId7"/>
    <p:sldId id="274" r:id="rId8"/>
    <p:sldId id="259" r:id="rId9"/>
    <p:sldId id="266" r:id="rId10"/>
    <p:sldId id="275" r:id="rId11"/>
    <p:sldId id="271" r:id="rId12"/>
    <p:sldId id="272" r:id="rId1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508F9-12C6-4FC8-99F3-A6D342F6647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1D598-8163-4323-BB02-B61D41292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56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B36AAFC-A505-4837-B314-01487681C93B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B304F70-5B62-4E73-B0EC-1B185CD5D8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1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3C7AA-772F-42F3-B755-596A602D44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3C7AA-772F-42F3-B755-596A602D44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6904-F48A-408A-A41C-F1BBB20CF427}" type="datetime1">
              <a:rPr lang="en-US" smtClean="0"/>
              <a:t>11/17/2015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6EA2-76FA-4959-BBFA-8FFE8C92BCB2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A4A7-7A09-43CD-BD7E-15CBC186BE7F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BD8D-26D3-4D38-B737-55BB9388EB63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C742-3B28-43D8-8319-A2B4FA04E90F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F94E-D908-4546-9E69-1A7A7A3DAD8E}" type="datetime1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59A5-9363-4BEF-84A8-5566B9951D69}" type="datetime1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B4AC-76FC-42D2-B8DB-57C18EA81B3F}" type="datetime1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5DA6-CCE3-4FA2-BF07-D9327C59F12B}" type="datetime1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3F43-FCB3-4DA6-BA7C-5D25E956BD4C}" type="datetime1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5201-AAC6-4D84-8C7E-2D74973FB12A}" type="datetime1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638FE-6CE5-4278-B4B0-3EED0C8C5ACA}" type="datetime1">
              <a:rPr lang="en-US" smtClean="0"/>
              <a:t>11/17/2015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08572F-C898-4875-A7DA-A5F6A1F45B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4114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Senate Natural Resources &amp; Water Committee Informational Hearing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Chronically Underfunded Water Needs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81600"/>
            <a:ext cx="7848600" cy="1066800"/>
          </a:xfrm>
        </p:spPr>
        <p:txBody>
          <a:bodyPr/>
          <a:lstStyle/>
          <a:p>
            <a:pPr algn="ctr"/>
            <a:r>
              <a:rPr lang="en-US" dirty="0" smtClean="0"/>
              <a:t>Melinda Terry, Executive Director</a:t>
            </a:r>
          </a:p>
          <a:p>
            <a:pPr algn="ctr"/>
            <a:r>
              <a:rPr lang="en-US" dirty="0" smtClean="0"/>
              <a:t>CA Central Valley Flood Control Association</a:t>
            </a:r>
            <a:endParaRPr lang="en-US" dirty="0"/>
          </a:p>
        </p:txBody>
      </p:sp>
      <p:pic>
        <p:nvPicPr>
          <p:cNvPr id="1027" name="Picture 3" descr="C:\Users\Melinda\AppData\Local\Microsoft\Windows\Temporary Internet Files\Content.IE5\EQ93P103\flood%20cartoon%20low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86200"/>
            <a:ext cx="2338387" cy="13573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Funding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CAUTION</a:t>
            </a:r>
          </a:p>
          <a:p>
            <a:r>
              <a:rPr lang="en-US" sz="3200" b="1" i="1" dirty="0" smtClean="0"/>
              <a:t>Failed Regional Assessments </a:t>
            </a:r>
            <a:r>
              <a:rPr lang="en-US" sz="3200" dirty="0" smtClean="0"/>
              <a:t>- CVFPB</a:t>
            </a:r>
          </a:p>
          <a:p>
            <a:r>
              <a:rPr lang="en-US" sz="3200" b="1" i="1" dirty="0" smtClean="0"/>
              <a:t>Overlapping Fee Competition </a:t>
            </a:r>
            <a:r>
              <a:rPr lang="en-US" sz="3200" dirty="0" smtClean="0"/>
              <a:t>– State fire prevention fee (SRA)</a:t>
            </a:r>
          </a:p>
          <a:p>
            <a:r>
              <a:rPr lang="en-US" sz="3200" b="1" i="1" dirty="0" smtClean="0"/>
              <a:t>Non-Flood Benefits </a:t>
            </a:r>
            <a:r>
              <a:rPr lang="en-US" sz="3200" dirty="0" smtClean="0"/>
              <a:t>– General benefits such as ecosystem restoration and State interests such as SWP/CVP water supply cannot be assessed by local flood control agencies under Prop. 218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El Nino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Emergency Response</a:t>
            </a:r>
          </a:p>
          <a:p>
            <a:r>
              <a:rPr lang="en-US" b="1" u="sng" dirty="0" smtClean="0"/>
              <a:t>Levee Repairs </a:t>
            </a:r>
            <a:r>
              <a:rPr lang="en-US" dirty="0" smtClean="0"/>
              <a:t>– State share for federally eligible levees and full repair cost for ineligible SPFC and Delta levees</a:t>
            </a:r>
          </a:p>
          <a:p>
            <a:r>
              <a:rPr lang="en-US" b="1" u="sng" dirty="0" err="1" smtClean="0"/>
              <a:t>Floodfighting</a:t>
            </a:r>
            <a:r>
              <a:rPr lang="en-US" dirty="0" smtClean="0"/>
              <a:t> - Feds will cost-share, but equipment, supplies and personnel availability are critical</a:t>
            </a:r>
          </a:p>
          <a:p>
            <a:r>
              <a:rPr lang="en-US" b="1" u="sng" dirty="0" smtClean="0"/>
              <a:t>Debris Management </a:t>
            </a:r>
            <a:r>
              <a:rPr lang="en-US" dirty="0" smtClean="0"/>
              <a:t>– Dead trees from recent fires can create logjams for flood flow, damage bridges, and mudslides can close roads and water supply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Post-Flood Costs</a:t>
            </a:r>
          </a:p>
          <a:p>
            <a:r>
              <a:rPr lang="en-US" b="1" u="sng" dirty="0" smtClean="0"/>
              <a:t>Levee Damage </a:t>
            </a:r>
            <a:r>
              <a:rPr lang="en-US" b="1" dirty="0" smtClean="0"/>
              <a:t>– </a:t>
            </a:r>
            <a:r>
              <a:rPr lang="en-US" dirty="0" smtClean="0"/>
              <a:t>Erosion and seepage fixes</a:t>
            </a:r>
          </a:p>
          <a:p>
            <a:r>
              <a:rPr lang="en-US" b="1" u="sng" dirty="0" smtClean="0"/>
              <a:t>Channel Clearance </a:t>
            </a:r>
            <a:r>
              <a:rPr lang="en-US" dirty="0" smtClean="0"/>
              <a:t>– Sediment and debris removal</a:t>
            </a:r>
          </a:p>
          <a:p>
            <a:r>
              <a:rPr lang="en-US" b="1" u="sng" dirty="0" smtClean="0"/>
              <a:t>Liability</a:t>
            </a:r>
            <a:r>
              <a:rPr lang="en-US" dirty="0" smtClean="0"/>
              <a:t> – Potential damage claims for SPFC levee failures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PROACTIVE STRATEGY</a:t>
            </a:r>
          </a:p>
          <a:p>
            <a:r>
              <a:rPr lang="en-US" b="1" i="1" dirty="0" smtClean="0"/>
              <a:t>Reduce Probability</a:t>
            </a:r>
            <a:r>
              <a:rPr lang="en-US" dirty="0" smtClean="0"/>
              <a:t> – Consistent annual appropriations for routine levee and channel maintenance reduces  risk of levee failures and damage liability lawsuits</a:t>
            </a:r>
          </a:p>
          <a:p>
            <a:r>
              <a:rPr lang="en-US" b="1" i="1" dirty="0" smtClean="0"/>
              <a:t>Protect SPFC </a:t>
            </a:r>
            <a:r>
              <a:rPr lang="en-US" dirty="0" smtClean="0"/>
              <a:t>– CVFPB has new enforcement program to prevent new or remove existing illegal encroachments that threaten levee integrity</a:t>
            </a:r>
          </a:p>
          <a:p>
            <a:r>
              <a:rPr lang="en-US" b="1" i="1" dirty="0" smtClean="0"/>
              <a:t>El Nino Preparedness </a:t>
            </a:r>
            <a:r>
              <a:rPr lang="en-US" dirty="0" smtClean="0"/>
              <a:t>– Act now to implement urgent, “critical” repair projects to address known weakest links: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Reinforced Levees  (e.g., rock waterside, construct landside </a:t>
            </a:r>
            <a:r>
              <a:rPr lang="en-US" dirty="0" err="1" smtClean="0"/>
              <a:t>berms</a:t>
            </a:r>
            <a:r>
              <a:rPr lang="en-US" dirty="0" smtClean="0"/>
              <a:t>, fix collapsing culverts/pipes within levee)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Efficient Drainage – (e.g., sediment and vegetation removal, new pumps)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CCVFCA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4000" dirty="0" smtClean="0"/>
              <a:t>Established in </a:t>
            </a:r>
            <a:r>
              <a:rPr lang="en-US" sz="4000" dirty="0" smtClean="0">
                <a:latin typeface="+mj-lt"/>
              </a:rPr>
              <a:t>1926</a:t>
            </a:r>
            <a:endParaRPr lang="en-US" sz="4000" dirty="0" smtClean="0"/>
          </a:p>
          <a:p>
            <a:pPr>
              <a:spcAft>
                <a:spcPts val="1200"/>
              </a:spcAft>
            </a:pPr>
            <a:r>
              <a:rPr lang="en-US" sz="4000" dirty="0" smtClean="0"/>
              <a:t>Over 70 members with flood control responsibilities</a:t>
            </a:r>
          </a:p>
          <a:p>
            <a:r>
              <a:rPr lang="en-US" sz="4000" dirty="0" smtClean="0"/>
              <a:t>Membership extends from Chico down to Tracy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92DC-0641-4700-99B9-103A96BEE8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562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200" b="1" u="sng" dirty="0" smtClean="0"/>
          </a:p>
          <a:p>
            <a:pPr>
              <a:buFont typeface="Wingdings" pitchFamily="2" charset="2"/>
              <a:buChar char="v"/>
            </a:pPr>
            <a:r>
              <a:rPr lang="en-US" sz="2200" b="1" u="sng" dirty="0" smtClean="0"/>
              <a:t>About every 10 years </a:t>
            </a:r>
            <a:r>
              <a:rPr lang="en-US" sz="2200" dirty="0" smtClean="0"/>
              <a:t>(2006, 1997, 1986, 1964, 1956, 1951, etc.)</a:t>
            </a:r>
          </a:p>
          <a:p>
            <a:pPr>
              <a:buFont typeface="Wingdings" pitchFamily="2" charset="2"/>
              <a:buChar char="v"/>
            </a:pPr>
            <a:r>
              <a:rPr lang="en-US" sz="2200" b="1" u="sng" dirty="0" smtClean="0"/>
              <a:t>Since 1950</a:t>
            </a:r>
            <a:r>
              <a:rPr lang="en-US" sz="2200" dirty="0" smtClean="0"/>
              <a:t> flood disasters have been declared in every California county at least nine times.</a:t>
            </a:r>
          </a:p>
          <a:p>
            <a:pPr>
              <a:buFont typeface="Wingdings" pitchFamily="2" charset="2"/>
              <a:buChar char="v"/>
            </a:pPr>
            <a:r>
              <a:rPr lang="en-US" sz="2200" b="1" u="sng" dirty="0" smtClean="0"/>
              <a:t>Since 1983</a:t>
            </a:r>
            <a:r>
              <a:rPr lang="en-US" sz="2200" dirty="0" smtClean="0"/>
              <a:t> the State’s project levees  (SPFC) have breached or overtopped more than 50 times.</a:t>
            </a:r>
          </a:p>
          <a:p>
            <a:pPr>
              <a:buFont typeface="Wingdings" pitchFamily="2" charset="2"/>
              <a:buChar char="v"/>
            </a:pPr>
            <a:r>
              <a:rPr lang="en-US" sz="2200" b="1" u="sng" dirty="0" smtClean="0"/>
              <a:t>1986 Flood </a:t>
            </a:r>
            <a:r>
              <a:rPr lang="en-US" sz="2200" dirty="0" smtClean="0"/>
              <a:t>– City of Sacramento almost evacuated (Folsom Dam spilling more than designed), State sued for levee failure in Linda.</a:t>
            </a:r>
          </a:p>
          <a:p>
            <a:pPr>
              <a:buFont typeface="Wingdings" pitchFamily="2" charset="2"/>
              <a:buChar char="v"/>
            </a:pPr>
            <a:r>
              <a:rPr lang="en-US" sz="2200" b="1" u="sng" dirty="0" smtClean="0"/>
              <a:t>1997 Flood </a:t>
            </a:r>
            <a:r>
              <a:rPr lang="en-US" sz="2200" dirty="0" smtClean="0"/>
              <a:t>– All Central Valley counties declared disaster areas; levee failures flood </a:t>
            </a:r>
            <a:r>
              <a:rPr lang="en-US" sz="2200" dirty="0" err="1" smtClean="0"/>
              <a:t>Olivehurst</a:t>
            </a:r>
            <a:r>
              <a:rPr lang="en-US" sz="2200" dirty="0" smtClean="0"/>
              <a:t>, </a:t>
            </a:r>
            <a:r>
              <a:rPr lang="en-US" sz="2200" dirty="0" err="1" smtClean="0"/>
              <a:t>Arboga</a:t>
            </a:r>
            <a:r>
              <a:rPr lang="en-US" sz="2200" dirty="0" smtClean="0"/>
              <a:t>, Wilton, Manteca, and Modesto; 120,000 people evacuated;  over 9,000 homes destroyed; and over $1 billion in direct flood damages</a:t>
            </a:r>
          </a:p>
          <a:p>
            <a:pPr>
              <a:buFont typeface="Wingdings" pitchFamily="2" charset="2"/>
              <a:buChar char="v"/>
            </a:pPr>
            <a:r>
              <a:rPr lang="en-US" sz="2200" b="1" u="sng" dirty="0" smtClean="0"/>
              <a:t>2015 El Nino </a:t>
            </a:r>
            <a:r>
              <a:rPr lang="en-US" sz="2200" dirty="0" smtClean="0"/>
              <a:t>– Strongest since 1997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Reducing flood risks costs less than paying for flood damage</a:t>
            </a:r>
            <a:endParaRPr lang="en-US" sz="28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pic>
        <p:nvPicPr>
          <p:cNvPr id="5" name="Picture 4" descr="CCC_and_delta floodfigh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0"/>
            <a:ext cx="4114800" cy="1524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Floods Happen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doni MT Black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State Responsibility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4267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Delay Can Cost State Billions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1 million people </a:t>
            </a:r>
            <a:r>
              <a:rPr lang="en-US" dirty="0" smtClean="0"/>
              <a:t>in Central Valley floodplains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$70 billion </a:t>
            </a:r>
            <a:r>
              <a:rPr lang="en-US" dirty="0" smtClean="0"/>
              <a:t>in assets at risk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$3 billion </a:t>
            </a:r>
            <a:r>
              <a:rPr lang="en-US" dirty="0" smtClean="0"/>
              <a:t>cumulative flood damages (1983, 1986, 1995, 1997)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$464 million </a:t>
            </a:r>
            <a:r>
              <a:rPr lang="en-US" dirty="0" smtClean="0"/>
              <a:t>lawsuit payout (</a:t>
            </a:r>
            <a:r>
              <a:rPr lang="en-US" i="1" dirty="0" err="1" smtClean="0"/>
              <a:t>Paterno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$17 billion </a:t>
            </a:r>
            <a:r>
              <a:rPr lang="en-US" dirty="0" smtClean="0"/>
              <a:t>of flood risk reduction funding need identified in 2012 CVFPP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$5 billion </a:t>
            </a:r>
            <a:r>
              <a:rPr lang="en-US" dirty="0" smtClean="0"/>
              <a:t>needed to achieve 200-yr urban protection</a:t>
            </a:r>
          </a:p>
        </p:txBody>
      </p:sp>
      <p:pic>
        <p:nvPicPr>
          <p:cNvPr id="2052" name="Picture 4" descr="C:\Users\Melinda\AppData\Local\Microsoft\Windows\Temporary Internet Files\Content.IE5\F79Y0DXY\MC9003418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1981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Funding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00B0F0"/>
                </a:solidFill>
              </a:rPr>
              <a:t>PUBLIC SAFETY</a:t>
            </a:r>
          </a:p>
          <a:p>
            <a:r>
              <a:rPr lang="en-US" dirty="0" smtClean="0"/>
              <a:t>SPFC levee and channel bypass inspection, maintenance and enforcement</a:t>
            </a:r>
          </a:p>
          <a:p>
            <a:r>
              <a:rPr lang="en-US" dirty="0" smtClean="0"/>
              <a:t>CVFPP/200-yr urban flood protection projects</a:t>
            </a:r>
          </a:p>
          <a:p>
            <a:r>
              <a:rPr lang="en-US" dirty="0" smtClean="0"/>
              <a:t>Non-project levee and statewide flood protection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00B0F0"/>
                </a:solidFill>
              </a:rPr>
              <a:t>FISCAL RESPONSIBILITY</a:t>
            </a:r>
          </a:p>
          <a:p>
            <a:r>
              <a:rPr lang="en-US" dirty="0" smtClean="0"/>
              <a:t>Eligibility for USACE &amp; FEMA disaster funding (PL 84-99)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State liability for flood damage lawsuits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00B0F0"/>
                </a:solidFill>
              </a:rPr>
              <a:t>DISASTER RESPONSE</a:t>
            </a:r>
          </a:p>
          <a:p>
            <a:r>
              <a:rPr lang="en-US" dirty="0" smtClean="0"/>
              <a:t>Emergency response</a:t>
            </a:r>
          </a:p>
          <a:p>
            <a:r>
              <a:rPr lang="en-US" dirty="0" smtClean="0"/>
              <a:t>Levee Repairs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Funding Challenges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Waning Bonds:</a:t>
            </a:r>
            <a:r>
              <a:rPr lang="en-US" dirty="0" smtClean="0"/>
              <a:t> Nearing end of Prop.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E/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84</a:t>
            </a:r>
            <a:r>
              <a:rPr lang="en-US" dirty="0" smtClean="0"/>
              <a:t> flood protection funding, only $395 million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2014</a:t>
            </a:r>
            <a:r>
              <a:rPr lang="en-US" dirty="0" smtClean="0"/>
              <a:t> Prop.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Liability:</a:t>
            </a:r>
            <a:r>
              <a:rPr lang="en-US" b="1" dirty="0" smtClean="0"/>
              <a:t> </a:t>
            </a:r>
            <a:r>
              <a:rPr lang="en-US" dirty="0" smtClean="0"/>
              <a:t>Responsible for flood protection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1.7</a:t>
            </a:r>
            <a:r>
              <a:rPr lang="en-US" dirty="0" smtClean="0"/>
              <a:t> million acres covered by SPFC system (last payment for </a:t>
            </a:r>
            <a:r>
              <a:rPr lang="en-US" dirty="0" err="1" smtClean="0"/>
              <a:t>Paterno</a:t>
            </a:r>
            <a:r>
              <a:rPr lang="en-US" dirty="0" smtClean="0"/>
              <a:t> lawsuit damages from 1986 levee failure).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Prop.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218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Can only assess for direct and proportional flood protection benefits (general benefits not allowed) and must compete with other voter-approved special assessments.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Federal Funding:</a:t>
            </a:r>
            <a:r>
              <a:rPr lang="en-US" dirty="0" smtClean="0"/>
              <a:t>  Congressional funding delays (WRRDA), flood insurance increases (FEMA/NFIP), and ineligible for USACE &amp; FEMA disaster funding.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92DC-0641-4700-99B9-103A96BEE8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CVFPP Regional Planning has identified important flood control projects and is evaluating funding options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CVFPB has new encroachment enforcement program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Local agencies conduct levee maintenance at lower cost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Delta Subventions program has been very successful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Delta Protection Commission is conducting feasibility study on opportunities for “beneficiary pays” fees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Approval of State bond funding and local assessments has resulted in significant levee work since 2006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Bond Funding in Action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800" dirty="0" smtClean="0"/>
              <a:t>    Flood Risks                             Flood Protection Projects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92DC-0641-4700-99B9-103A96BEE8E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Levee erosion photo, CV but location unkn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981200"/>
            <a:ext cx="2466975" cy="1857375"/>
          </a:xfrm>
          <a:prstGeom prst="rect">
            <a:avLst/>
          </a:prstGeom>
        </p:spPr>
      </p:pic>
      <p:pic>
        <p:nvPicPr>
          <p:cNvPr id="7" name="Picture 6" descr="flooding on Sac River from home backy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495800"/>
            <a:ext cx="2619375" cy="1743075"/>
          </a:xfrm>
          <a:prstGeom prst="rect">
            <a:avLst/>
          </a:prstGeom>
        </p:spPr>
      </p:pic>
      <p:pic>
        <p:nvPicPr>
          <p:cNvPr id="8" name="Picture 7" descr="Sacramento levee project, adjacent to home, USA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1905000"/>
            <a:ext cx="2286000" cy="1524000"/>
          </a:xfrm>
          <a:prstGeom prst="rect">
            <a:avLst/>
          </a:prstGeom>
        </p:spPr>
      </p:pic>
      <p:pic>
        <p:nvPicPr>
          <p:cNvPr id="10" name="Picture 9" descr="Feather River West Levee Project, overhead construction vi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86200" y="4114800"/>
            <a:ext cx="4572000" cy="1447800"/>
          </a:xfrm>
          <a:prstGeom prst="rect">
            <a:avLst/>
          </a:prstGeom>
        </p:spPr>
      </p:pic>
      <p:pic>
        <p:nvPicPr>
          <p:cNvPr id="11" name="Picture 10" descr="W Sac levee construction, worker, equipt and bldg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1905000"/>
            <a:ext cx="2628900" cy="1743075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</a:rPr>
              <a:t>Bad News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257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US" sz="2400" b="1" i="1" dirty="0" smtClean="0"/>
              <a:t>Reduced state bond funding, evaporating federal funding, and local assessment challenges are practical realities. </a:t>
            </a:r>
          </a:p>
          <a:p>
            <a:r>
              <a:rPr lang="en-US" sz="2800" dirty="0" smtClean="0"/>
              <a:t>USACE recovery </a:t>
            </a:r>
            <a:r>
              <a:rPr lang="en-US" sz="2800" dirty="0" smtClean="0">
                <a:solidFill>
                  <a:schemeClr val="tx1"/>
                </a:solidFill>
                <a:latin typeface="Bodoni MT Black" pitchFamily="18" charset="0"/>
              </a:rPr>
              <a:t>$$</a:t>
            </a:r>
            <a:r>
              <a:rPr lang="en-US" sz="2800" dirty="0" smtClean="0"/>
              <a:t> - rescinded (over 70% SPFC facilities not eligible)</a:t>
            </a:r>
          </a:p>
          <a:p>
            <a:r>
              <a:rPr lang="en-US" sz="2800" dirty="0" smtClean="0"/>
              <a:t>Rural areas will not meet federal cost-benefit ratio</a:t>
            </a:r>
          </a:p>
          <a:p>
            <a:r>
              <a:rPr lang="en-US" sz="2800" dirty="0" smtClean="0"/>
              <a:t>Loss of FEMA recovery  </a:t>
            </a:r>
            <a:r>
              <a:rPr lang="en-US" sz="2800" dirty="0" smtClean="0">
                <a:solidFill>
                  <a:schemeClr val="tx1"/>
                </a:solidFill>
                <a:latin typeface="Bodoni MT Black" pitchFamily="18" charset="0"/>
              </a:rPr>
              <a:t>$$</a:t>
            </a:r>
            <a:r>
              <a:rPr lang="en-US" sz="2800" dirty="0" smtClean="0"/>
              <a:t> - rescinded for Delta</a:t>
            </a:r>
          </a:p>
          <a:p>
            <a:r>
              <a:rPr lang="en-US" sz="2800" dirty="0" smtClean="0"/>
              <a:t>CVFPP – Identified $17 billion in long-term funding needs, but 2006 Prop. 1E/84 coming to end and only $395 in 2014 Prop. 1</a:t>
            </a:r>
          </a:p>
          <a:p>
            <a:r>
              <a:rPr lang="en-US" sz="2800" dirty="0" smtClean="0"/>
              <a:t>El Nino is coming . . .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572F-C898-4875-A7DA-A5F6A1F45B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403</TotalTime>
  <Words>795</Words>
  <Application>Microsoft Office PowerPoint</Application>
  <PresentationFormat>On-screen Show (4:3)</PresentationFormat>
  <Paragraphs>92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 Senate Natural Resources &amp; Water Committee Informational Hearing Chronically Underfunded Water Needs </vt:lpstr>
      <vt:lpstr>CCVFCA</vt:lpstr>
      <vt:lpstr>Floods Happen</vt:lpstr>
      <vt:lpstr>State Responsibility </vt:lpstr>
      <vt:lpstr>Funding Needs</vt:lpstr>
      <vt:lpstr>Funding Challenges</vt:lpstr>
      <vt:lpstr>Good News</vt:lpstr>
      <vt:lpstr>Bond Funding in Action     Flood Risks                             Flood Protection Projects</vt:lpstr>
      <vt:lpstr>Bad News</vt:lpstr>
      <vt:lpstr>Funding Considerations</vt:lpstr>
      <vt:lpstr>El Nino Effect</vt:lpstr>
      <vt:lpstr>Recommendations</vt:lpstr>
    </vt:vector>
  </TitlesOfParts>
  <Company>CCVFCA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Natural Resources &amp; Water Committee Informational Hearing</dc:title>
  <dc:creator>Melinda Terry</dc:creator>
  <cp:lastModifiedBy>Hanson, Patricia</cp:lastModifiedBy>
  <cp:revision>45</cp:revision>
  <dcterms:created xsi:type="dcterms:W3CDTF">2015-11-16T02:35:24Z</dcterms:created>
  <dcterms:modified xsi:type="dcterms:W3CDTF">2015-11-17T17:21:23Z</dcterms:modified>
</cp:coreProperties>
</file>