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96" r:id="rId3"/>
    <p:sldMasterId id="2147483732" r:id="rId4"/>
  </p:sldMasterIdLst>
  <p:notesMasterIdLst>
    <p:notesMasterId r:id="rId19"/>
  </p:notesMasterIdLst>
  <p:sldIdLst>
    <p:sldId id="283" r:id="rId5"/>
    <p:sldId id="264" r:id="rId6"/>
    <p:sldId id="257" r:id="rId7"/>
    <p:sldId id="285" r:id="rId8"/>
    <p:sldId id="311" r:id="rId9"/>
    <p:sldId id="271" r:id="rId10"/>
    <p:sldId id="312" r:id="rId11"/>
    <p:sldId id="313" r:id="rId12"/>
    <p:sldId id="327" r:id="rId13"/>
    <p:sldId id="314" r:id="rId14"/>
    <p:sldId id="331" r:id="rId15"/>
    <p:sldId id="261" r:id="rId16"/>
    <p:sldId id="274" r:id="rId17"/>
    <p:sldId id="309" r:id="rId18"/>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66E"/>
    <a:srgbClr val="FFFFFF"/>
    <a:srgbClr val="992527"/>
    <a:srgbClr val="8DBDC9"/>
    <a:srgbClr val="FFC493"/>
    <a:srgbClr val="982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81371" autoAdjust="0"/>
  </p:normalViewPr>
  <p:slideViewPr>
    <p:cSldViewPr>
      <p:cViewPr>
        <p:scale>
          <a:sx n="70" d="100"/>
          <a:sy n="70" d="100"/>
        </p:scale>
        <p:origin x="-1834" y="-110"/>
      </p:cViewPr>
      <p:guideLst>
        <p:guide orient="horz"/>
        <p:guide pos="5759"/>
      </p:guideLst>
    </p:cSldViewPr>
  </p:slideViewPr>
  <p:outlineViewPr>
    <p:cViewPr>
      <p:scale>
        <a:sx n="33" d="100"/>
        <a:sy n="33" d="100"/>
      </p:scale>
      <p:origin x="0" y="6426"/>
    </p:cViewPr>
  </p:outlin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638948148"/>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mn-ea"/>
        <a:cs typeface="+mn-cs"/>
      </a:defRPr>
    </a:lvl2pPr>
    <a:lvl3pPr marL="914400" algn="l" rtl="0" fontAlgn="base">
      <a:spcBef>
        <a:spcPct val="0"/>
      </a:spcBef>
      <a:spcAft>
        <a:spcPct val="0"/>
      </a:spcAft>
      <a:defRPr sz="1200" kern="1200">
        <a:solidFill>
          <a:schemeClr val="tx1"/>
        </a:solidFill>
        <a:latin typeface="Gill Sans" charset="0"/>
        <a:ea typeface="+mn-ea"/>
        <a:cs typeface="+mn-cs"/>
      </a:defRPr>
    </a:lvl3pPr>
    <a:lvl4pPr marL="1371600" algn="l" rtl="0" fontAlgn="base">
      <a:spcBef>
        <a:spcPct val="0"/>
      </a:spcBef>
      <a:spcAft>
        <a:spcPct val="0"/>
      </a:spcAft>
      <a:defRPr sz="1200" kern="1200">
        <a:solidFill>
          <a:schemeClr val="tx1"/>
        </a:solidFill>
        <a:latin typeface="Gill Sans" charset="0"/>
        <a:ea typeface="+mn-ea"/>
        <a:cs typeface="+mn-cs"/>
      </a:defRPr>
    </a:lvl4pPr>
    <a:lvl5pPr marL="1828800" algn="l" rtl="0" fontAlgn="base">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p>
          <a:p>
            <a:r>
              <a:rPr lang="en-US" dirty="0" smtClean="0"/>
              <a:t>Excited</a:t>
            </a:r>
            <a:r>
              <a:rPr lang="en-US" baseline="0" dirty="0" smtClean="0"/>
              <a:t> to be here</a:t>
            </a:r>
          </a:p>
          <a:p>
            <a:r>
              <a:rPr lang="en-US" baseline="0" dirty="0" smtClean="0"/>
              <a:t>Quick intro</a:t>
            </a:r>
          </a:p>
        </p:txBody>
      </p:sp>
      <p:sp>
        <p:nvSpPr>
          <p:cNvPr id="4" name="Slide Number Placeholder 3"/>
          <p:cNvSpPr>
            <a:spLocks noGrp="1"/>
          </p:cNvSpPr>
          <p:nvPr>
            <p:ph type="sldNum" sz="quarter" idx="10"/>
          </p:nvPr>
        </p:nvSpPr>
        <p:spPr>
          <a:xfrm>
            <a:off x="3885010" y="8684684"/>
            <a:ext cx="2971800" cy="457200"/>
          </a:xfrm>
          <a:prstGeom prst="rect">
            <a:avLst/>
          </a:prstGeom>
        </p:spPr>
        <p:txBody>
          <a:bodyPr/>
          <a:lstStyle/>
          <a:p>
            <a:fld id="{32B60AF2-3F1C-414A-A303-F195530634C7}" type="slidenum">
              <a:rPr lang="en-US" smtClean="0"/>
              <a:t>1</a:t>
            </a:fld>
            <a:endParaRPr lang="en-US"/>
          </a:p>
        </p:txBody>
      </p:sp>
    </p:spTree>
    <p:extLst>
      <p:ext uri="{BB962C8B-B14F-4D97-AF65-F5344CB8AC3E}">
        <p14:creationId xmlns:p14="http://schemas.microsoft.com/office/powerpoint/2010/main" val="383893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i="1" dirty="0" smtClean="0">
                <a:solidFill>
                  <a:schemeClr val="accent3"/>
                </a:solidFill>
              </a:rPr>
              <a:t>We will need to design adaptive decision processes that can incorporate and respond to changing climate conditions. Effective management of fisheries in a changing climate will require increased coordination and responsiveness of both science and management to changing and perhaps unexpected conditions.</a:t>
            </a:r>
            <a:endParaRPr lang="en-US" dirty="0" smtClean="0"/>
          </a:p>
          <a:p>
            <a:pPr marL="171450" indent="-171450" eaLnBrk="1" hangingPunct="1">
              <a:buFont typeface="Arial" panose="020B0604020202020204" pitchFamily="34" charset="0"/>
              <a:buChar char="•"/>
            </a:pPr>
            <a:r>
              <a:rPr lang="en-US" dirty="0" smtClean="0"/>
              <a:t>Managers should work to understand and incorporate the probable impacts of OAH into fisheries management plans. </a:t>
            </a:r>
          </a:p>
          <a:p>
            <a:pPr marL="171450" indent="-171450" eaLnBrk="1" hangingPunct="1">
              <a:buFont typeface="Arial" panose="020B0604020202020204" pitchFamily="34" charset="0"/>
              <a:buChar char="•"/>
            </a:pPr>
            <a:r>
              <a:rPr lang="en-US" dirty="0" smtClean="0"/>
              <a:t>it is important for West Coast managers to consider management plans and actions in the context of these multi-stressor effects. In particular, the growing adoption of ecosystem approaches to fisheries management offers opportunities to consider the potential regional effects of OAH as fisheries management plans are updated. </a:t>
            </a:r>
          </a:p>
          <a:p>
            <a:pPr eaLnBrk="1" hangingPunct="1"/>
            <a:endParaRPr lang="en-US" dirty="0" smtClean="0"/>
          </a:p>
        </p:txBody>
      </p:sp>
      <p:sp>
        <p:nvSpPr>
          <p:cNvPr id="37892" name="Slide Number Placeholder 3"/>
          <p:cNvSpPr txBox="1">
            <a:spLocks noGrp="1"/>
          </p:cNvSpPr>
          <p:nvPr/>
        </p:nvSpPr>
        <p:spPr>
          <a:xfrm>
            <a:off x="3884613" y="8685213"/>
            <a:ext cx="2971800" cy="457200"/>
          </a:xfrm>
          <a:prstGeom prst="rect">
            <a:avLst/>
          </a:prstGeom>
          <a:noFill/>
        </p:spPr>
        <p:txBody>
          <a:bodyPr lIns="91431" tIns="45716" rIns="91431" bIns="45716" anchor="b"/>
          <a:lstStyle/>
          <a:p>
            <a:pPr algn="r" fontAlgn="auto">
              <a:spcBef>
                <a:spcPts val="0"/>
              </a:spcBef>
              <a:spcAft>
                <a:spcPts val="0"/>
              </a:spcAft>
              <a:defRPr/>
            </a:pPr>
            <a:fld id="{970742EF-942D-4DA7-9EC4-34DDED86F828}" type="slidenum">
              <a:rPr lang="en-US" sz="1200">
                <a:solidFill>
                  <a:prstClr val="black"/>
                </a:solidFill>
                <a:latin typeface="Calibri"/>
                <a:ea typeface="+mn-ea"/>
                <a:cs typeface="+mn-cs"/>
              </a:rPr>
              <a:pPr algn="r" fontAlgn="auto">
                <a:spcBef>
                  <a:spcPts val="0"/>
                </a:spcBef>
                <a:spcAft>
                  <a:spcPts val="0"/>
                </a:spcAft>
                <a:defRPr/>
              </a:pPr>
              <a:t>10</a:t>
            </a:fld>
            <a:endParaRPr lang="en-US" sz="1200" dirty="0">
              <a:solidFill>
                <a:prstClr val="black"/>
              </a:solidFill>
              <a:latin typeface="Calibri"/>
              <a:ea typeface="+mn-ea"/>
              <a:cs typeface="+mn-cs"/>
            </a:endParaRPr>
          </a:p>
        </p:txBody>
      </p:sp>
    </p:spTree>
    <p:extLst>
      <p:ext uri="{BB962C8B-B14F-4D97-AF65-F5344CB8AC3E}">
        <p14:creationId xmlns:p14="http://schemas.microsoft.com/office/powerpoint/2010/main" val="45355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EXPAND KNOWLEDGE</a:t>
            </a:r>
          </a:p>
          <a:p>
            <a:endParaRPr lang="en-US" sz="1200" dirty="0" smtClean="0"/>
          </a:p>
          <a:p>
            <a:r>
              <a:rPr lang="en-US" sz="1200" dirty="0" smtClean="0"/>
              <a:t>Build flexibility and adaptability into conservation decisions. </a:t>
            </a:r>
          </a:p>
          <a:p>
            <a:endParaRPr lang="en-US" sz="1200" baseline="0" dirty="0" smtClean="0"/>
          </a:p>
          <a:p>
            <a:r>
              <a:rPr lang="en-US" dirty="0" smtClean="0"/>
              <a:t>Recommendation 7: Build out a West Coast  monitoring program that meets management needs</a:t>
            </a:r>
          </a:p>
          <a:p>
            <a:pPr lvl="1"/>
            <a:r>
              <a:rPr lang="en-US" dirty="0" smtClean="0"/>
              <a:t>Action: Define gaps between monitoring efforts and management needs </a:t>
            </a:r>
          </a:p>
          <a:p>
            <a:pPr lvl="1"/>
            <a:r>
              <a:rPr lang="en-US" dirty="0" smtClean="0"/>
              <a:t>Action: Enhance comparability and access of OAH data</a:t>
            </a:r>
          </a:p>
          <a:p>
            <a:endParaRPr lang="en-US" sz="1200" baseline="0" dirty="0" smtClean="0"/>
          </a:p>
          <a:p>
            <a:endParaRPr lang="en-US" dirty="0"/>
          </a:p>
        </p:txBody>
      </p:sp>
    </p:spTree>
    <p:extLst>
      <p:ext uri="{BB962C8B-B14F-4D97-AF65-F5344CB8AC3E}">
        <p14:creationId xmlns:p14="http://schemas.microsoft.com/office/powerpoint/2010/main" val="313820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dirty="0" smtClean="0">
                <a:solidFill>
                  <a:srgbClr val="000000"/>
                </a:solidFill>
                <a:latin typeface="Lucida Grande" charset="0"/>
                <a:ea typeface="Lucida Grande" charset="0"/>
                <a:cs typeface="Lucida Grande" charset="0"/>
                <a:sym typeface="Lucida Grande" charset="0"/>
              </a:rPr>
              <a:t>Collaboration </a:t>
            </a:r>
            <a:r>
              <a:rPr lang="en-US" altLang="en-US" dirty="0">
                <a:solidFill>
                  <a:srgbClr val="000000"/>
                </a:solidFill>
                <a:latin typeface="Lucida Grande" charset="0"/>
                <a:ea typeface="Lucida Grande" charset="0"/>
                <a:cs typeface="Lucida Grande" charset="0"/>
                <a:sym typeface="Lucida Grande" charset="0"/>
              </a:rPr>
              <a:t>led to </a:t>
            </a:r>
            <a:r>
              <a:rPr lang="en-US" altLang="en-US" dirty="0" smtClean="0">
                <a:solidFill>
                  <a:srgbClr val="000000"/>
                </a:solidFill>
                <a:latin typeface="Lucida Grande" charset="0"/>
                <a:ea typeface="Lucida Grande" charset="0"/>
                <a:cs typeface="Lucida Grande" charset="0"/>
                <a:sym typeface="Lucida Grande" charset="0"/>
              </a:rPr>
              <a:t>adaptation efforts.</a:t>
            </a:r>
          </a:p>
          <a:p>
            <a:r>
              <a:rPr lang="en-US" altLang="en-US" dirty="0" smtClean="0">
                <a:solidFill>
                  <a:srgbClr val="000000"/>
                </a:solidFill>
                <a:latin typeface="Lucida Grande" charset="0"/>
                <a:ea typeface="Lucida Grande" charset="0"/>
                <a:cs typeface="Lucida Grande" charset="0"/>
                <a:sym typeface="Lucida Grande" charset="0"/>
              </a:rPr>
              <a:t>Blue Ribbon Panel was in direct response to this particular issue, focused around the impacts of ocean acidification in WA waters.</a:t>
            </a:r>
          </a:p>
          <a:p>
            <a:endParaRPr lang="en-US" altLang="en-US" dirty="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42900" indent="-342900" algn="l">
              <a:buFont typeface="Arial" panose="020B0604020202020204" pitchFamily="34" charset="0"/>
              <a:buChar char="•"/>
            </a:pPr>
            <a:endParaRPr lang="en-US" sz="1200" dirty="0" smtClean="0"/>
          </a:p>
          <a:p>
            <a:pPr marL="342900" indent="-342900" algn="l">
              <a:buFont typeface="Arial" panose="020B0604020202020204" pitchFamily="34" charset="0"/>
              <a:buChar char="•"/>
            </a:pPr>
            <a:r>
              <a:rPr lang="en-US" sz="1200" dirty="0" smtClean="0"/>
              <a:t>In the next year, we should work towards legislation that can cross and benefit all three states and build on efforts of the Panel recommendations </a:t>
            </a:r>
          </a:p>
          <a:p>
            <a:pPr marL="342900" indent="-342900" algn="l">
              <a:buFont typeface="Arial" panose="020B0604020202020204" pitchFamily="34" charset="0"/>
              <a:buChar char="•"/>
            </a:pPr>
            <a:r>
              <a:rPr lang="en-US" sz="1200" dirty="0" smtClean="0"/>
              <a:t>I encourage you to work with state legislature in WA or </a:t>
            </a:r>
            <a:r>
              <a:rPr lang="en-US" sz="1200" dirty="0" err="1" smtClean="0"/>
              <a:t>OR</a:t>
            </a:r>
            <a:r>
              <a:rPr lang="en-US" sz="1200" dirty="0" smtClean="0"/>
              <a:t> </a:t>
            </a:r>
          </a:p>
          <a:p>
            <a:pPr marL="342900" indent="-342900" algn="l">
              <a:buFont typeface="Arial" panose="020B0604020202020204" pitchFamily="34" charset="0"/>
              <a:buChar char="•"/>
            </a:pPr>
            <a:r>
              <a:rPr lang="en-US" sz="1200" dirty="0" smtClean="0"/>
              <a:t>Learn from what we saw in WA in order to get legislation in CA that recognizes our unique perspectives and parameters</a:t>
            </a:r>
            <a:endParaRPr lang="en-US" sz="1200" dirty="0" smtClean="0">
              <a:solidFill>
                <a:srgbClr val="FF0000"/>
              </a:solidFill>
            </a:endParaRPr>
          </a:p>
          <a:p>
            <a:endParaRPr lang="en-US" altLang="en-US" dirty="0">
              <a:latin typeface="Helvetica" charset="0"/>
              <a:cs typeface="Helvetica" charset="0"/>
              <a:sym typeface="Helvetica"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Just like a person trying to stay alive while waiting for an organ transplant, we can buy time while we learn more, or develop alternative ways to address changing ocean chemistry.</a:t>
            </a:r>
          </a:p>
          <a:p>
            <a:endParaRPr lang="en-US" dirty="0"/>
          </a:p>
        </p:txBody>
      </p:sp>
    </p:spTree>
    <p:extLst>
      <p:ext uri="{BB962C8B-B14F-4D97-AF65-F5344CB8AC3E}">
        <p14:creationId xmlns:p14="http://schemas.microsoft.com/office/powerpoint/2010/main" val="123885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buFontTx/>
              <a:buNone/>
            </a:pPr>
            <a:endParaRPr lang="en-US" altLang="en-US" dirty="0">
              <a:solidFill>
                <a:srgbClr val="FF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r>
              <a:rPr lang="en-US" altLang="en-US" sz="1400" baseline="0" dirty="0" smtClean="0">
                <a:solidFill>
                  <a:srgbClr val="000000"/>
                </a:solidFill>
                <a:latin typeface="Lucida Grande" charset="0"/>
                <a:ea typeface="Lucida Grande" charset="0"/>
                <a:cs typeface="Lucida Grande" charset="0"/>
                <a:sym typeface="Lucida Grande" charset="0"/>
              </a:rPr>
              <a:t>Here representing our Governors and Premier. </a:t>
            </a:r>
          </a:p>
          <a:p>
            <a:endParaRPr lang="en-US" altLang="en-US" sz="1400" baseline="0" dirty="0" smtClean="0">
              <a:solidFill>
                <a:srgbClr val="000000"/>
              </a:solidFill>
              <a:latin typeface="Lucida Grande" charset="0"/>
              <a:ea typeface="Lucida Grande" charset="0"/>
              <a:cs typeface="Lucida Grande" charset="0"/>
              <a:sym typeface="Lucida Grande"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400" kern="1200" dirty="0" smtClean="0">
                <a:solidFill>
                  <a:schemeClr val="tx1"/>
                </a:solidFill>
                <a:effectLst/>
                <a:latin typeface="Gill Sans" charset="0"/>
                <a:ea typeface="+mn-ea"/>
                <a:cs typeface="+mn-cs"/>
              </a:rPr>
              <a:t>We’re in a position to lead the nation on</a:t>
            </a:r>
            <a:r>
              <a:rPr lang="en-US" sz="1400" kern="1200" baseline="0" dirty="0" smtClean="0">
                <a:solidFill>
                  <a:schemeClr val="tx1"/>
                </a:solidFill>
                <a:effectLst/>
                <a:latin typeface="Gill Sans" charset="0"/>
                <a:ea typeface="+mn-ea"/>
                <a:cs typeface="+mn-cs"/>
              </a:rPr>
              <a:t> preparing for the threats of climate change, of which ocean acidification and hypoxia (OAH) are included.</a:t>
            </a:r>
            <a:endParaRPr lang="en-US" sz="1400" baseline="0" dirty="0" smtClean="0"/>
          </a:p>
          <a:p>
            <a:endParaRPr lang="en-US" altLang="en-US" sz="1400" baseline="0" dirty="0" smtClean="0">
              <a:solidFill>
                <a:srgbClr val="000000"/>
              </a:solidFill>
              <a:latin typeface="Lucida Grande" charset="0"/>
              <a:ea typeface="Lucida Grande" charset="0"/>
              <a:cs typeface="Lucida Grande" charset="0"/>
              <a:sym typeface="Lucida Grande" charset="0"/>
            </a:endParaRPr>
          </a:p>
          <a:p>
            <a:endParaRPr lang="en-US" altLang="en-US" dirty="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response to the WA Panel and the</a:t>
            </a:r>
            <a:r>
              <a:rPr lang="en-US" baseline="0" dirty="0" smtClean="0"/>
              <a:t> hatchery story</a:t>
            </a:r>
            <a:r>
              <a:rPr lang="en-US" dirty="0" smtClean="0"/>
              <a:t>, CA responded</a:t>
            </a:r>
            <a:r>
              <a:rPr lang="en-US" baseline="0" dirty="0" smtClean="0"/>
              <a:t> and started the Panel and work on OAH beyond hatcheries. </a:t>
            </a:r>
          </a:p>
          <a:p>
            <a:r>
              <a:rPr lang="en-US" baseline="0" dirty="0" smtClean="0"/>
              <a:t>Other states quickly joined in on the Panel making this a coast-wide effort</a:t>
            </a:r>
          </a:p>
          <a:p>
            <a:r>
              <a:rPr lang="en-US" baseline="0" dirty="0" smtClean="0"/>
              <a:t>Don’t just care about one thing, but about building robustness and resilience into an ecosystem</a:t>
            </a:r>
          </a:p>
          <a:p>
            <a:r>
              <a:rPr lang="en-US" baseline="0" dirty="0" smtClean="0"/>
              <a:t>Now scaling up and out to federal </a:t>
            </a:r>
            <a:r>
              <a:rPr lang="en-US" baseline="0" dirty="0" err="1" smtClean="0"/>
              <a:t>govts</a:t>
            </a:r>
            <a:endParaRPr lang="en-US" dirty="0"/>
          </a:p>
        </p:txBody>
      </p:sp>
    </p:spTree>
    <p:extLst>
      <p:ext uri="{BB962C8B-B14F-4D97-AF65-F5344CB8AC3E}">
        <p14:creationId xmlns:p14="http://schemas.microsoft.com/office/powerpoint/2010/main" val="328865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7892" name="Slide Number Placeholder 3"/>
          <p:cNvSpPr txBox="1">
            <a:spLocks noGrp="1"/>
          </p:cNvSpPr>
          <p:nvPr/>
        </p:nvSpPr>
        <p:spPr>
          <a:xfrm>
            <a:off x="3884613" y="8685213"/>
            <a:ext cx="2971800" cy="457200"/>
          </a:xfrm>
          <a:prstGeom prst="rect">
            <a:avLst/>
          </a:prstGeom>
          <a:noFill/>
        </p:spPr>
        <p:txBody>
          <a:bodyPr lIns="91431" tIns="45716" rIns="91431" bIns="45716" anchor="b"/>
          <a:lstStyle/>
          <a:p>
            <a:pPr algn="r" fontAlgn="auto">
              <a:spcBef>
                <a:spcPts val="0"/>
              </a:spcBef>
              <a:spcAft>
                <a:spcPts val="0"/>
              </a:spcAft>
              <a:defRPr/>
            </a:pPr>
            <a:fld id="{970742EF-942D-4DA7-9EC4-34DDED86F828}" type="slidenum">
              <a:rPr lang="en-US" sz="1200">
                <a:solidFill>
                  <a:prstClr val="black"/>
                </a:solidFill>
                <a:latin typeface="Calibri"/>
                <a:ea typeface="+mn-ea"/>
                <a:cs typeface="+mn-cs"/>
              </a:rPr>
              <a:pPr algn="r" fontAlgn="auto">
                <a:spcBef>
                  <a:spcPts val="0"/>
                </a:spcBef>
                <a:spcAft>
                  <a:spcPts val="0"/>
                </a:spcAft>
                <a:defRPr/>
              </a:pPr>
              <a:t>5</a:t>
            </a:fld>
            <a:endParaRPr lang="en-US" sz="1200" dirty="0">
              <a:solidFill>
                <a:prstClr val="black"/>
              </a:solidFill>
              <a:latin typeface="Calibri"/>
              <a:ea typeface="+mn-ea"/>
              <a:cs typeface="+mn-cs"/>
            </a:endParaRPr>
          </a:p>
        </p:txBody>
      </p:sp>
    </p:spTree>
    <p:extLst>
      <p:ext uri="{BB962C8B-B14F-4D97-AF65-F5344CB8AC3E}">
        <p14:creationId xmlns:p14="http://schemas.microsoft.com/office/powerpoint/2010/main" val="89331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0" dirty="0" smtClean="0">
                <a:solidFill>
                  <a:srgbClr val="000000"/>
                </a:solidFill>
                <a:latin typeface="Lucida Grande" charset="0"/>
                <a:ea typeface="Lucida Grande" charset="0"/>
                <a:cs typeface="Lucida Grande" charset="0"/>
                <a:sym typeface="Lucida Grande" charset="0"/>
              </a:rPr>
              <a:t>Breeze through these</a:t>
            </a:r>
            <a:r>
              <a:rPr lang="en-US" altLang="en-US" b="0" baseline="0" dirty="0" smtClean="0">
                <a:solidFill>
                  <a:srgbClr val="000000"/>
                </a:solidFill>
                <a:latin typeface="Lucida Grande" charset="0"/>
                <a:ea typeface="Lucida Grande" charset="0"/>
                <a:cs typeface="Lucida Grande" charset="0"/>
                <a:sym typeface="Lucida Grande" charset="0"/>
              </a:rPr>
              <a:t> as Ali will also touch on them</a:t>
            </a:r>
            <a:endParaRPr lang="en-US" altLang="en-US" b="0" dirty="0" smtClean="0">
              <a:solidFill>
                <a:srgbClr val="000000"/>
              </a:solidFill>
              <a:latin typeface="Lucida Grande" charset="0"/>
              <a:ea typeface="Lucida Grande" charset="0"/>
              <a:cs typeface="Lucida Grande" charset="0"/>
              <a:sym typeface="Lucida Grande" charset="0"/>
            </a:endParaRPr>
          </a:p>
          <a:p>
            <a:endParaRPr lang="en-US" altLang="en-US" dirty="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dirty="0" smtClean="0">
                <a:solidFill>
                  <a:schemeClr val="accent1"/>
                </a:solidFill>
              </a:rPr>
              <a:t>….they are organized this way to show there are things we can do on a local and regional basis to reduce additional stressors, and give marine species the best possible chance in the face of ocean acidification while continuing to grow with this nascent field. Some examples include:</a:t>
            </a:r>
          </a:p>
          <a:p>
            <a:r>
              <a:rPr lang="en-US" sz="1200" dirty="0" smtClean="0">
                <a:solidFill>
                  <a:schemeClr val="accent1"/>
                </a:solidFill>
              </a:rPr>
              <a:t>Reducing the amount of nutrients going into the ocean</a:t>
            </a:r>
          </a:p>
          <a:p>
            <a:r>
              <a:rPr lang="en-US" sz="1200" dirty="0" smtClean="0">
                <a:solidFill>
                  <a:schemeClr val="accent1"/>
                </a:solidFill>
              </a:rPr>
              <a:t>Reducing other stressors on ocean ecosystems, such as overfishing and pollution</a:t>
            </a:r>
          </a:p>
          <a:p>
            <a:r>
              <a:rPr lang="en-US" sz="1200" dirty="0" smtClean="0">
                <a:solidFill>
                  <a:schemeClr val="accent1"/>
                </a:solidFill>
              </a:rPr>
              <a:t>Targeted research and smart monitoring on behalf of decisions. </a:t>
            </a:r>
          </a:p>
          <a:p>
            <a:pPr eaLnBrk="1" hangingPunct="1"/>
            <a:endParaRPr lang="en-US" dirty="0" smtClean="0"/>
          </a:p>
        </p:txBody>
      </p:sp>
      <p:sp>
        <p:nvSpPr>
          <p:cNvPr id="37892" name="Slide Number Placeholder 3"/>
          <p:cNvSpPr txBox="1">
            <a:spLocks noGrp="1"/>
          </p:cNvSpPr>
          <p:nvPr/>
        </p:nvSpPr>
        <p:spPr>
          <a:xfrm>
            <a:off x="3884613" y="8685213"/>
            <a:ext cx="2971800" cy="457200"/>
          </a:xfrm>
          <a:prstGeom prst="rect">
            <a:avLst/>
          </a:prstGeom>
          <a:noFill/>
        </p:spPr>
        <p:txBody>
          <a:bodyPr lIns="91431" tIns="45716" rIns="91431" bIns="45716" anchor="b"/>
          <a:lstStyle/>
          <a:p>
            <a:pPr algn="r" fontAlgn="auto">
              <a:spcBef>
                <a:spcPts val="0"/>
              </a:spcBef>
              <a:spcAft>
                <a:spcPts val="0"/>
              </a:spcAft>
              <a:defRPr/>
            </a:pPr>
            <a:fld id="{970742EF-942D-4DA7-9EC4-34DDED86F828}" type="slidenum">
              <a:rPr lang="en-US" sz="1200">
                <a:solidFill>
                  <a:prstClr val="black"/>
                </a:solidFill>
                <a:latin typeface="Calibri"/>
                <a:ea typeface="+mn-ea"/>
                <a:cs typeface="+mn-cs"/>
              </a:rPr>
              <a:pPr algn="r" fontAlgn="auto">
                <a:spcBef>
                  <a:spcPts val="0"/>
                </a:spcBef>
                <a:spcAft>
                  <a:spcPts val="0"/>
                </a:spcAft>
                <a:defRPr/>
              </a:pPr>
              <a:t>7</a:t>
            </a:fld>
            <a:endParaRPr lang="en-US" sz="1200" dirty="0">
              <a:solidFill>
                <a:prstClr val="black"/>
              </a:solidFill>
              <a:latin typeface="Calibri"/>
              <a:ea typeface="+mn-ea"/>
              <a:cs typeface="+mn-cs"/>
            </a:endParaRPr>
          </a:p>
        </p:txBody>
      </p:sp>
    </p:spTree>
    <p:extLst>
      <p:ext uri="{BB962C8B-B14F-4D97-AF65-F5344CB8AC3E}">
        <p14:creationId xmlns:p14="http://schemas.microsoft.com/office/powerpoint/2010/main" val="370361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Emphasis on OPC investment in the now</a:t>
            </a:r>
            <a:r>
              <a:rPr lang="en-US" baseline="0" dirty="0" smtClean="0"/>
              <a:t> West Coast wide OA and nutrients </a:t>
            </a:r>
            <a:r>
              <a:rPr lang="en-US" dirty="0" smtClean="0"/>
              <a:t>model </a:t>
            </a:r>
          </a:p>
        </p:txBody>
      </p:sp>
      <p:sp>
        <p:nvSpPr>
          <p:cNvPr id="37892" name="Slide Number Placeholder 3"/>
          <p:cNvSpPr txBox="1">
            <a:spLocks noGrp="1"/>
          </p:cNvSpPr>
          <p:nvPr/>
        </p:nvSpPr>
        <p:spPr>
          <a:xfrm>
            <a:off x="3884613" y="8685213"/>
            <a:ext cx="2971800" cy="457200"/>
          </a:xfrm>
          <a:prstGeom prst="rect">
            <a:avLst/>
          </a:prstGeom>
          <a:noFill/>
        </p:spPr>
        <p:txBody>
          <a:bodyPr lIns="91431" tIns="45716" rIns="91431" bIns="45716" anchor="b"/>
          <a:lstStyle/>
          <a:p>
            <a:pPr algn="r" fontAlgn="auto">
              <a:spcBef>
                <a:spcPts val="0"/>
              </a:spcBef>
              <a:spcAft>
                <a:spcPts val="0"/>
              </a:spcAft>
              <a:defRPr/>
            </a:pPr>
            <a:fld id="{970742EF-942D-4DA7-9EC4-34DDED86F828}" type="slidenum">
              <a:rPr lang="en-US" sz="1200">
                <a:solidFill>
                  <a:prstClr val="black"/>
                </a:solidFill>
                <a:latin typeface="Calibri"/>
                <a:ea typeface="+mn-ea"/>
                <a:cs typeface="+mn-cs"/>
              </a:rPr>
              <a:pPr algn="r" fontAlgn="auto">
                <a:spcBef>
                  <a:spcPts val="0"/>
                </a:spcBef>
                <a:spcAft>
                  <a:spcPts val="0"/>
                </a:spcAft>
                <a:defRPr/>
              </a:pPr>
              <a:t>8</a:t>
            </a:fld>
            <a:endParaRPr lang="en-US" sz="1200" dirty="0">
              <a:solidFill>
                <a:prstClr val="black"/>
              </a:solidFill>
              <a:latin typeface="Calibri"/>
              <a:ea typeface="+mn-ea"/>
              <a:cs typeface="+mn-cs"/>
            </a:endParaRPr>
          </a:p>
        </p:txBody>
      </p:sp>
    </p:spTree>
    <p:extLst>
      <p:ext uri="{BB962C8B-B14F-4D97-AF65-F5344CB8AC3E}">
        <p14:creationId xmlns:p14="http://schemas.microsoft.com/office/powerpoint/2010/main" val="35833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05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361305C6-F049-4B37-844E-AB746A1EE3D7}" type="slidenum">
              <a:rPr lang="en-US" altLang="en-US"/>
              <a:pPr/>
              <a:t>‹#›</a:t>
            </a:fld>
            <a:endParaRPr lang="en-US" altLang="en-US"/>
          </a:p>
        </p:txBody>
      </p:sp>
    </p:spTree>
    <p:extLst>
      <p:ext uri="{BB962C8B-B14F-4D97-AF65-F5344CB8AC3E}">
        <p14:creationId xmlns:p14="http://schemas.microsoft.com/office/powerpoint/2010/main" val="5272464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CD2553-6CBA-4D92-AE8C-E58A228C0B2D}" type="slidenum">
              <a:rPr lang="en-US" altLang="en-US"/>
              <a:pPr/>
              <a:t>‹#›</a:t>
            </a:fld>
            <a:endParaRPr lang="en-US" altLang="en-US"/>
          </a:p>
        </p:txBody>
      </p:sp>
    </p:spTree>
    <p:extLst>
      <p:ext uri="{BB962C8B-B14F-4D97-AF65-F5344CB8AC3E}">
        <p14:creationId xmlns:p14="http://schemas.microsoft.com/office/powerpoint/2010/main" val="24431835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458BCAA-DFE6-4A15-8C5D-DEEC955CD0E3}" type="slidenum">
              <a:rPr lang="en-US" altLang="en-US"/>
              <a:pPr/>
              <a:t>‹#›</a:t>
            </a:fld>
            <a:endParaRPr lang="en-US" altLang="en-US"/>
          </a:p>
        </p:txBody>
      </p:sp>
    </p:spTree>
    <p:extLst>
      <p:ext uri="{BB962C8B-B14F-4D97-AF65-F5344CB8AC3E}">
        <p14:creationId xmlns:p14="http://schemas.microsoft.com/office/powerpoint/2010/main" val="39303106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65374FB9-F7BD-430F-A8A5-5F82C3D40CCA}" type="slidenum">
              <a:rPr lang="en-US" altLang="en-US"/>
              <a:pPr/>
              <a:t>‹#›</a:t>
            </a:fld>
            <a:endParaRPr lang="en-US" altLang="en-US"/>
          </a:p>
        </p:txBody>
      </p:sp>
    </p:spTree>
    <p:extLst>
      <p:ext uri="{BB962C8B-B14F-4D97-AF65-F5344CB8AC3E}">
        <p14:creationId xmlns:p14="http://schemas.microsoft.com/office/powerpoint/2010/main" val="5135098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70F63AB-9346-4899-BAF0-64AEFAB2EC14}" type="slidenum">
              <a:rPr lang="en-US" altLang="en-US"/>
              <a:pPr/>
              <a:t>‹#›</a:t>
            </a:fld>
            <a:endParaRPr lang="en-US" altLang="en-US"/>
          </a:p>
        </p:txBody>
      </p:sp>
    </p:spTree>
    <p:extLst>
      <p:ext uri="{BB962C8B-B14F-4D97-AF65-F5344CB8AC3E}">
        <p14:creationId xmlns:p14="http://schemas.microsoft.com/office/powerpoint/2010/main" val="18873837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986DBEA-F553-4C24-98E4-EDC1BFE100A0}" type="slidenum">
              <a:rPr lang="en-US" altLang="en-US"/>
              <a:pPr/>
              <a:t>‹#›</a:t>
            </a:fld>
            <a:endParaRPr lang="en-US" altLang="en-US"/>
          </a:p>
        </p:txBody>
      </p:sp>
    </p:spTree>
    <p:extLst>
      <p:ext uri="{BB962C8B-B14F-4D97-AF65-F5344CB8AC3E}">
        <p14:creationId xmlns:p14="http://schemas.microsoft.com/office/powerpoint/2010/main" val="38544493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97F44D2-024A-4416-99DC-5B54017B873F}" type="slidenum">
              <a:rPr lang="en-US" altLang="en-US"/>
              <a:pPr/>
              <a:t>‹#›</a:t>
            </a:fld>
            <a:endParaRPr lang="en-US" altLang="en-US"/>
          </a:p>
        </p:txBody>
      </p:sp>
    </p:spTree>
    <p:extLst>
      <p:ext uri="{BB962C8B-B14F-4D97-AF65-F5344CB8AC3E}">
        <p14:creationId xmlns:p14="http://schemas.microsoft.com/office/powerpoint/2010/main" val="353556277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A7CE774-D51C-43A0-86DC-0BEBD0C029CF}" type="slidenum">
              <a:rPr lang="en-US" altLang="en-US"/>
              <a:pPr/>
              <a:t>‹#›</a:t>
            </a:fld>
            <a:endParaRPr lang="en-US" altLang="en-US"/>
          </a:p>
        </p:txBody>
      </p:sp>
    </p:spTree>
    <p:extLst>
      <p:ext uri="{BB962C8B-B14F-4D97-AF65-F5344CB8AC3E}">
        <p14:creationId xmlns:p14="http://schemas.microsoft.com/office/powerpoint/2010/main" val="1499753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865BAED-1EDC-43B1-8855-256BDE46F5FD}" type="slidenum">
              <a:rPr lang="en-US" altLang="en-US"/>
              <a:pPr/>
              <a:t>‹#›</a:t>
            </a:fld>
            <a:endParaRPr lang="en-US" altLang="en-US"/>
          </a:p>
        </p:txBody>
      </p:sp>
    </p:spTree>
    <p:extLst>
      <p:ext uri="{BB962C8B-B14F-4D97-AF65-F5344CB8AC3E}">
        <p14:creationId xmlns:p14="http://schemas.microsoft.com/office/powerpoint/2010/main" val="158341127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126ADB5-5871-4952-93FB-57A432C15787}" type="slidenum">
              <a:rPr lang="en-US" altLang="en-US"/>
              <a:pPr/>
              <a:t>‹#›</a:t>
            </a:fld>
            <a:endParaRPr lang="en-US" altLang="en-US"/>
          </a:p>
        </p:txBody>
      </p:sp>
    </p:spTree>
    <p:extLst>
      <p:ext uri="{BB962C8B-B14F-4D97-AF65-F5344CB8AC3E}">
        <p14:creationId xmlns:p14="http://schemas.microsoft.com/office/powerpoint/2010/main" val="183268334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F23D608-D5B3-461B-BF08-B1FF046F1972}" type="slidenum">
              <a:rPr lang="en-US" altLang="en-US"/>
              <a:pPr/>
              <a:t>‹#›</a:t>
            </a:fld>
            <a:endParaRPr lang="en-US" altLang="en-US"/>
          </a:p>
        </p:txBody>
      </p:sp>
    </p:spTree>
    <p:extLst>
      <p:ext uri="{BB962C8B-B14F-4D97-AF65-F5344CB8AC3E}">
        <p14:creationId xmlns:p14="http://schemas.microsoft.com/office/powerpoint/2010/main" val="13640869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0B4CDE2-B699-47EA-916B-A52CEACEFC6B}" type="slidenum">
              <a:rPr lang="en-US" altLang="en-US"/>
              <a:pPr/>
              <a:t>‹#›</a:t>
            </a:fld>
            <a:endParaRPr lang="en-US" altLang="en-US"/>
          </a:p>
        </p:txBody>
      </p:sp>
    </p:spTree>
    <p:extLst>
      <p:ext uri="{BB962C8B-B14F-4D97-AF65-F5344CB8AC3E}">
        <p14:creationId xmlns:p14="http://schemas.microsoft.com/office/powerpoint/2010/main" val="53669887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F25AE38-8522-4D11-ACE5-56AEC9AD5CEB}" type="slidenum">
              <a:rPr lang="en-US" altLang="en-US"/>
              <a:pPr/>
              <a:t>‹#›</a:t>
            </a:fld>
            <a:endParaRPr lang="en-US" altLang="en-US"/>
          </a:p>
        </p:txBody>
      </p:sp>
    </p:spTree>
    <p:extLst>
      <p:ext uri="{BB962C8B-B14F-4D97-AF65-F5344CB8AC3E}">
        <p14:creationId xmlns:p14="http://schemas.microsoft.com/office/powerpoint/2010/main" val="7186855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0FF6B6D-0455-4C29-A9D4-A2CDFCEA2EDD}" type="slidenum">
              <a:rPr lang="en-US" altLang="en-US"/>
              <a:pPr/>
              <a:t>‹#›</a:t>
            </a:fld>
            <a:endParaRPr lang="en-US" altLang="en-US"/>
          </a:p>
        </p:txBody>
      </p:sp>
    </p:spTree>
    <p:extLst>
      <p:ext uri="{BB962C8B-B14F-4D97-AF65-F5344CB8AC3E}">
        <p14:creationId xmlns:p14="http://schemas.microsoft.com/office/powerpoint/2010/main" val="19227125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89F5829-61FD-4886-8FCD-2E966E8B40CA}" type="slidenum">
              <a:rPr lang="en-US" altLang="en-US"/>
              <a:pPr/>
              <a:t>‹#›</a:t>
            </a:fld>
            <a:endParaRPr lang="en-US" altLang="en-US"/>
          </a:p>
        </p:txBody>
      </p:sp>
    </p:spTree>
    <p:extLst>
      <p:ext uri="{BB962C8B-B14F-4D97-AF65-F5344CB8AC3E}">
        <p14:creationId xmlns:p14="http://schemas.microsoft.com/office/powerpoint/2010/main" val="373861989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89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834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787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757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22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710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55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36FE139-82D3-4175-B482-36776A4D9002}" type="slidenum">
              <a:rPr lang="en-US" altLang="en-US"/>
              <a:pPr/>
              <a:t>‹#›</a:t>
            </a:fld>
            <a:endParaRPr lang="en-US" altLang="en-US"/>
          </a:p>
        </p:txBody>
      </p:sp>
    </p:spTree>
    <p:extLst>
      <p:ext uri="{BB962C8B-B14F-4D97-AF65-F5344CB8AC3E}">
        <p14:creationId xmlns:p14="http://schemas.microsoft.com/office/powerpoint/2010/main" val="45414918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8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057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426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82347-B22B-3C47-AC83-62D52BD5873B}"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95484E-DF57-B946-89FA-CDBACD400D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85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2382349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5079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2079625"/>
            <a:ext cx="7772400" cy="1362075"/>
          </a:xfrm>
        </p:spPr>
        <p:txBody>
          <a:bodyPr anchor="t"/>
          <a:lstStyle>
            <a:lvl1pPr algn="ctr">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29013"/>
            <a:ext cx="7772400" cy="1500187"/>
          </a:xfrm>
        </p:spPr>
        <p:txBody>
          <a:bodyPr>
            <a:normAutofit/>
          </a:bodyPr>
          <a:lstStyle>
            <a:lvl1pPr marL="0" indent="0" algn="ctr">
              <a:buNone/>
              <a:defRPr sz="2400">
                <a:solidFill>
                  <a:schemeClr val="bg1">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9506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990600"/>
            <a:ext cx="4191000" cy="55626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191000" cy="5562600"/>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8923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14400"/>
            <a:ext cx="4040188" cy="803275"/>
          </a:xfrm>
        </p:spPr>
        <p:txBody>
          <a:bodyPr anchor="ctr">
            <a:noAutofit/>
          </a:bodyPr>
          <a:lstStyle>
            <a:lvl1pPr marL="0" indent="0" algn="ctr">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876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14400"/>
            <a:ext cx="4041775" cy="803275"/>
          </a:xfrm>
        </p:spPr>
        <p:txBody>
          <a:bodyPr anchor="ctr">
            <a:noAutofit/>
          </a:bodyPr>
          <a:lstStyle>
            <a:lvl1pPr marL="0" indent="0" algn="ctr">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876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2714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110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E7153EA-C3AB-447A-935E-77329A013DB3}" type="slidenum">
              <a:rPr lang="en-US" altLang="en-US"/>
              <a:pPr/>
              <a:t>‹#›</a:t>
            </a:fld>
            <a:endParaRPr lang="en-US" altLang="en-US"/>
          </a:p>
        </p:txBody>
      </p:sp>
    </p:spTree>
    <p:extLst>
      <p:ext uri="{BB962C8B-B14F-4D97-AF65-F5344CB8AC3E}">
        <p14:creationId xmlns:p14="http://schemas.microsoft.com/office/powerpoint/2010/main" val="370030629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920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b">
            <a:noAutofit/>
          </a:bodyPr>
          <a:lstStyle>
            <a:lvl1pPr algn="l">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3651250" y="273050"/>
            <a:ext cx="5111750" cy="6203950"/>
          </a:xfrm>
        </p:spPr>
        <p:txBody>
          <a:bodyP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6482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792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29F98108-CED1-42C0-9D0A-99865E182A24}" type="slidenum">
              <a:rPr lang="en-US" altLang="en-US"/>
              <a:pPr/>
              <a:t>‹#›</a:t>
            </a:fld>
            <a:endParaRPr lang="en-US" altLang="en-US"/>
          </a:p>
        </p:txBody>
      </p:sp>
    </p:spTree>
    <p:extLst>
      <p:ext uri="{BB962C8B-B14F-4D97-AF65-F5344CB8AC3E}">
        <p14:creationId xmlns:p14="http://schemas.microsoft.com/office/powerpoint/2010/main" val="34445597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7FAAE0-B18C-4538-B54E-32C6EEBE2D91}" type="slidenum">
              <a:rPr lang="en-US" altLang="en-US"/>
              <a:pPr/>
              <a:t>‹#›</a:t>
            </a:fld>
            <a:endParaRPr lang="en-US" altLang="en-US"/>
          </a:p>
        </p:txBody>
      </p:sp>
    </p:spTree>
    <p:extLst>
      <p:ext uri="{BB962C8B-B14F-4D97-AF65-F5344CB8AC3E}">
        <p14:creationId xmlns:p14="http://schemas.microsoft.com/office/powerpoint/2010/main" val="36442749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8888715-D4F5-4F57-A3BF-F129A187EEF4}" type="slidenum">
              <a:rPr lang="en-US" altLang="en-US"/>
              <a:pPr/>
              <a:t>‹#›</a:t>
            </a:fld>
            <a:endParaRPr lang="en-US" altLang="en-US"/>
          </a:p>
        </p:txBody>
      </p:sp>
    </p:spTree>
    <p:extLst>
      <p:ext uri="{BB962C8B-B14F-4D97-AF65-F5344CB8AC3E}">
        <p14:creationId xmlns:p14="http://schemas.microsoft.com/office/powerpoint/2010/main" val="12134239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4E7714B-1953-473F-B74E-132ABD926CF5}" type="slidenum">
              <a:rPr lang="en-US" altLang="en-US"/>
              <a:pPr/>
              <a:t>‹#›</a:t>
            </a:fld>
            <a:endParaRPr lang="en-US" altLang="en-US"/>
          </a:p>
        </p:txBody>
      </p:sp>
    </p:spTree>
    <p:extLst>
      <p:ext uri="{BB962C8B-B14F-4D97-AF65-F5344CB8AC3E}">
        <p14:creationId xmlns:p14="http://schemas.microsoft.com/office/powerpoint/2010/main" val="37694371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05F4528-180A-435C-977B-0C4147915347}" type="slidenum">
              <a:rPr lang="en-US" altLang="en-US"/>
              <a:pPr/>
              <a:t>‹#›</a:t>
            </a:fld>
            <a:endParaRPr lang="en-US" altLang="en-US"/>
          </a:p>
        </p:txBody>
      </p:sp>
    </p:spTree>
    <p:extLst>
      <p:ext uri="{BB962C8B-B14F-4D97-AF65-F5344CB8AC3E}">
        <p14:creationId xmlns:p14="http://schemas.microsoft.com/office/powerpoint/2010/main" val="12881514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1026" name="Rectangle 2"/>
          <p:cNvSpPr>
            <a:spLocks noGrp="1" noChangeArrowheads="1"/>
          </p:cNvSpPr>
          <p:nvPr>
            <p:ph type="body" idx="1"/>
          </p:nvPr>
        </p:nvSpPr>
        <p:spPr bwMode="auto">
          <a:xfrm>
            <a:off x="457200" y="1598613"/>
            <a:ext cx="8229600"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
        <p:nvSpPr>
          <p:cNvPr id="1027"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03A15311-F6DC-4A4D-82AE-5B6AE626E9B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altLang="en-US" smtClean="0">
                <a:sym typeface="Lucida Grande" charset="0"/>
              </a:rPr>
              <a:t>Click to edit Master title style</a:t>
            </a:r>
          </a:p>
        </p:txBody>
      </p:sp>
      <p:sp>
        <p:nvSpPr>
          <p:cNvPr id="4098" name="Text Box 2"/>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stStyle>
          <a:p>
            <a:fld id="{B0FE0072-8E51-4900-B188-F184AD5A9AC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charset="0"/>
        </a:defRPr>
      </a:lvl1pPr>
      <a:lvl2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429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430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600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574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B082347-B22B-3C47-AC83-62D52BD5873B}" type="datetimeFigureOut">
              <a:rPr lang="en-US" smtClean="0">
                <a:solidFill>
                  <a:prstClr val="black">
                    <a:tint val="75000"/>
                  </a:prstClr>
                </a:solidFill>
                <a:latin typeface="Calibri"/>
                <a:ea typeface="+mn-ea"/>
                <a:cs typeface="+mn-cs"/>
              </a:rPr>
              <a:pPr defTabSz="457200" fontAlgn="auto">
                <a:spcBef>
                  <a:spcPts val="0"/>
                </a:spcBef>
                <a:spcAft>
                  <a:spcPts val="0"/>
                </a:spcAft>
              </a:pPr>
              <a:t>1/26/2016</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995484E-DF57-B946-89FA-CDBACD400D74}"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60656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04800" y="914400"/>
            <a:ext cx="8610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9739420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ctr" rtl="0" eaLnBrk="1" fontAlgn="base" hangingPunct="1">
        <a:spcBef>
          <a:spcPct val="0"/>
        </a:spcBef>
        <a:spcAft>
          <a:spcPct val="0"/>
        </a:spcAft>
        <a:defRPr sz="3000" b="1" kern="1200" cap="all">
          <a:solidFill>
            <a:schemeClr val="bg1"/>
          </a:solidFill>
          <a:latin typeface="+mj-lt"/>
          <a:ea typeface="+mj-ea"/>
          <a:cs typeface="+mj-cs"/>
        </a:defRPr>
      </a:lvl1pPr>
      <a:lvl2pPr algn="ctr" rtl="0" eaLnBrk="1" fontAlgn="base" hangingPunct="1">
        <a:spcBef>
          <a:spcPct val="0"/>
        </a:spcBef>
        <a:spcAft>
          <a:spcPct val="0"/>
        </a:spcAft>
        <a:defRPr sz="3000" b="1">
          <a:solidFill>
            <a:schemeClr val="bg1"/>
          </a:solidFill>
          <a:latin typeface="Arial" charset="0"/>
        </a:defRPr>
      </a:lvl2pPr>
      <a:lvl3pPr algn="ctr" rtl="0" eaLnBrk="1" fontAlgn="base" hangingPunct="1">
        <a:spcBef>
          <a:spcPct val="0"/>
        </a:spcBef>
        <a:spcAft>
          <a:spcPct val="0"/>
        </a:spcAft>
        <a:defRPr sz="3000" b="1">
          <a:solidFill>
            <a:schemeClr val="bg1"/>
          </a:solidFill>
          <a:latin typeface="Arial" charset="0"/>
        </a:defRPr>
      </a:lvl3pPr>
      <a:lvl4pPr algn="ctr" rtl="0" eaLnBrk="1" fontAlgn="base" hangingPunct="1">
        <a:spcBef>
          <a:spcPct val="0"/>
        </a:spcBef>
        <a:spcAft>
          <a:spcPct val="0"/>
        </a:spcAft>
        <a:defRPr sz="3000" b="1">
          <a:solidFill>
            <a:schemeClr val="bg1"/>
          </a:solidFill>
          <a:latin typeface="Arial" charset="0"/>
        </a:defRPr>
      </a:lvl4pPr>
      <a:lvl5pPr algn="ctr" rtl="0" eaLnBrk="1" fontAlgn="base" hangingPunct="1">
        <a:spcBef>
          <a:spcPct val="0"/>
        </a:spcBef>
        <a:spcAft>
          <a:spcPct val="0"/>
        </a:spcAft>
        <a:defRPr sz="3000" b="1">
          <a:solidFill>
            <a:schemeClr val="bg1"/>
          </a:solidFill>
          <a:latin typeface="Arial" charset="0"/>
        </a:defRPr>
      </a:lvl5pPr>
      <a:lvl6pPr marL="457200" algn="ctr" rtl="0" eaLnBrk="1" fontAlgn="base" hangingPunct="1">
        <a:spcBef>
          <a:spcPct val="0"/>
        </a:spcBef>
        <a:spcAft>
          <a:spcPct val="0"/>
        </a:spcAft>
        <a:defRPr sz="3000" b="1">
          <a:solidFill>
            <a:schemeClr val="bg1"/>
          </a:solidFill>
          <a:latin typeface="Arial" charset="0"/>
        </a:defRPr>
      </a:lvl6pPr>
      <a:lvl7pPr marL="914400" algn="ctr" rtl="0" eaLnBrk="1" fontAlgn="base" hangingPunct="1">
        <a:spcBef>
          <a:spcPct val="0"/>
        </a:spcBef>
        <a:spcAft>
          <a:spcPct val="0"/>
        </a:spcAft>
        <a:defRPr sz="3000" b="1">
          <a:solidFill>
            <a:schemeClr val="bg1"/>
          </a:solidFill>
          <a:latin typeface="Arial" charset="0"/>
        </a:defRPr>
      </a:lvl7pPr>
      <a:lvl8pPr marL="1371600" algn="ctr" rtl="0" eaLnBrk="1" fontAlgn="base" hangingPunct="1">
        <a:spcBef>
          <a:spcPct val="0"/>
        </a:spcBef>
        <a:spcAft>
          <a:spcPct val="0"/>
        </a:spcAft>
        <a:defRPr sz="3000" b="1">
          <a:solidFill>
            <a:schemeClr val="bg1"/>
          </a:solidFill>
          <a:latin typeface="Arial" charset="0"/>
        </a:defRPr>
      </a:lvl8pPr>
      <a:lvl9pPr marL="1828800" algn="ctr" rtl="0" eaLnBrk="1" fontAlgn="base" hangingPunct="1">
        <a:spcBef>
          <a:spcPct val="0"/>
        </a:spcBef>
        <a:spcAft>
          <a:spcPct val="0"/>
        </a:spcAft>
        <a:defRPr sz="3000" b="1">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2200" b="1" kern="1200">
          <a:solidFill>
            <a:schemeClr val="bg1"/>
          </a:solidFill>
          <a:latin typeface="+mn-lt"/>
          <a:ea typeface="+mn-ea"/>
          <a:cs typeface="+mn-cs"/>
        </a:defRPr>
      </a:lvl1pPr>
      <a:lvl2pPr marL="742950" indent="-285750" algn="l" rtl="0" eaLnBrk="1" fontAlgn="base" hangingPunct="1">
        <a:spcBef>
          <a:spcPct val="20000"/>
        </a:spcBef>
        <a:spcAft>
          <a:spcPct val="0"/>
        </a:spcAft>
        <a:buSzPct val="85000"/>
        <a:buFont typeface="Arial" charset="0"/>
        <a:buChar char="–"/>
        <a:defRPr kern="1200">
          <a:solidFill>
            <a:srgbClr val="B9CDE5"/>
          </a:solidFill>
          <a:latin typeface="+mn-lt"/>
          <a:ea typeface="+mn-ea"/>
          <a:cs typeface="+mn-cs"/>
        </a:defRPr>
      </a:lvl2pPr>
      <a:lvl3pPr marL="1143000" indent="-228600" algn="l" rtl="0" eaLnBrk="1" fontAlgn="base" hangingPunct="1">
        <a:spcBef>
          <a:spcPct val="20000"/>
        </a:spcBef>
        <a:spcAft>
          <a:spcPct val="0"/>
        </a:spcAft>
        <a:buSzPct val="65000"/>
        <a:buFont typeface="Courier New" pitchFamily="49" charset="0"/>
        <a:buChar char="o"/>
        <a:defRPr kern="1200">
          <a:solidFill>
            <a:schemeClr val="bg1"/>
          </a:solidFill>
          <a:latin typeface="+mn-lt"/>
          <a:ea typeface="+mn-ea"/>
          <a:cs typeface="+mn-cs"/>
        </a:defRPr>
      </a:lvl3pPr>
      <a:lvl4pPr marL="1600200" indent="-228600" algn="l" rtl="0" eaLnBrk="1" fontAlgn="base" hangingPunct="1">
        <a:spcBef>
          <a:spcPct val="20000"/>
        </a:spcBef>
        <a:spcAft>
          <a:spcPct val="0"/>
        </a:spcAft>
        <a:buSzPct val="85000"/>
        <a:buFont typeface="Wingdings" pitchFamily="2" charset="2"/>
        <a:buChar char="§"/>
        <a:defRPr sz="1600" kern="1200">
          <a:solidFill>
            <a:srgbClr val="B9CDE5"/>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mailto:jennifer.phillips@resources.c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10.png"/><Relationship Id="rId4" Type="http://schemas.openxmlformats.org/officeDocument/2006/relationships/hyperlink" Target="http://westcoastoa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rrowheads="1"/>
          </p:cNvPicPr>
          <p:nvPr/>
        </p:nvPicPr>
        <p:blipFill rotWithShape="1">
          <a:blip r:embed="rId3">
            <a:alphaModFix amt="30000"/>
            <a:extLst>
              <a:ext uri="{28A0092B-C50C-407E-A947-70E740481C1C}">
                <a14:useLocalDpi xmlns:a14="http://schemas.microsoft.com/office/drawing/2010/main" val="0"/>
              </a:ext>
            </a:extLst>
          </a:blip>
          <a:srcRect l="7190" t="32655" r="3258" b="18269"/>
          <a:stretch/>
        </p:blipFill>
        <p:spPr bwMode="auto">
          <a:xfrm>
            <a:off x="0" y="-1"/>
            <a:ext cx="9163756" cy="444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 name="Title 1"/>
          <p:cNvSpPr>
            <a:spLocks noGrp="1"/>
          </p:cNvSpPr>
          <p:nvPr>
            <p:ph type="title"/>
          </p:nvPr>
        </p:nvSpPr>
        <p:spPr>
          <a:xfrm>
            <a:off x="0" y="648497"/>
            <a:ext cx="8839200" cy="1143000"/>
          </a:xfrm>
        </p:spPr>
        <p:txBody>
          <a:bodyPr>
            <a:noAutofit/>
          </a:bodyPr>
          <a:lstStyle/>
          <a:p>
            <a:r>
              <a:rPr lang="en-US" sz="4000" b="1" dirty="0">
                <a:solidFill>
                  <a:schemeClr val="tx1">
                    <a:lumMod val="75000"/>
                    <a:lumOff val="25000"/>
                  </a:schemeClr>
                </a:solidFill>
                <a:latin typeface="Raleway"/>
                <a:cs typeface="Raleway"/>
              </a:rPr>
              <a:t>Working Together to </a:t>
            </a:r>
            <a:r>
              <a:rPr lang="en-US" sz="4000" b="1" dirty="0" smtClean="0">
                <a:solidFill>
                  <a:schemeClr val="tx1">
                    <a:lumMod val="75000"/>
                    <a:lumOff val="25000"/>
                  </a:schemeClr>
                </a:solidFill>
                <a:latin typeface="Raleway"/>
                <a:cs typeface="Raleway"/>
              </a:rPr>
              <a:t>Tackle Ocean Acidification </a:t>
            </a:r>
            <a:r>
              <a:rPr lang="en-US" sz="4000" b="1" dirty="0">
                <a:solidFill>
                  <a:schemeClr val="tx1">
                    <a:lumMod val="75000"/>
                    <a:lumOff val="25000"/>
                  </a:schemeClr>
                </a:solidFill>
                <a:latin typeface="Raleway"/>
                <a:cs typeface="Raleway"/>
              </a:rPr>
              <a:t>&amp; </a:t>
            </a:r>
            <a:r>
              <a:rPr lang="en-US" sz="4000" b="1" dirty="0" smtClean="0">
                <a:solidFill>
                  <a:schemeClr val="tx1">
                    <a:lumMod val="75000"/>
                    <a:lumOff val="25000"/>
                  </a:schemeClr>
                </a:solidFill>
                <a:latin typeface="Raleway"/>
                <a:cs typeface="Raleway"/>
              </a:rPr>
              <a:t>Hypoxia (OAH) in California </a:t>
            </a:r>
            <a:endParaRPr lang="en-US" sz="4000" b="1" dirty="0">
              <a:solidFill>
                <a:schemeClr val="tx1">
                  <a:lumMod val="75000"/>
                  <a:lumOff val="25000"/>
                </a:schemeClr>
              </a:solidFill>
              <a:latin typeface="Raleway"/>
              <a:cs typeface="Raleway"/>
            </a:endParaRPr>
          </a:p>
        </p:txBody>
      </p:sp>
      <p:sp>
        <p:nvSpPr>
          <p:cNvPr id="3" name="Content Placeholder 2"/>
          <p:cNvSpPr>
            <a:spLocks noGrp="1"/>
          </p:cNvSpPr>
          <p:nvPr>
            <p:ph idx="1"/>
          </p:nvPr>
        </p:nvSpPr>
        <p:spPr>
          <a:xfrm>
            <a:off x="457200" y="2069045"/>
            <a:ext cx="8229600" cy="1998310"/>
          </a:xfrm>
        </p:spPr>
        <p:txBody>
          <a:bodyPr/>
          <a:lstStyle/>
          <a:p>
            <a:pPr marL="0" indent="0" algn="ctr">
              <a:spcBef>
                <a:spcPts val="600"/>
              </a:spcBef>
              <a:spcAft>
                <a:spcPts val="600"/>
              </a:spcAft>
              <a:buNone/>
            </a:pPr>
            <a:r>
              <a:rPr lang="en-US" sz="2400" dirty="0" smtClean="0">
                <a:latin typeface="Raleway"/>
                <a:cs typeface="Raleway"/>
              </a:rPr>
              <a:t/>
            </a:r>
            <a:br>
              <a:rPr lang="en-US" sz="2400" dirty="0" smtClean="0">
                <a:latin typeface="Raleway"/>
                <a:cs typeface="Raleway"/>
              </a:rPr>
            </a:br>
            <a:r>
              <a:rPr lang="en-US" sz="2400" dirty="0" smtClean="0">
                <a:solidFill>
                  <a:schemeClr val="tx1">
                    <a:lumMod val="65000"/>
                    <a:lumOff val="35000"/>
                  </a:schemeClr>
                </a:solidFill>
                <a:latin typeface="Raleway"/>
                <a:cs typeface="Raleway"/>
              </a:rPr>
              <a:t>Senate Natural Resources and Water Committee </a:t>
            </a:r>
          </a:p>
          <a:p>
            <a:pPr marL="0" indent="0" algn="ctr">
              <a:spcBef>
                <a:spcPts val="600"/>
              </a:spcBef>
              <a:spcAft>
                <a:spcPts val="600"/>
              </a:spcAft>
              <a:buNone/>
            </a:pPr>
            <a:r>
              <a:rPr lang="en-US" sz="2400" dirty="0" smtClean="0">
                <a:solidFill>
                  <a:schemeClr val="tx1">
                    <a:lumMod val="65000"/>
                    <a:lumOff val="35000"/>
                  </a:schemeClr>
                </a:solidFill>
                <a:latin typeface="Raleway"/>
                <a:cs typeface="Raleway"/>
              </a:rPr>
              <a:t>Oversight Hearing </a:t>
            </a:r>
          </a:p>
          <a:p>
            <a:pPr marL="0" indent="0" algn="ctr">
              <a:spcBef>
                <a:spcPts val="600"/>
              </a:spcBef>
              <a:spcAft>
                <a:spcPts val="600"/>
              </a:spcAft>
              <a:buNone/>
            </a:pPr>
            <a:r>
              <a:rPr lang="en-US" sz="2400" dirty="0" smtClean="0">
                <a:solidFill>
                  <a:schemeClr val="tx1">
                    <a:lumMod val="65000"/>
                    <a:lumOff val="35000"/>
                  </a:schemeClr>
                </a:solidFill>
                <a:latin typeface="Raleway"/>
                <a:cs typeface="Raleway"/>
              </a:rPr>
              <a:t>January 26, 2016</a:t>
            </a:r>
          </a:p>
          <a:p>
            <a:pPr marL="0" indent="0" algn="ctr">
              <a:buNone/>
            </a:pPr>
            <a:endParaRPr lang="en-US" sz="2400" dirty="0" smtClean="0">
              <a:latin typeface="Raleway"/>
              <a:cs typeface="Raleway"/>
            </a:endParaRPr>
          </a:p>
          <a:p>
            <a:pPr marL="0" indent="0" algn="ctr">
              <a:buNone/>
            </a:pPr>
            <a:endParaRPr lang="en-US" dirty="0">
              <a:latin typeface="Raleway"/>
              <a:cs typeface="Raleway"/>
            </a:endParaRPr>
          </a:p>
        </p:txBody>
      </p:sp>
      <p:sp>
        <p:nvSpPr>
          <p:cNvPr id="6" name="Title 1"/>
          <p:cNvSpPr txBox="1">
            <a:spLocks/>
          </p:cNvSpPr>
          <p:nvPr/>
        </p:nvSpPr>
        <p:spPr>
          <a:xfrm>
            <a:off x="0" y="4451335"/>
            <a:ext cx="1828800" cy="121376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1100" dirty="0">
              <a:solidFill>
                <a:srgbClr val="595959"/>
              </a:solidFill>
              <a:latin typeface="Gotham-Light"/>
              <a:cs typeface="Gotham-Light"/>
            </a:endParaRPr>
          </a:p>
        </p:txBody>
      </p:sp>
      <p:sp>
        <p:nvSpPr>
          <p:cNvPr id="10" name="Title 1"/>
          <p:cNvSpPr txBox="1">
            <a:spLocks/>
          </p:cNvSpPr>
          <p:nvPr/>
        </p:nvSpPr>
        <p:spPr>
          <a:xfrm>
            <a:off x="4714504" y="4451335"/>
            <a:ext cx="1508871" cy="1306103"/>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1200" dirty="0">
              <a:solidFill>
                <a:srgbClr val="595959"/>
              </a:solidFill>
              <a:latin typeface="Gotham-Light"/>
              <a:cs typeface="Gotham-Light"/>
            </a:endParaRPr>
          </a:p>
        </p:txBody>
      </p:sp>
      <p:sp>
        <p:nvSpPr>
          <p:cNvPr id="12" name="Title 1"/>
          <p:cNvSpPr txBox="1">
            <a:spLocks/>
          </p:cNvSpPr>
          <p:nvPr/>
        </p:nvSpPr>
        <p:spPr>
          <a:xfrm>
            <a:off x="3374630" y="4451335"/>
            <a:ext cx="1339874" cy="1389231"/>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1200" dirty="0">
              <a:solidFill>
                <a:srgbClr val="595959"/>
              </a:solidFill>
              <a:latin typeface="Gotham-Light"/>
              <a:cs typeface="Gotham-Light"/>
            </a:endParaRPr>
          </a:p>
        </p:txBody>
      </p:sp>
      <p:sp>
        <p:nvSpPr>
          <p:cNvPr id="9" name="Title 1"/>
          <p:cNvSpPr txBox="1">
            <a:spLocks/>
          </p:cNvSpPr>
          <p:nvPr/>
        </p:nvSpPr>
        <p:spPr>
          <a:xfrm>
            <a:off x="7791159" y="4458464"/>
            <a:ext cx="1330363" cy="17137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1200" dirty="0" smtClean="0">
              <a:solidFill>
                <a:srgbClr val="595959"/>
              </a:solidFill>
              <a:latin typeface="Gotham-Light"/>
              <a:cs typeface="Gotham-Light"/>
            </a:endParaRPr>
          </a:p>
        </p:txBody>
      </p:sp>
      <p:sp>
        <p:nvSpPr>
          <p:cNvPr id="13" name="Title 1"/>
          <p:cNvSpPr txBox="1">
            <a:spLocks/>
          </p:cNvSpPr>
          <p:nvPr/>
        </p:nvSpPr>
        <p:spPr>
          <a:xfrm>
            <a:off x="6096000" y="4440621"/>
            <a:ext cx="1695159" cy="1692206"/>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pPr>
            <a:endParaRPr lang="en-US" sz="1200" dirty="0" smtClean="0">
              <a:solidFill>
                <a:srgbClr val="595959"/>
              </a:solidFill>
              <a:latin typeface="Gotham-Light"/>
              <a:cs typeface="Gotham-Light"/>
            </a:endParaRPr>
          </a:p>
        </p:txBody>
      </p:sp>
      <p:graphicFrame>
        <p:nvGraphicFramePr>
          <p:cNvPr id="4" name="Table 3"/>
          <p:cNvGraphicFramePr>
            <a:graphicFrameLocks noGrp="1"/>
          </p:cNvGraphicFramePr>
          <p:nvPr>
            <p:extLst>
              <p:ext uri="{D42A27DB-BD31-4B8C-83A1-F6EECF244321}">
                <p14:modId xmlns:p14="http://schemas.microsoft.com/office/powerpoint/2010/main" val="2223834775"/>
              </p:ext>
            </p:extLst>
          </p:nvPr>
        </p:nvGraphicFramePr>
        <p:xfrm>
          <a:off x="277370" y="4915126"/>
          <a:ext cx="8609015" cy="1850879"/>
        </p:xfrm>
        <a:graphic>
          <a:graphicData uri="http://schemas.openxmlformats.org/drawingml/2006/table">
            <a:tbl>
              <a:tblPr firstRow="1" bandRow="1">
                <a:tableStyleId>{5C22544A-7EE6-4342-B048-85BDC9FD1C3A}</a:tableStyleId>
              </a:tblPr>
              <a:tblGrid>
                <a:gridCol w="8609015"/>
              </a:tblGrid>
              <a:tr h="6457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solidFill>
                          <a:srgbClr val="595959"/>
                        </a:solidFill>
                        <a:latin typeface="Gotham Medium"/>
                        <a:cs typeface="Gotham Medium"/>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595959"/>
                          </a:solidFill>
                          <a:latin typeface="Gotham Medium"/>
                          <a:cs typeface="Gotham Medium"/>
                        </a:rPr>
                        <a:t>Catherine Kuhlman</a:t>
                      </a:r>
                    </a:p>
                  </a:txBody>
                  <a:tcPr>
                    <a:noFill/>
                  </a:tcPr>
                </a:tc>
              </a:tr>
              <a:tr h="11498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0" dirty="0" smtClean="0">
                          <a:solidFill>
                            <a:srgbClr val="595959"/>
                          </a:solidFill>
                          <a:latin typeface="Gotham-Light"/>
                          <a:cs typeface="Gotham-Light"/>
                        </a:rPr>
                        <a:t>Executive Director, California Ocean Protection Council</a:t>
                      </a:r>
                    </a:p>
                  </a:txBody>
                  <a:tcPr>
                    <a:noFill/>
                  </a:tcPr>
                </a:tc>
              </a:tr>
            </a:tbl>
          </a:graphicData>
        </a:graphic>
      </p:graphicFrame>
    </p:spTree>
    <p:extLst>
      <p:ext uri="{BB962C8B-B14F-4D97-AF65-F5344CB8AC3E}">
        <p14:creationId xmlns:p14="http://schemas.microsoft.com/office/powerpoint/2010/main" val="1143970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381000" y="1235809"/>
            <a:ext cx="8610600" cy="4572000"/>
          </a:xfrm>
        </p:spPr>
        <p:txBody>
          <a:bodyPr/>
          <a:lstStyle/>
          <a:p>
            <a:pPr>
              <a:buFont typeface="Wingdings" panose="05000000000000000000" pitchFamily="2" charset="2"/>
              <a:buChar char="ü"/>
            </a:pPr>
            <a:r>
              <a:rPr lang="en-US" dirty="0" smtClean="0">
                <a:solidFill>
                  <a:schemeClr val="tx1">
                    <a:lumMod val="75000"/>
                    <a:lumOff val="25000"/>
                  </a:schemeClr>
                </a:solidFill>
                <a:latin typeface="Raleway"/>
              </a:rPr>
              <a:t>Reduce other stressors </a:t>
            </a:r>
            <a:r>
              <a:rPr lang="en-US" dirty="0">
                <a:solidFill>
                  <a:schemeClr val="tx1">
                    <a:lumMod val="75000"/>
                    <a:lumOff val="25000"/>
                  </a:schemeClr>
                </a:solidFill>
                <a:latin typeface="Raleway"/>
              </a:rPr>
              <a:t>on </a:t>
            </a:r>
            <a:r>
              <a:rPr lang="en-US" dirty="0" smtClean="0">
                <a:solidFill>
                  <a:schemeClr val="tx1">
                    <a:lumMod val="75000"/>
                    <a:lumOff val="25000"/>
                  </a:schemeClr>
                </a:solidFill>
                <a:latin typeface="Raleway"/>
              </a:rPr>
              <a:t>ecosystems </a:t>
            </a:r>
            <a:endParaRPr lang="en-US" dirty="0">
              <a:solidFill>
                <a:schemeClr val="tx1">
                  <a:lumMod val="75000"/>
                  <a:lumOff val="25000"/>
                </a:schemeClr>
              </a:solidFill>
              <a:latin typeface="Raleway"/>
            </a:endParaRPr>
          </a:p>
          <a:p>
            <a:pPr marL="685800" lvl="1">
              <a:buFontTx/>
              <a:buChar char="-"/>
            </a:pPr>
            <a:r>
              <a:rPr lang="en-US" dirty="0">
                <a:solidFill>
                  <a:schemeClr val="tx1">
                    <a:lumMod val="75000"/>
                    <a:lumOff val="25000"/>
                  </a:schemeClr>
                </a:solidFill>
                <a:latin typeface="Raleway"/>
              </a:rPr>
              <a:t>M</a:t>
            </a:r>
            <a:r>
              <a:rPr lang="en-US" dirty="0" smtClean="0">
                <a:solidFill>
                  <a:schemeClr val="tx1">
                    <a:lumMod val="75000"/>
                    <a:lumOff val="25000"/>
                  </a:schemeClr>
                </a:solidFill>
                <a:latin typeface="Raleway"/>
              </a:rPr>
              <a:t>anage fishery resources with an eye towards OAH</a:t>
            </a:r>
          </a:p>
          <a:p>
            <a:pPr marL="685800" lvl="1">
              <a:buFontTx/>
              <a:buChar char="-"/>
            </a:pPr>
            <a:endParaRPr lang="en-US" dirty="0">
              <a:solidFill>
                <a:schemeClr val="accent1"/>
              </a:solidFill>
              <a:latin typeface="Raleway"/>
            </a:endParaRPr>
          </a:p>
          <a:p>
            <a:pPr marL="0" indent="0">
              <a:buNone/>
            </a:pPr>
            <a:endParaRPr lang="en-US" dirty="0">
              <a:solidFill>
                <a:schemeClr val="accent1"/>
              </a:solidFill>
              <a:latin typeface="Raleway"/>
            </a:endParaRPr>
          </a:p>
          <a:p>
            <a:pPr lvl="1"/>
            <a:endParaRPr lang="en-US" dirty="0">
              <a:latin typeface="Raleway"/>
            </a:endParaRPr>
          </a:p>
          <a:p>
            <a:pPr lvl="1"/>
            <a:endParaRPr lang="en-US" dirty="0">
              <a:latin typeface="Raleway"/>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14600"/>
            <a:ext cx="353842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38600" y="2445127"/>
            <a:ext cx="4648200" cy="4031873"/>
          </a:xfrm>
          <a:prstGeom prst="rect">
            <a:avLst/>
          </a:prstGeom>
        </p:spPr>
        <p:txBody>
          <a:bodyPr wrap="square">
            <a:spAutoFit/>
          </a:bodyPr>
          <a:lstStyle/>
          <a:p>
            <a:pPr lvl="1" algn="l"/>
            <a:r>
              <a:rPr lang="en-US" sz="1600" b="1" i="1" dirty="0">
                <a:solidFill>
                  <a:srgbClr val="0070C0"/>
                </a:solidFill>
                <a:latin typeface="Raleway"/>
              </a:rPr>
              <a:t>OAH is likely to influence fisheries production along the West Coast </a:t>
            </a:r>
            <a:r>
              <a:rPr lang="en-US" sz="1600" i="1" dirty="0">
                <a:solidFill>
                  <a:srgbClr val="0070C0"/>
                </a:solidFill>
                <a:latin typeface="Raleway"/>
              </a:rPr>
              <a:t>via impacts on fish behavior, impaired calcification of prey items, and fundamental changes in food </a:t>
            </a:r>
            <a:r>
              <a:rPr lang="en-US" sz="1600" i="1" dirty="0" smtClean="0">
                <a:solidFill>
                  <a:srgbClr val="0070C0"/>
                </a:solidFill>
                <a:latin typeface="Raleway"/>
              </a:rPr>
              <a:t>webs. California’s </a:t>
            </a:r>
            <a:r>
              <a:rPr lang="en-US" sz="1600" b="1" i="1" dirty="0">
                <a:solidFill>
                  <a:srgbClr val="0070C0"/>
                </a:solidFill>
                <a:latin typeface="Raleway"/>
              </a:rPr>
              <a:t>OPC Science advisory team</a:t>
            </a:r>
            <a:r>
              <a:rPr lang="en-US" sz="1600" i="1" dirty="0">
                <a:solidFill>
                  <a:srgbClr val="0070C0"/>
                </a:solidFill>
                <a:latin typeface="Raleway"/>
              </a:rPr>
              <a:t> </a:t>
            </a:r>
            <a:r>
              <a:rPr lang="en-US" sz="1600" i="1" dirty="0" smtClean="0">
                <a:solidFill>
                  <a:srgbClr val="0070C0"/>
                </a:solidFill>
                <a:latin typeface="Raleway"/>
              </a:rPr>
              <a:t>is </a:t>
            </a:r>
            <a:r>
              <a:rPr lang="en-US" sz="1600" i="1" dirty="0">
                <a:solidFill>
                  <a:srgbClr val="0070C0"/>
                </a:solidFill>
                <a:latin typeface="Raleway"/>
              </a:rPr>
              <a:t>beginning a </a:t>
            </a:r>
            <a:r>
              <a:rPr lang="en-US" sz="1600" b="1" i="1" dirty="0">
                <a:solidFill>
                  <a:srgbClr val="0070C0"/>
                </a:solidFill>
                <a:latin typeface="Raleway"/>
              </a:rPr>
              <a:t>focused work group around climate change and fisheries</a:t>
            </a:r>
            <a:r>
              <a:rPr lang="en-US" sz="1600" i="1" dirty="0">
                <a:solidFill>
                  <a:srgbClr val="0070C0"/>
                </a:solidFill>
                <a:latin typeface="Raleway"/>
              </a:rPr>
              <a:t>. The group will address</a:t>
            </a:r>
            <a:r>
              <a:rPr lang="en-US" sz="1600" i="1" dirty="0" smtClean="0">
                <a:solidFill>
                  <a:srgbClr val="0070C0"/>
                </a:solidFill>
                <a:latin typeface="Raleway"/>
              </a:rPr>
              <a:t>:</a:t>
            </a:r>
          </a:p>
          <a:p>
            <a:pPr marL="800100" lvl="1" indent="-342900" algn="l">
              <a:buFont typeface="+mj-lt"/>
              <a:buAutoNum type="arabicPeriod"/>
            </a:pPr>
            <a:r>
              <a:rPr lang="en-US" sz="1600" i="1" dirty="0" smtClean="0">
                <a:solidFill>
                  <a:srgbClr val="0070C0"/>
                </a:solidFill>
                <a:latin typeface="Raleway"/>
              </a:rPr>
              <a:t> </a:t>
            </a:r>
            <a:r>
              <a:rPr lang="en-US" sz="1600" i="1" dirty="0">
                <a:solidFill>
                  <a:srgbClr val="0070C0"/>
                </a:solidFill>
                <a:latin typeface="Raleway"/>
              </a:rPr>
              <a:t>E</a:t>
            </a:r>
            <a:r>
              <a:rPr lang="en-US" sz="1600" i="1" dirty="0" smtClean="0">
                <a:solidFill>
                  <a:srgbClr val="0070C0"/>
                </a:solidFill>
                <a:latin typeface="Raleway"/>
              </a:rPr>
              <a:t>valuating </a:t>
            </a:r>
            <a:r>
              <a:rPr lang="en-US" sz="1600" i="1" dirty="0">
                <a:solidFill>
                  <a:srgbClr val="0070C0"/>
                </a:solidFill>
                <a:latin typeface="Raleway"/>
              </a:rPr>
              <a:t>the effects of changing climate and ocean chemistry on fisheries </a:t>
            </a:r>
            <a:endParaRPr lang="en-US" sz="1600" i="1" dirty="0" smtClean="0">
              <a:solidFill>
                <a:srgbClr val="0070C0"/>
              </a:solidFill>
              <a:latin typeface="Raleway"/>
            </a:endParaRPr>
          </a:p>
          <a:p>
            <a:pPr marL="800100" lvl="1" indent="-342900" algn="l">
              <a:buFont typeface="+mj-lt"/>
              <a:buAutoNum type="arabicPeriod"/>
            </a:pPr>
            <a:r>
              <a:rPr lang="en-US" sz="1600" i="1" dirty="0">
                <a:solidFill>
                  <a:srgbClr val="0070C0"/>
                </a:solidFill>
                <a:latin typeface="Raleway"/>
              </a:rPr>
              <a:t>M</a:t>
            </a:r>
            <a:r>
              <a:rPr lang="en-US" sz="1600" i="1" dirty="0" smtClean="0">
                <a:solidFill>
                  <a:srgbClr val="0070C0"/>
                </a:solidFill>
                <a:latin typeface="Raleway"/>
              </a:rPr>
              <a:t>anaging </a:t>
            </a:r>
            <a:r>
              <a:rPr lang="en-US" sz="1600" i="1" dirty="0">
                <a:solidFill>
                  <a:srgbClr val="0070C0"/>
                </a:solidFill>
                <a:latin typeface="Raleway"/>
              </a:rPr>
              <a:t>risk and uncertainty; and </a:t>
            </a:r>
            <a:endParaRPr lang="en-US" sz="1600" i="1" dirty="0" smtClean="0">
              <a:solidFill>
                <a:srgbClr val="0070C0"/>
              </a:solidFill>
              <a:latin typeface="Raleway"/>
            </a:endParaRPr>
          </a:p>
          <a:p>
            <a:pPr marL="800100" lvl="1" indent="-342900" algn="l">
              <a:buFont typeface="+mj-lt"/>
              <a:buAutoNum type="arabicPeriod"/>
            </a:pPr>
            <a:r>
              <a:rPr lang="en-US" sz="1600" i="1" dirty="0">
                <a:solidFill>
                  <a:srgbClr val="0070C0"/>
                </a:solidFill>
                <a:latin typeface="Raleway"/>
              </a:rPr>
              <a:t>U</a:t>
            </a:r>
            <a:r>
              <a:rPr lang="en-US" sz="1600" i="1" dirty="0" smtClean="0">
                <a:solidFill>
                  <a:srgbClr val="0070C0"/>
                </a:solidFill>
                <a:latin typeface="Raleway"/>
              </a:rPr>
              <a:t>nderstanding </a:t>
            </a:r>
            <a:r>
              <a:rPr lang="en-US" sz="1600" i="1" dirty="0">
                <a:solidFill>
                  <a:srgbClr val="0070C0"/>
                </a:solidFill>
                <a:latin typeface="Raleway"/>
              </a:rPr>
              <a:t>and promoting the adaptive capacity of fishing communities </a:t>
            </a:r>
          </a:p>
          <a:p>
            <a:pPr lvl="1" algn="l"/>
            <a:endParaRPr lang="en-US" sz="1600" i="1" dirty="0">
              <a:solidFill>
                <a:schemeClr val="accent3"/>
              </a:solidFill>
              <a:latin typeface="Raleway"/>
            </a:endParaRPr>
          </a:p>
        </p:txBody>
      </p:sp>
      <p:pic>
        <p:nvPicPr>
          <p:cNvPr id="6" name="Picture 5"/>
          <p:cNvPicPr>
            <a:picLocks noChangeArrowheads="1"/>
          </p:cNvPicPr>
          <p:nvPr/>
        </p:nvPicPr>
        <p:blipFill rotWithShape="1">
          <a:blip r:embed="rId4">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2. Enhance ability of biota </a:t>
            </a:r>
          </a:p>
          <a:p>
            <a:pPr fontAlgn="auto">
              <a:spcAft>
                <a:spcPts val="0"/>
              </a:spcAft>
            </a:pPr>
            <a:r>
              <a:rPr lang="en-US" sz="3200" b="1" dirty="0" smtClean="0">
                <a:solidFill>
                  <a:srgbClr val="12166E"/>
                </a:solidFill>
                <a:latin typeface="Raleway"/>
                <a:cs typeface="Raleway"/>
              </a:rPr>
              <a:t>to cope with OAH stress</a:t>
            </a:r>
            <a:endParaRPr lang="en-US" sz="2800" b="1" dirty="0">
              <a:solidFill>
                <a:srgbClr val="12166E"/>
              </a:solidFill>
              <a:latin typeface="Raleway"/>
              <a:cs typeface="Raleway"/>
            </a:endParaRPr>
          </a:p>
        </p:txBody>
      </p:sp>
    </p:spTree>
    <p:extLst>
      <p:ext uri="{BB962C8B-B14F-4D97-AF65-F5344CB8AC3E}">
        <p14:creationId xmlns:p14="http://schemas.microsoft.com/office/powerpoint/2010/main" val="9447337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34199"/>
            <a:ext cx="5029200" cy="5447645"/>
          </a:xfrm>
          <a:prstGeom prst="rect">
            <a:avLst/>
          </a:prstGeom>
        </p:spPr>
        <p:txBody>
          <a:bodyPr wrap="square">
            <a:spAutoFit/>
          </a:bodyPr>
          <a:lstStyle/>
          <a:p>
            <a:pPr marL="342900" indent="-342900" algn="l">
              <a:buFont typeface="Wingdings" panose="05000000000000000000" pitchFamily="2" charset="2"/>
              <a:buChar char="ü"/>
            </a:pPr>
            <a:r>
              <a:rPr lang="en-US" sz="2400" b="1" dirty="0">
                <a:solidFill>
                  <a:schemeClr val="tx1">
                    <a:lumMod val="75000"/>
                    <a:lumOff val="25000"/>
                  </a:schemeClr>
                </a:solidFill>
                <a:latin typeface="Raleway"/>
              </a:rPr>
              <a:t>Local action now is important</a:t>
            </a:r>
            <a:r>
              <a:rPr lang="en-US" sz="2400" dirty="0">
                <a:solidFill>
                  <a:schemeClr val="tx1">
                    <a:lumMod val="75000"/>
                    <a:lumOff val="25000"/>
                  </a:schemeClr>
                </a:solidFill>
                <a:latin typeface="Raleway"/>
              </a:rPr>
              <a:t>, but it is </a:t>
            </a:r>
            <a:r>
              <a:rPr lang="en-US" sz="2400" b="1" dirty="0">
                <a:solidFill>
                  <a:schemeClr val="tx1">
                    <a:lumMod val="75000"/>
                    <a:lumOff val="25000"/>
                  </a:schemeClr>
                </a:solidFill>
                <a:latin typeface="Raleway"/>
              </a:rPr>
              <a:t>equally important </a:t>
            </a:r>
            <a:r>
              <a:rPr lang="en-US" sz="2400" dirty="0">
                <a:solidFill>
                  <a:schemeClr val="tx1">
                    <a:lumMod val="75000"/>
                    <a:lumOff val="25000"/>
                  </a:schemeClr>
                </a:solidFill>
                <a:latin typeface="Raleway"/>
              </a:rPr>
              <a:t>that we </a:t>
            </a:r>
            <a:r>
              <a:rPr lang="en-US" sz="2400" b="1" dirty="0">
                <a:solidFill>
                  <a:schemeClr val="tx1">
                    <a:lumMod val="75000"/>
                    <a:lumOff val="25000"/>
                  </a:schemeClr>
                </a:solidFill>
                <a:latin typeface="Raleway"/>
              </a:rPr>
              <a:t>set aside </a:t>
            </a:r>
            <a:r>
              <a:rPr lang="en-US" sz="2400" b="1" dirty="0" smtClean="0">
                <a:solidFill>
                  <a:schemeClr val="tx1">
                    <a:lumMod val="75000"/>
                    <a:lumOff val="25000"/>
                  </a:schemeClr>
                </a:solidFill>
                <a:latin typeface="Raleway"/>
              </a:rPr>
              <a:t>time </a:t>
            </a:r>
            <a:r>
              <a:rPr lang="en-US" sz="2400" dirty="0" smtClean="0">
                <a:solidFill>
                  <a:schemeClr val="tx1">
                    <a:lumMod val="75000"/>
                    <a:lumOff val="25000"/>
                  </a:schemeClr>
                </a:solidFill>
                <a:latin typeface="Raleway"/>
              </a:rPr>
              <a:t>and </a:t>
            </a:r>
            <a:r>
              <a:rPr lang="en-US" sz="2400" b="1" dirty="0" smtClean="0">
                <a:solidFill>
                  <a:schemeClr val="tx1">
                    <a:lumMod val="75000"/>
                    <a:lumOff val="25000"/>
                  </a:schemeClr>
                </a:solidFill>
                <a:latin typeface="Raleway"/>
              </a:rPr>
              <a:t>resources</a:t>
            </a:r>
            <a:r>
              <a:rPr lang="en-US" sz="2400" dirty="0" smtClean="0">
                <a:solidFill>
                  <a:schemeClr val="tx1">
                    <a:lumMod val="75000"/>
                    <a:lumOff val="25000"/>
                  </a:schemeClr>
                </a:solidFill>
                <a:latin typeface="Raleway"/>
              </a:rPr>
              <a:t> </a:t>
            </a:r>
            <a:r>
              <a:rPr lang="en-US" sz="2400" dirty="0">
                <a:solidFill>
                  <a:schemeClr val="tx1">
                    <a:lumMod val="75000"/>
                    <a:lumOff val="25000"/>
                  </a:schemeClr>
                </a:solidFill>
                <a:latin typeface="Raleway"/>
              </a:rPr>
              <a:t>to </a:t>
            </a:r>
            <a:r>
              <a:rPr lang="en-US" sz="2400" dirty="0" smtClean="0">
                <a:solidFill>
                  <a:schemeClr val="tx1">
                    <a:lumMod val="75000"/>
                    <a:lumOff val="25000"/>
                  </a:schemeClr>
                </a:solidFill>
                <a:latin typeface="Raleway"/>
              </a:rPr>
              <a:t>continue </a:t>
            </a:r>
            <a:r>
              <a:rPr lang="en-US" sz="2400" dirty="0">
                <a:solidFill>
                  <a:schemeClr val="tx1">
                    <a:lumMod val="75000"/>
                    <a:lumOff val="25000"/>
                  </a:schemeClr>
                </a:solidFill>
                <a:latin typeface="Raleway"/>
              </a:rPr>
              <a:t>to grow our knowledge in </a:t>
            </a:r>
            <a:r>
              <a:rPr lang="en-US" sz="2400" dirty="0" smtClean="0">
                <a:solidFill>
                  <a:schemeClr val="tx1">
                    <a:lumMod val="75000"/>
                    <a:lumOff val="25000"/>
                  </a:schemeClr>
                </a:solidFill>
                <a:latin typeface="Raleway"/>
              </a:rPr>
              <a:t>this young </a:t>
            </a:r>
            <a:r>
              <a:rPr lang="en-US" sz="2400" dirty="0">
                <a:solidFill>
                  <a:schemeClr val="tx1">
                    <a:lumMod val="75000"/>
                    <a:lumOff val="25000"/>
                  </a:schemeClr>
                </a:solidFill>
                <a:latin typeface="Raleway"/>
              </a:rPr>
              <a:t>field, and </a:t>
            </a:r>
            <a:r>
              <a:rPr lang="en-US" sz="2400" b="1" dirty="0">
                <a:solidFill>
                  <a:schemeClr val="tx1">
                    <a:lumMod val="75000"/>
                    <a:lumOff val="25000"/>
                  </a:schemeClr>
                </a:solidFill>
                <a:latin typeface="Raleway"/>
              </a:rPr>
              <a:t>respond quickly </a:t>
            </a:r>
            <a:r>
              <a:rPr lang="en-US" sz="2400" dirty="0">
                <a:solidFill>
                  <a:schemeClr val="tx1">
                    <a:lumMod val="75000"/>
                    <a:lumOff val="25000"/>
                  </a:schemeClr>
                </a:solidFill>
                <a:latin typeface="Raleway"/>
              </a:rPr>
              <a:t>to the </a:t>
            </a:r>
            <a:r>
              <a:rPr lang="en-US" sz="2400" b="1" dirty="0">
                <a:solidFill>
                  <a:schemeClr val="tx1">
                    <a:lumMod val="75000"/>
                    <a:lumOff val="25000"/>
                  </a:schemeClr>
                </a:solidFill>
                <a:latin typeface="Raleway"/>
              </a:rPr>
              <a:t>new knowledge</a:t>
            </a:r>
            <a:r>
              <a:rPr lang="en-US" sz="2400" dirty="0">
                <a:solidFill>
                  <a:schemeClr val="tx1">
                    <a:lumMod val="75000"/>
                    <a:lumOff val="25000"/>
                  </a:schemeClr>
                </a:solidFill>
                <a:latin typeface="Raleway"/>
              </a:rPr>
              <a:t>. </a:t>
            </a:r>
            <a:r>
              <a:rPr lang="en-US" sz="2400" dirty="0" smtClean="0">
                <a:solidFill>
                  <a:schemeClr val="tx1">
                    <a:lumMod val="75000"/>
                    <a:lumOff val="25000"/>
                  </a:schemeClr>
                </a:solidFill>
                <a:latin typeface="Raleway"/>
              </a:rPr>
              <a:t>For example, this means: </a:t>
            </a:r>
          </a:p>
          <a:p>
            <a:pPr algn="l"/>
            <a:endParaRPr lang="en-US" sz="2400" dirty="0" smtClean="0">
              <a:solidFill>
                <a:schemeClr val="tx1">
                  <a:lumMod val="75000"/>
                  <a:lumOff val="25000"/>
                </a:schemeClr>
              </a:solidFill>
              <a:latin typeface="Raleway"/>
            </a:endParaRPr>
          </a:p>
          <a:p>
            <a:pPr marL="800100" lvl="1" indent="-342900" algn="l">
              <a:buFont typeface="Wingdings" panose="05000000000000000000" pitchFamily="2" charset="2"/>
              <a:buChar char="ü"/>
            </a:pPr>
            <a:r>
              <a:rPr lang="en-US" sz="1800" dirty="0" smtClean="0">
                <a:solidFill>
                  <a:schemeClr val="tx1">
                    <a:lumMod val="75000"/>
                    <a:lumOff val="25000"/>
                  </a:schemeClr>
                </a:solidFill>
                <a:latin typeface="Raleway"/>
              </a:rPr>
              <a:t>Aligning </a:t>
            </a:r>
            <a:r>
              <a:rPr lang="en-US" sz="1800" i="1" dirty="0" smtClean="0">
                <a:solidFill>
                  <a:schemeClr val="tx1">
                    <a:lumMod val="75000"/>
                    <a:lumOff val="25000"/>
                  </a:schemeClr>
                </a:solidFill>
                <a:latin typeface="Raleway"/>
              </a:rPr>
              <a:t>federal</a:t>
            </a:r>
            <a:r>
              <a:rPr lang="en-US" sz="1800" dirty="0" smtClean="0">
                <a:solidFill>
                  <a:schemeClr val="tx1">
                    <a:lumMod val="75000"/>
                    <a:lumOff val="25000"/>
                  </a:schemeClr>
                </a:solidFill>
                <a:latin typeface="Raleway"/>
              </a:rPr>
              <a:t> and </a:t>
            </a:r>
            <a:r>
              <a:rPr lang="en-US" sz="1800" i="1" dirty="0" smtClean="0">
                <a:solidFill>
                  <a:schemeClr val="tx1">
                    <a:lumMod val="75000"/>
                    <a:lumOff val="25000"/>
                  </a:schemeClr>
                </a:solidFill>
                <a:latin typeface="Raleway"/>
              </a:rPr>
              <a:t>state</a:t>
            </a:r>
            <a:r>
              <a:rPr lang="en-US" sz="1800" dirty="0" smtClean="0">
                <a:solidFill>
                  <a:schemeClr val="tx1">
                    <a:lumMod val="75000"/>
                    <a:lumOff val="25000"/>
                  </a:schemeClr>
                </a:solidFill>
                <a:latin typeface="Raleway"/>
              </a:rPr>
              <a:t> monitoring efforts, both </a:t>
            </a:r>
            <a:r>
              <a:rPr lang="en-US" sz="1800" i="1" dirty="0" smtClean="0">
                <a:solidFill>
                  <a:schemeClr val="tx1">
                    <a:lumMod val="75000"/>
                    <a:lumOff val="25000"/>
                  </a:schemeClr>
                </a:solidFill>
                <a:latin typeface="Raleway"/>
              </a:rPr>
              <a:t>locally</a:t>
            </a:r>
            <a:r>
              <a:rPr lang="en-US" sz="1800" dirty="0" smtClean="0">
                <a:solidFill>
                  <a:schemeClr val="tx1">
                    <a:lumMod val="75000"/>
                    <a:lumOff val="25000"/>
                  </a:schemeClr>
                </a:solidFill>
                <a:latin typeface="Raleway"/>
              </a:rPr>
              <a:t> and </a:t>
            </a:r>
            <a:r>
              <a:rPr lang="en-US" sz="1800" i="1" dirty="0" smtClean="0">
                <a:solidFill>
                  <a:schemeClr val="tx1">
                    <a:lumMod val="75000"/>
                    <a:lumOff val="25000"/>
                  </a:schemeClr>
                </a:solidFill>
                <a:latin typeface="Raleway"/>
              </a:rPr>
              <a:t>region</a:t>
            </a:r>
            <a:r>
              <a:rPr lang="en-US" sz="1800" dirty="0" smtClean="0">
                <a:solidFill>
                  <a:schemeClr val="tx1">
                    <a:lumMod val="75000"/>
                    <a:lumOff val="25000"/>
                  </a:schemeClr>
                </a:solidFill>
                <a:latin typeface="Raleway"/>
              </a:rPr>
              <a:t> wide</a:t>
            </a:r>
          </a:p>
          <a:p>
            <a:pPr marL="800100" lvl="1" indent="-342900" algn="l">
              <a:buFont typeface="Wingdings" panose="05000000000000000000" pitchFamily="2" charset="2"/>
              <a:buChar char="ü"/>
            </a:pPr>
            <a:r>
              <a:rPr lang="en-US" sz="1800" dirty="0" smtClean="0">
                <a:solidFill>
                  <a:schemeClr val="tx1">
                    <a:lumMod val="75000"/>
                    <a:lumOff val="25000"/>
                  </a:schemeClr>
                </a:solidFill>
                <a:latin typeface="Raleway"/>
              </a:rPr>
              <a:t>Investing </a:t>
            </a:r>
            <a:r>
              <a:rPr lang="en-US" sz="1800" dirty="0">
                <a:solidFill>
                  <a:schemeClr val="tx1">
                    <a:lumMod val="75000"/>
                    <a:lumOff val="25000"/>
                  </a:schemeClr>
                </a:solidFill>
                <a:latin typeface="Raleway"/>
              </a:rPr>
              <a:t>in relevant </a:t>
            </a:r>
            <a:r>
              <a:rPr lang="en-US" sz="1800" i="1" dirty="0">
                <a:solidFill>
                  <a:schemeClr val="tx1">
                    <a:lumMod val="75000"/>
                    <a:lumOff val="25000"/>
                  </a:schemeClr>
                </a:solidFill>
                <a:latin typeface="Raleway"/>
              </a:rPr>
              <a:t>science</a:t>
            </a:r>
            <a:r>
              <a:rPr lang="en-US" sz="1800" dirty="0">
                <a:solidFill>
                  <a:schemeClr val="tx1">
                    <a:lumMod val="75000"/>
                    <a:lumOff val="25000"/>
                  </a:schemeClr>
                </a:solidFill>
                <a:latin typeface="Raleway"/>
              </a:rPr>
              <a:t> and </a:t>
            </a:r>
            <a:r>
              <a:rPr lang="en-US" sz="1800" i="1" dirty="0">
                <a:solidFill>
                  <a:schemeClr val="tx1">
                    <a:lumMod val="75000"/>
                    <a:lumOff val="25000"/>
                  </a:schemeClr>
                </a:solidFill>
                <a:latin typeface="Raleway"/>
              </a:rPr>
              <a:t>research</a:t>
            </a:r>
          </a:p>
          <a:p>
            <a:pPr lvl="1" algn="l"/>
            <a:endParaRPr lang="en-US" sz="1800" i="1" dirty="0">
              <a:solidFill>
                <a:schemeClr val="tx1">
                  <a:lumMod val="75000"/>
                  <a:lumOff val="25000"/>
                </a:schemeClr>
              </a:solidFill>
              <a:latin typeface="Raleway"/>
            </a:endParaRPr>
          </a:p>
          <a:p>
            <a:endParaRPr lang="en-US" dirty="0">
              <a:solidFill>
                <a:schemeClr val="tx1">
                  <a:lumMod val="75000"/>
                  <a:lumOff val="25000"/>
                </a:schemeClr>
              </a:solidFill>
              <a:latin typeface="Raleway"/>
            </a:endParaRPr>
          </a:p>
        </p:txBody>
      </p:sp>
      <p:pic>
        <p:nvPicPr>
          <p:cNvPr id="4098" name="Picture 2" descr="U:\OAH\Canada-to-Baja_OA_cruisesANDmoorings_ver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64325"/>
            <a:ext cx="3886199" cy="44978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rrowheads="1"/>
          </p:cNvPicPr>
          <p:nvPr/>
        </p:nvPicPr>
        <p:blipFill rotWithShape="1">
          <a:blip r:embed="rId4">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3. Expand knowledge about OAH </a:t>
            </a:r>
            <a:endParaRPr lang="en-US" sz="2800" b="1" dirty="0">
              <a:solidFill>
                <a:srgbClr val="12166E"/>
              </a:solidFill>
              <a:latin typeface="Raleway"/>
              <a:cs typeface="Raleway"/>
            </a:endParaRPr>
          </a:p>
        </p:txBody>
      </p:sp>
      <p:sp>
        <p:nvSpPr>
          <p:cNvPr id="3" name="TextBox 2"/>
          <p:cNvSpPr txBox="1"/>
          <p:nvPr/>
        </p:nvSpPr>
        <p:spPr>
          <a:xfrm>
            <a:off x="5345004" y="5762201"/>
            <a:ext cx="3254589" cy="646331"/>
          </a:xfrm>
          <a:prstGeom prst="rect">
            <a:avLst/>
          </a:prstGeom>
          <a:noFill/>
        </p:spPr>
        <p:txBody>
          <a:bodyPr wrap="square" rtlCol="0">
            <a:spAutoFit/>
          </a:bodyPr>
          <a:lstStyle/>
          <a:p>
            <a:pPr algn="l"/>
            <a:r>
              <a:rPr lang="en-US" sz="1200" dirty="0" smtClean="0">
                <a:latin typeface="Raleway"/>
              </a:rPr>
              <a:t>Figure: Current inventory of state and federal OA monitoring assets (buoys, moorings and cruises) as of January 2016.</a:t>
            </a:r>
            <a:endParaRPr lang="en-US" sz="1200" dirty="0">
              <a:latin typeface="Raleway"/>
            </a:endParaRPr>
          </a:p>
        </p:txBody>
      </p:sp>
    </p:spTree>
    <p:extLst>
      <p:ext uri="{BB962C8B-B14F-4D97-AF65-F5344CB8AC3E}">
        <p14:creationId xmlns:p14="http://schemas.microsoft.com/office/powerpoint/2010/main" val="39423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Grp="1" noChangeArrowheads="1"/>
          </p:cNvSpPr>
          <p:nvPr>
            <p:ph type="title"/>
          </p:nvPr>
        </p:nvSpPr>
        <p:spPr>
          <a:xfrm>
            <a:off x="381000" y="76200"/>
            <a:ext cx="8458201" cy="1914525"/>
          </a:xfrm>
          <a:ln/>
        </p:spPr>
        <p:txBody>
          <a:bodyPr/>
          <a:lstStyle/>
          <a:p>
            <a:r>
              <a:rPr lang="en-US" altLang="en-US" sz="3900" dirty="0" smtClean="0">
                <a:solidFill>
                  <a:schemeClr val="tx1">
                    <a:lumMod val="75000"/>
                    <a:lumOff val="25000"/>
                  </a:schemeClr>
                </a:solidFill>
                <a:latin typeface="Raleway"/>
                <a:cs typeface="Raleway"/>
              </a:rPr>
              <a:t/>
            </a:r>
            <a:br>
              <a:rPr lang="en-US" altLang="en-US" sz="3900" dirty="0" smtClean="0">
                <a:solidFill>
                  <a:schemeClr val="tx1">
                    <a:lumMod val="75000"/>
                    <a:lumOff val="25000"/>
                  </a:schemeClr>
                </a:solidFill>
                <a:latin typeface="Raleway"/>
                <a:cs typeface="Raleway"/>
              </a:rPr>
            </a:br>
            <a:endParaRPr lang="en-US" altLang="en-US" sz="3900" dirty="0">
              <a:solidFill>
                <a:schemeClr val="tx1">
                  <a:lumMod val="75000"/>
                  <a:lumOff val="25000"/>
                </a:schemeClr>
              </a:solidFill>
              <a:latin typeface="Raleway"/>
              <a:cs typeface="Raleway"/>
            </a:endParaRPr>
          </a:p>
        </p:txBody>
      </p:sp>
      <p:grpSp>
        <p:nvGrpSpPr>
          <p:cNvPr id="10" name="Group 9"/>
          <p:cNvGrpSpPr/>
          <p:nvPr/>
        </p:nvGrpSpPr>
        <p:grpSpPr>
          <a:xfrm>
            <a:off x="2769103" y="2832028"/>
            <a:ext cx="3586037" cy="3197625"/>
            <a:chOff x="5871476" y="685715"/>
            <a:chExt cx="4050111" cy="3521272"/>
          </a:xfrm>
        </p:grpSpPr>
        <p:pic>
          <p:nvPicPr>
            <p:cNvPr id="12" name="Picture 11" descr="Panel_Scientific Summary_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476" y="685715"/>
              <a:ext cx="2152498" cy="2908892"/>
            </a:xfrm>
            <a:prstGeom prst="rect">
              <a:avLst/>
            </a:prstGeom>
            <a:ln>
              <a:noFill/>
            </a:ln>
            <a:effectLst>
              <a:outerShdw blurRad="292100" dist="139700" dir="2700000" algn="tl" rotWithShape="0">
                <a:srgbClr val="333333">
                  <a:alpha val="65000"/>
                </a:srgbClr>
              </a:outerShdw>
            </a:effectLst>
          </p:spPr>
        </p:pic>
        <p:pic>
          <p:nvPicPr>
            <p:cNvPr id="11" name="Picture 10" descr="ReportCover.png"/>
            <p:cNvPicPr>
              <a:picLocks noChangeAspect="1"/>
            </p:cNvPicPr>
            <p:nvPr/>
          </p:nvPicPr>
          <p:blipFill>
            <a:blip r:embed="rId4" cstate="print"/>
            <a:stretch>
              <a:fillRect/>
            </a:stretch>
          </p:blipFill>
          <p:spPr>
            <a:xfrm>
              <a:off x="7764821" y="1440928"/>
              <a:ext cx="2156766" cy="2766059"/>
            </a:xfrm>
            <a:prstGeom prst="rect">
              <a:avLst/>
            </a:prstGeom>
            <a:ln>
              <a:noFill/>
            </a:ln>
            <a:effectLst>
              <a:outerShdw blurRad="292100" dist="139700" dir="2700000" algn="tl" rotWithShape="0">
                <a:srgbClr val="333333">
                  <a:alpha val="65000"/>
                </a:srgbClr>
              </a:outerShdw>
            </a:effectLst>
          </p:spPr>
        </p:pic>
      </p:grpSp>
      <p:grpSp>
        <p:nvGrpSpPr>
          <p:cNvPr id="16" name="Group 15"/>
          <p:cNvGrpSpPr/>
          <p:nvPr/>
        </p:nvGrpSpPr>
        <p:grpSpPr>
          <a:xfrm>
            <a:off x="152400" y="2946352"/>
            <a:ext cx="2133600" cy="3099250"/>
            <a:chOff x="533400" y="2766228"/>
            <a:chExt cx="3352800" cy="3914422"/>
          </a:xfrm>
        </p:grpSpPr>
        <p:pic>
          <p:nvPicPr>
            <p:cNvPr id="1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027" r="2346" b="8990"/>
            <a:stretch/>
          </p:blipFill>
          <p:spPr bwMode="auto">
            <a:xfrm>
              <a:off x="533400" y="3124200"/>
              <a:ext cx="2970691" cy="355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2"/>
            <p:cNvSpPr txBox="1">
              <a:spLocks noChangeArrowheads="1"/>
            </p:cNvSpPr>
            <p:nvPr/>
          </p:nvSpPr>
          <p:spPr bwMode="auto">
            <a:xfrm>
              <a:off x="551888" y="2766228"/>
              <a:ext cx="1676400" cy="27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a:lstStyle>
            <a:p>
              <a:pPr marL="76200" indent="0">
                <a:spcBef>
                  <a:spcPct val="0"/>
                </a:spcBef>
                <a:spcAft>
                  <a:spcPts val="600"/>
                </a:spcAft>
                <a:buSzPct val="125000"/>
                <a:buFont typeface="Arial" charset="0"/>
                <a:buNone/>
              </a:pPr>
              <a:r>
                <a:rPr lang="en-US" altLang="en-US" sz="1400" b="1" dirty="0" smtClean="0">
                  <a:latin typeface="Raleway"/>
                  <a:cs typeface="Raleway"/>
                </a:rPr>
                <a:t>CONTROL </a:t>
              </a:r>
            </a:p>
          </p:txBody>
        </p:sp>
        <p:sp>
          <p:nvSpPr>
            <p:cNvPr id="19" name="Rectangle 2"/>
            <p:cNvSpPr txBox="1">
              <a:spLocks noChangeArrowheads="1"/>
            </p:cNvSpPr>
            <p:nvPr/>
          </p:nvSpPr>
          <p:spPr bwMode="auto">
            <a:xfrm>
              <a:off x="2209800" y="2766228"/>
              <a:ext cx="1676400" cy="27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a:lstStyle>
            <a:p>
              <a:pPr marL="76200" indent="0">
                <a:spcBef>
                  <a:spcPct val="0"/>
                </a:spcBef>
                <a:spcAft>
                  <a:spcPts val="600"/>
                </a:spcAft>
                <a:buSzPct val="125000"/>
                <a:buFont typeface="Arial" charset="0"/>
                <a:buNone/>
              </a:pPr>
              <a:r>
                <a:rPr lang="en-US" altLang="en-US" sz="1400" b="1" dirty="0" smtClean="0">
                  <a:solidFill>
                    <a:srgbClr val="800000"/>
                  </a:solidFill>
                  <a:latin typeface="Raleway"/>
                  <a:cs typeface="Raleway"/>
                </a:rPr>
                <a:t>ACIDIFIED</a:t>
              </a:r>
            </a:p>
          </p:txBody>
        </p:sp>
      </p:grpSp>
      <p:grpSp>
        <p:nvGrpSpPr>
          <p:cNvPr id="4" name="Group 3"/>
          <p:cNvGrpSpPr/>
          <p:nvPr/>
        </p:nvGrpSpPr>
        <p:grpSpPr>
          <a:xfrm>
            <a:off x="152400" y="1218364"/>
            <a:ext cx="8686800" cy="1220036"/>
            <a:chOff x="152400" y="903117"/>
            <a:chExt cx="8686800" cy="1220036"/>
          </a:xfrm>
        </p:grpSpPr>
        <p:sp>
          <p:nvSpPr>
            <p:cNvPr id="9" name="Rectangle 2"/>
            <p:cNvSpPr txBox="1">
              <a:spLocks noChangeArrowheads="1"/>
            </p:cNvSpPr>
            <p:nvPr/>
          </p:nvSpPr>
          <p:spPr bwMode="auto">
            <a:xfrm>
              <a:off x="152400" y="980153"/>
              <a:ext cx="1981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a:lstStyle>
            <a:p>
              <a:pPr marL="76200" indent="0" algn="ctr">
                <a:spcBef>
                  <a:spcPct val="0"/>
                </a:spcBef>
                <a:spcAft>
                  <a:spcPts val="600"/>
                </a:spcAft>
                <a:buSzPct val="125000"/>
                <a:buFont typeface="Arial" charset="0"/>
                <a:buNone/>
              </a:pPr>
              <a:r>
                <a:rPr lang="en-US" altLang="en-US" sz="1800" dirty="0" smtClean="0">
                  <a:solidFill>
                    <a:schemeClr val="tx1">
                      <a:lumMod val="75000"/>
                      <a:lumOff val="25000"/>
                    </a:schemeClr>
                  </a:solidFill>
                  <a:latin typeface="Raleway"/>
                  <a:cs typeface="Raleway"/>
                </a:rPr>
                <a:t>In 2007-08, millions of oyster larvae died in hatcheries in WA and OR </a:t>
              </a:r>
            </a:p>
          </p:txBody>
        </p:sp>
        <p:grpSp>
          <p:nvGrpSpPr>
            <p:cNvPr id="3" name="Group 2"/>
            <p:cNvGrpSpPr/>
            <p:nvPr/>
          </p:nvGrpSpPr>
          <p:grpSpPr>
            <a:xfrm>
              <a:off x="2240072" y="903117"/>
              <a:ext cx="6599128" cy="1200329"/>
              <a:chOff x="2240072" y="903117"/>
              <a:chExt cx="6599128" cy="1200329"/>
            </a:xfrm>
          </p:grpSpPr>
          <p:sp>
            <p:nvSpPr>
              <p:cNvPr id="14" name="TextBox 13"/>
              <p:cNvSpPr txBox="1"/>
              <p:nvPr/>
            </p:nvSpPr>
            <p:spPr>
              <a:xfrm>
                <a:off x="2904226" y="903117"/>
                <a:ext cx="2836653" cy="1200329"/>
              </a:xfrm>
              <a:prstGeom prst="rect">
                <a:avLst/>
              </a:prstGeom>
              <a:noFill/>
            </p:spPr>
            <p:txBody>
              <a:bodyPr wrap="square" rtlCol="0">
                <a:spAutoFit/>
              </a:bodyPr>
              <a:lstStyle/>
              <a:p>
                <a:r>
                  <a:rPr lang="en-US" sz="1800" dirty="0" smtClean="0">
                    <a:solidFill>
                      <a:schemeClr val="tx1">
                        <a:lumMod val="75000"/>
                        <a:lumOff val="25000"/>
                      </a:schemeClr>
                    </a:solidFill>
                    <a:latin typeface="Raleway"/>
                    <a:cs typeface="Raleway"/>
                  </a:rPr>
                  <a:t>WA responded with the </a:t>
                </a:r>
                <a:br>
                  <a:rPr lang="en-US" sz="1800" dirty="0" smtClean="0">
                    <a:solidFill>
                      <a:schemeClr val="tx1">
                        <a:lumMod val="75000"/>
                        <a:lumOff val="25000"/>
                      </a:schemeClr>
                    </a:solidFill>
                    <a:latin typeface="Raleway"/>
                    <a:cs typeface="Raleway"/>
                  </a:rPr>
                </a:br>
                <a:r>
                  <a:rPr lang="en-US" sz="1800" b="1" dirty="0" smtClean="0">
                    <a:solidFill>
                      <a:schemeClr val="tx1">
                        <a:lumMod val="75000"/>
                        <a:lumOff val="25000"/>
                      </a:schemeClr>
                    </a:solidFill>
                    <a:latin typeface="Raleway"/>
                    <a:cs typeface="Raleway"/>
                  </a:rPr>
                  <a:t>Blue Ribbon Panel on Ocean Acidification </a:t>
                </a:r>
                <a:r>
                  <a:rPr lang="en-US" sz="1800" dirty="0" smtClean="0">
                    <a:solidFill>
                      <a:schemeClr val="tx1">
                        <a:lumMod val="75000"/>
                        <a:lumOff val="25000"/>
                      </a:schemeClr>
                    </a:solidFill>
                    <a:latin typeface="Raleway"/>
                    <a:cs typeface="Raleway"/>
                  </a:rPr>
                  <a:t>and legislation </a:t>
                </a:r>
                <a:endParaRPr lang="en-US" sz="1800" b="1" dirty="0">
                  <a:solidFill>
                    <a:schemeClr val="tx1">
                      <a:lumMod val="75000"/>
                      <a:lumOff val="25000"/>
                    </a:schemeClr>
                  </a:solidFill>
                  <a:latin typeface="Raleway"/>
                  <a:cs typeface="Raleway"/>
                </a:endParaRPr>
              </a:p>
            </p:txBody>
          </p:sp>
          <p:sp>
            <p:nvSpPr>
              <p:cNvPr id="21" name="Right Arrow 20"/>
              <p:cNvSpPr/>
              <p:nvPr/>
            </p:nvSpPr>
            <p:spPr>
              <a:xfrm>
                <a:off x="2240072" y="1219656"/>
                <a:ext cx="540748" cy="567252"/>
              </a:xfrm>
              <a:prstGeom prst="righ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a:solidFill>
                    <a:prstClr val="white"/>
                  </a:solidFill>
                </a:endParaRPr>
              </a:p>
            </p:txBody>
          </p:sp>
          <p:sp>
            <p:nvSpPr>
              <p:cNvPr id="15" name="Right Arrow 14"/>
              <p:cNvSpPr/>
              <p:nvPr/>
            </p:nvSpPr>
            <p:spPr>
              <a:xfrm>
                <a:off x="6066211" y="1219656"/>
                <a:ext cx="540748" cy="567252"/>
              </a:xfrm>
              <a:prstGeom prst="righ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a:solidFill>
                    <a:prstClr val="white"/>
                  </a:solidFill>
                </a:endParaRPr>
              </a:p>
            </p:txBody>
          </p:sp>
          <p:sp>
            <p:nvSpPr>
              <p:cNvPr id="17" name="Rectangle 2"/>
              <p:cNvSpPr txBox="1">
                <a:spLocks noChangeArrowheads="1"/>
              </p:cNvSpPr>
              <p:nvPr/>
            </p:nvSpPr>
            <p:spPr bwMode="auto">
              <a:xfrm>
                <a:off x="6858000" y="903117"/>
                <a:ext cx="1981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04850"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04900"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62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193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a:lstStyle>
              <a:p>
                <a:pPr marL="76200" indent="0" algn="ctr">
                  <a:spcBef>
                    <a:spcPct val="0"/>
                  </a:spcBef>
                  <a:spcAft>
                    <a:spcPts val="600"/>
                  </a:spcAft>
                  <a:buSzPct val="125000"/>
                  <a:buFont typeface="Arial" charset="0"/>
                  <a:buNone/>
                </a:pPr>
                <a:r>
                  <a:rPr lang="en-US" altLang="en-US" sz="1800" dirty="0" smtClean="0">
                    <a:solidFill>
                      <a:schemeClr val="tx1">
                        <a:lumMod val="75000"/>
                        <a:lumOff val="25000"/>
                      </a:schemeClr>
                    </a:solidFill>
                    <a:latin typeface="Raleway"/>
                    <a:cs typeface="Raleway"/>
                  </a:rPr>
                  <a:t>Shellfish industry and coastal communities are adapting </a:t>
                </a:r>
              </a:p>
            </p:txBody>
          </p:sp>
        </p:grpSp>
      </p:gr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453" r="43333"/>
          <a:stretch/>
        </p:blipFill>
        <p:spPr bwMode="auto">
          <a:xfrm>
            <a:off x="6786113" y="2667000"/>
            <a:ext cx="2053087" cy="363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p:cNvPicPr>
            <a:picLocks noChangeArrowheads="1"/>
          </p:cNvPicPr>
          <p:nvPr/>
        </p:nvPicPr>
        <p:blipFill rotWithShape="1">
          <a:blip r:embed="rId7">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2"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A Success Story</a:t>
            </a:r>
            <a:endParaRPr lang="en-US" sz="2800" b="1" dirty="0">
              <a:solidFill>
                <a:srgbClr val="12166E"/>
              </a:solidFill>
              <a:latin typeface="Raleway"/>
              <a:cs typeface="Raleway"/>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Elbow Connector 2"/>
          <p:cNvCxnSpPr>
            <a:stCxn id="7" idx="2"/>
          </p:cNvCxnSpPr>
          <p:nvPr/>
        </p:nvCxnSpPr>
        <p:spPr bwMode="auto">
          <a:xfrm rot="10800000" flipH="1" flipV="1">
            <a:off x="6858000" y="1118272"/>
            <a:ext cx="914400" cy="1853527"/>
          </a:xfrm>
          <a:prstGeom prst="bentConnector4">
            <a:avLst>
              <a:gd name="adj1" fmla="val -25000"/>
              <a:gd name="adj2" fmla="val 77950"/>
            </a:avLst>
          </a:prstGeom>
          <a:solidFill>
            <a:schemeClr val="accent1"/>
          </a:solidFill>
          <a:ln w="571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Elbow Connector 11"/>
          <p:cNvCxnSpPr>
            <a:stCxn id="8" idx="6"/>
          </p:cNvCxnSpPr>
          <p:nvPr/>
        </p:nvCxnSpPr>
        <p:spPr bwMode="auto">
          <a:xfrm flipH="1">
            <a:off x="7543800" y="3313310"/>
            <a:ext cx="1109258" cy="1983980"/>
          </a:xfrm>
          <a:prstGeom prst="bentConnector4">
            <a:avLst>
              <a:gd name="adj1" fmla="val -20608"/>
              <a:gd name="adj2" fmla="val 73536"/>
            </a:avLst>
          </a:prstGeom>
          <a:solidFill>
            <a:schemeClr val="accent1"/>
          </a:solidFill>
          <a:ln w="5715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6" descr="Ryan M SC4.jpg"/>
          <p:cNvPicPr>
            <a:picLocks noChangeAspect="1"/>
          </p:cNvPicPr>
          <p:nvPr/>
        </p:nvPicPr>
        <p:blipFill rotWithShape="1">
          <a:blip r:embed="rId3" cstate="screen">
            <a:extLst>
              <a:ext uri="{28A0092B-C50C-407E-A947-70E740481C1C}">
                <a14:useLocalDpi xmlns:a14="http://schemas.microsoft.com/office/drawing/2010/main"/>
              </a:ext>
            </a:extLst>
          </a:blip>
          <a:srcRect t="34742"/>
          <a:stretch/>
        </p:blipFill>
        <p:spPr>
          <a:xfrm>
            <a:off x="6858000" y="82148"/>
            <a:ext cx="2027803" cy="2072249"/>
          </a:xfrm>
          <a:prstGeom prst="ellipse">
            <a:avLst/>
          </a:prstGeom>
        </p:spPr>
      </p:pic>
      <p:pic>
        <p:nvPicPr>
          <p:cNvPr id="8" name="Picture 7" descr="Squid Fleet Anchored_Gerick Bergsma.JPG"/>
          <p:cNvPicPr>
            <a:picLocks noChangeAspect="1"/>
          </p:cNvPicPr>
          <p:nvPr/>
        </p:nvPicPr>
        <p:blipFill rotWithShape="1">
          <a:blip r:embed="rId4" cstate="screen">
            <a:extLst>
              <a:ext uri="{28A0092B-C50C-407E-A947-70E740481C1C}">
                <a14:useLocalDpi xmlns:a14="http://schemas.microsoft.com/office/drawing/2010/main"/>
              </a:ext>
            </a:extLst>
          </a:blip>
          <a:srcRect t="14137" b="14033"/>
          <a:stretch/>
        </p:blipFill>
        <p:spPr>
          <a:xfrm>
            <a:off x="6725765" y="2379392"/>
            <a:ext cx="1927293" cy="1867836"/>
          </a:xfrm>
          <a:prstGeom prst="ellipse">
            <a:avLst/>
          </a:prstGeom>
        </p:spPr>
      </p:pic>
      <p:pic>
        <p:nvPicPr>
          <p:cNvPr id="9"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3754"/>
          <a:stretch/>
        </p:blipFill>
        <p:spPr bwMode="auto">
          <a:xfrm>
            <a:off x="6705600" y="4495800"/>
            <a:ext cx="2133600" cy="2139548"/>
          </a:xfrm>
          <a:prstGeom prst="ellipse">
            <a:avLst/>
          </a:prstGeom>
          <a:noFill/>
          <a:ln w="9525">
            <a:noFill/>
            <a:miter lim="800000"/>
            <a:headEnd/>
            <a:tailEnd/>
          </a:ln>
        </p:spPr>
      </p:pic>
      <p:sp>
        <p:nvSpPr>
          <p:cNvPr id="2" name="Rectangle 1"/>
          <p:cNvSpPr/>
          <p:nvPr/>
        </p:nvSpPr>
        <p:spPr>
          <a:xfrm>
            <a:off x="304800" y="1371600"/>
            <a:ext cx="6324600" cy="4524315"/>
          </a:xfrm>
          <a:prstGeom prst="rect">
            <a:avLst/>
          </a:prstGeom>
        </p:spPr>
        <p:txBody>
          <a:bodyPr wrap="square">
            <a:spAutoFit/>
          </a:bodyPr>
          <a:lstStyle/>
          <a:p>
            <a:pPr marL="342900" indent="-342900" algn="l">
              <a:buFont typeface="Wingdings" panose="05000000000000000000" pitchFamily="2" charset="2"/>
              <a:buChar char="ü"/>
            </a:pPr>
            <a:r>
              <a:rPr lang="en-US" sz="2400" dirty="0">
                <a:solidFill>
                  <a:schemeClr val="tx1">
                    <a:lumMod val="75000"/>
                    <a:lumOff val="25000"/>
                  </a:schemeClr>
                </a:solidFill>
                <a:latin typeface="Raleway"/>
              </a:rPr>
              <a:t>We need to consciously take </a:t>
            </a:r>
            <a:r>
              <a:rPr lang="en-US" sz="2400" dirty="0" smtClean="0">
                <a:solidFill>
                  <a:schemeClr val="tx1">
                    <a:lumMod val="75000"/>
                    <a:lumOff val="25000"/>
                  </a:schemeClr>
                </a:solidFill>
                <a:latin typeface="Raleway"/>
              </a:rPr>
              <a:t>these recommendations and </a:t>
            </a:r>
            <a:r>
              <a:rPr lang="en-US" sz="2400" b="1" dirty="0">
                <a:solidFill>
                  <a:schemeClr val="tx1">
                    <a:lumMod val="75000"/>
                    <a:lumOff val="25000"/>
                  </a:schemeClr>
                </a:solidFill>
                <a:latin typeface="Raleway"/>
              </a:rPr>
              <a:t>make them </a:t>
            </a:r>
            <a:r>
              <a:rPr lang="en-US" sz="2400" b="1" dirty="0" smtClean="0">
                <a:solidFill>
                  <a:schemeClr val="tx1">
                    <a:lumMod val="75000"/>
                    <a:lumOff val="25000"/>
                  </a:schemeClr>
                </a:solidFill>
                <a:latin typeface="Raleway"/>
              </a:rPr>
              <a:t>actionable.</a:t>
            </a:r>
          </a:p>
          <a:p>
            <a:pPr marL="342900" indent="-342900" algn="l">
              <a:buFont typeface="Wingdings" panose="05000000000000000000" pitchFamily="2" charset="2"/>
              <a:buChar char="ü"/>
            </a:pPr>
            <a:endParaRPr lang="en-US" sz="2400" b="1" dirty="0">
              <a:solidFill>
                <a:schemeClr val="tx1">
                  <a:lumMod val="75000"/>
                  <a:lumOff val="25000"/>
                </a:schemeClr>
              </a:solidFill>
              <a:latin typeface="Raleway"/>
            </a:endParaRPr>
          </a:p>
          <a:p>
            <a:pPr marL="342900" indent="-342900" algn="l">
              <a:buFont typeface="Wingdings" panose="05000000000000000000" pitchFamily="2" charset="2"/>
              <a:buChar char="ü"/>
            </a:pPr>
            <a:r>
              <a:rPr lang="en-US" sz="2400" dirty="0" smtClean="0">
                <a:solidFill>
                  <a:schemeClr val="tx1">
                    <a:lumMod val="75000"/>
                    <a:lumOff val="25000"/>
                  </a:schemeClr>
                </a:solidFill>
                <a:latin typeface="Raleway"/>
              </a:rPr>
              <a:t>This means we need a </a:t>
            </a:r>
            <a:r>
              <a:rPr lang="en-US" sz="2400" b="1" dirty="0" smtClean="0">
                <a:solidFill>
                  <a:schemeClr val="tx1">
                    <a:lumMod val="75000"/>
                    <a:lumOff val="25000"/>
                  </a:schemeClr>
                </a:solidFill>
                <a:latin typeface="Raleway"/>
              </a:rPr>
              <a:t>roadmap</a:t>
            </a:r>
            <a:r>
              <a:rPr lang="en-US" sz="2400" dirty="0" smtClean="0">
                <a:solidFill>
                  <a:schemeClr val="tx1">
                    <a:lumMod val="75000"/>
                    <a:lumOff val="25000"/>
                  </a:schemeClr>
                </a:solidFill>
                <a:latin typeface="Raleway"/>
              </a:rPr>
              <a:t> for implementing the recommendations and </a:t>
            </a:r>
            <a:r>
              <a:rPr lang="en-US" sz="2400" i="1" dirty="0" smtClean="0">
                <a:solidFill>
                  <a:schemeClr val="tx1">
                    <a:lumMod val="75000"/>
                    <a:lumOff val="25000"/>
                  </a:schemeClr>
                </a:solidFill>
                <a:latin typeface="Raleway"/>
              </a:rPr>
              <a:t>involving state agencies. </a:t>
            </a:r>
          </a:p>
          <a:p>
            <a:pPr marL="342900" indent="-342900" algn="l">
              <a:buFont typeface="Wingdings" panose="05000000000000000000" pitchFamily="2" charset="2"/>
              <a:buChar char="ü"/>
            </a:pPr>
            <a:endParaRPr lang="en-US" sz="2400" i="1" dirty="0" smtClean="0">
              <a:solidFill>
                <a:schemeClr val="tx1">
                  <a:lumMod val="75000"/>
                  <a:lumOff val="25000"/>
                </a:schemeClr>
              </a:solidFill>
              <a:latin typeface="Raleway"/>
            </a:endParaRPr>
          </a:p>
          <a:p>
            <a:pPr marL="342900" indent="-342900" algn="l">
              <a:buFont typeface="Wingdings" panose="05000000000000000000" pitchFamily="2" charset="2"/>
              <a:buChar char="ü"/>
            </a:pPr>
            <a:r>
              <a:rPr lang="en-US" sz="2400" dirty="0" smtClean="0">
                <a:solidFill>
                  <a:schemeClr val="tx1">
                    <a:lumMod val="75000"/>
                    <a:lumOff val="25000"/>
                  </a:schemeClr>
                </a:solidFill>
                <a:latin typeface="Raleway"/>
              </a:rPr>
              <a:t>This will ideally result in </a:t>
            </a:r>
            <a:r>
              <a:rPr lang="en-US" sz="2400" b="1" dirty="0" smtClean="0">
                <a:solidFill>
                  <a:schemeClr val="tx1">
                    <a:lumMod val="75000"/>
                    <a:lumOff val="25000"/>
                  </a:schemeClr>
                </a:solidFill>
                <a:latin typeface="Raleway"/>
              </a:rPr>
              <a:t>legislative guidance</a:t>
            </a:r>
            <a:r>
              <a:rPr lang="en-US" sz="2400" dirty="0" smtClean="0">
                <a:solidFill>
                  <a:schemeClr val="tx1">
                    <a:lumMod val="75000"/>
                    <a:lumOff val="25000"/>
                  </a:schemeClr>
                </a:solidFill>
                <a:latin typeface="Raleway"/>
              </a:rPr>
              <a:t> on </a:t>
            </a:r>
            <a:r>
              <a:rPr lang="en-US" sz="2400" b="1" dirty="0" smtClean="0">
                <a:solidFill>
                  <a:schemeClr val="tx1">
                    <a:lumMod val="75000"/>
                    <a:lumOff val="25000"/>
                  </a:schemeClr>
                </a:solidFill>
                <a:latin typeface="Raleway"/>
              </a:rPr>
              <a:t>transitioning </a:t>
            </a:r>
            <a:r>
              <a:rPr lang="en-US" sz="2400" dirty="0" smtClean="0">
                <a:solidFill>
                  <a:schemeClr val="tx1">
                    <a:lumMod val="75000"/>
                    <a:lumOff val="25000"/>
                  </a:schemeClr>
                </a:solidFill>
                <a:latin typeface="Raleway"/>
              </a:rPr>
              <a:t>from</a:t>
            </a:r>
            <a:r>
              <a:rPr lang="en-US" sz="2400" b="1" dirty="0" smtClean="0">
                <a:solidFill>
                  <a:schemeClr val="tx1">
                    <a:lumMod val="75000"/>
                    <a:lumOff val="25000"/>
                  </a:schemeClr>
                </a:solidFill>
                <a:latin typeface="Raleway"/>
              </a:rPr>
              <a:t> </a:t>
            </a:r>
            <a:r>
              <a:rPr lang="en-US" sz="2400" dirty="0" smtClean="0">
                <a:solidFill>
                  <a:schemeClr val="tx1">
                    <a:lumMod val="75000"/>
                    <a:lumOff val="25000"/>
                  </a:schemeClr>
                </a:solidFill>
                <a:latin typeface="Raleway"/>
              </a:rPr>
              <a:t>the</a:t>
            </a:r>
            <a:r>
              <a:rPr lang="en-US" sz="2400" b="1" dirty="0" smtClean="0">
                <a:solidFill>
                  <a:schemeClr val="tx1">
                    <a:lumMod val="75000"/>
                    <a:lumOff val="25000"/>
                  </a:schemeClr>
                </a:solidFill>
                <a:latin typeface="Raleway"/>
              </a:rPr>
              <a:t> recommendations </a:t>
            </a:r>
            <a:r>
              <a:rPr lang="en-US" sz="2400" dirty="0" smtClean="0">
                <a:solidFill>
                  <a:schemeClr val="tx1">
                    <a:lumMod val="75000"/>
                    <a:lumOff val="25000"/>
                  </a:schemeClr>
                </a:solidFill>
                <a:latin typeface="Raleway"/>
              </a:rPr>
              <a:t>to</a:t>
            </a:r>
            <a:r>
              <a:rPr lang="en-US" sz="2400" b="1" dirty="0" smtClean="0">
                <a:solidFill>
                  <a:schemeClr val="tx1">
                    <a:lumMod val="75000"/>
                    <a:lumOff val="25000"/>
                  </a:schemeClr>
                </a:solidFill>
                <a:latin typeface="Raleway"/>
              </a:rPr>
              <a:t> action</a:t>
            </a:r>
            <a:r>
              <a:rPr lang="en-US" sz="2400" dirty="0" smtClean="0">
                <a:solidFill>
                  <a:schemeClr val="tx1">
                    <a:lumMod val="75000"/>
                    <a:lumOff val="25000"/>
                  </a:schemeClr>
                </a:solidFill>
                <a:latin typeface="Raleway"/>
              </a:rPr>
              <a:t>. </a:t>
            </a:r>
          </a:p>
          <a:p>
            <a:pPr algn="l"/>
            <a:endParaRPr lang="en-US" sz="2400" dirty="0"/>
          </a:p>
        </p:txBody>
      </p:sp>
      <p:pic>
        <p:nvPicPr>
          <p:cNvPr id="11" name="Picture 10"/>
          <p:cNvPicPr>
            <a:picLocks noChangeArrowheads="1"/>
          </p:cNvPicPr>
          <p:nvPr/>
        </p:nvPicPr>
        <p:blipFill rotWithShape="1">
          <a:blip r:embed="rId6">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3"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dirty="0" smtClean="0">
                <a:solidFill>
                  <a:srgbClr val="12166E"/>
                </a:solidFill>
                <a:latin typeface="Raleway"/>
                <a:cs typeface="Raleway"/>
              </a:rPr>
              <a:t>Today marks a critical starting </a:t>
            </a:r>
          </a:p>
          <a:p>
            <a:pPr algn="l" fontAlgn="auto">
              <a:spcAft>
                <a:spcPts val="0"/>
              </a:spcAft>
            </a:pPr>
            <a:r>
              <a:rPr lang="en-US" sz="3200" b="1" dirty="0" smtClean="0">
                <a:solidFill>
                  <a:srgbClr val="12166E"/>
                </a:solidFill>
                <a:latin typeface="Raleway"/>
                <a:cs typeface="Raleway"/>
              </a:rPr>
              <a:t>point for California</a:t>
            </a:r>
            <a:endParaRPr lang="en-US" sz="2800" b="1" dirty="0">
              <a:solidFill>
                <a:srgbClr val="12166E"/>
              </a:solidFill>
              <a:latin typeface="Raleway"/>
              <a:cs typeface="Raleway"/>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534400" cy="5060950"/>
          </a:xfrm>
        </p:spPr>
        <p:txBody>
          <a:bodyPr/>
          <a:lstStyle/>
          <a:p>
            <a:pPr>
              <a:buFont typeface="Wingdings" panose="05000000000000000000" pitchFamily="2" charset="2"/>
              <a:buChar char="ü"/>
            </a:pPr>
            <a:r>
              <a:rPr lang="en-US" sz="2400" dirty="0" smtClean="0">
                <a:solidFill>
                  <a:schemeClr val="tx1">
                    <a:lumMod val="75000"/>
                    <a:lumOff val="25000"/>
                  </a:schemeClr>
                </a:solidFill>
                <a:latin typeface="Raleway"/>
              </a:rPr>
              <a:t>It </a:t>
            </a:r>
            <a:r>
              <a:rPr lang="en-US" sz="2400" dirty="0">
                <a:solidFill>
                  <a:schemeClr val="tx1">
                    <a:lumMod val="75000"/>
                    <a:lumOff val="25000"/>
                  </a:schemeClr>
                </a:solidFill>
                <a:latin typeface="Raleway"/>
              </a:rPr>
              <a:t>is a privilege </a:t>
            </a:r>
            <a:r>
              <a:rPr lang="en-US" sz="2400" dirty="0" smtClean="0">
                <a:solidFill>
                  <a:schemeClr val="tx1">
                    <a:lumMod val="75000"/>
                    <a:lumOff val="25000"/>
                  </a:schemeClr>
                </a:solidFill>
                <a:latin typeface="Raleway"/>
              </a:rPr>
              <a:t>to </a:t>
            </a:r>
            <a:r>
              <a:rPr lang="en-US" sz="2400" dirty="0">
                <a:solidFill>
                  <a:schemeClr val="tx1">
                    <a:lumMod val="75000"/>
                    <a:lumOff val="25000"/>
                  </a:schemeClr>
                </a:solidFill>
                <a:latin typeface="Raleway"/>
              </a:rPr>
              <a:t>provide you </a:t>
            </a:r>
            <a:r>
              <a:rPr lang="en-US" sz="2400" dirty="0" smtClean="0">
                <a:solidFill>
                  <a:schemeClr val="tx1">
                    <a:lumMod val="75000"/>
                    <a:lumOff val="25000"/>
                  </a:schemeClr>
                </a:solidFill>
                <a:latin typeface="Raleway"/>
              </a:rPr>
              <a:t>the summary </a:t>
            </a:r>
            <a:r>
              <a:rPr lang="en-US" sz="2400" dirty="0">
                <a:solidFill>
                  <a:schemeClr val="tx1">
                    <a:lumMod val="75000"/>
                    <a:lumOff val="25000"/>
                  </a:schemeClr>
                </a:solidFill>
                <a:latin typeface="Raleway"/>
              </a:rPr>
              <a:t>of our scientific knowledge, and how it relates to </a:t>
            </a:r>
            <a:r>
              <a:rPr lang="en-US" sz="2400" dirty="0" smtClean="0">
                <a:solidFill>
                  <a:schemeClr val="tx1">
                    <a:lumMod val="75000"/>
                    <a:lumOff val="25000"/>
                  </a:schemeClr>
                </a:solidFill>
                <a:latin typeface="Raleway"/>
              </a:rPr>
              <a:t>action.</a:t>
            </a:r>
          </a:p>
          <a:p>
            <a:pPr>
              <a:buFont typeface="Wingdings" panose="05000000000000000000" pitchFamily="2" charset="2"/>
              <a:buChar char="ü"/>
            </a:pPr>
            <a:r>
              <a:rPr lang="en-US" sz="2400" dirty="0">
                <a:solidFill>
                  <a:schemeClr val="tx1">
                    <a:lumMod val="75000"/>
                    <a:lumOff val="25000"/>
                  </a:schemeClr>
                </a:solidFill>
                <a:latin typeface="Raleway"/>
              </a:rPr>
              <a:t>Acidification and hypoxia are the defining ocean issues for our </a:t>
            </a:r>
            <a:r>
              <a:rPr lang="en-US" sz="2400" dirty="0" smtClean="0">
                <a:solidFill>
                  <a:schemeClr val="tx1">
                    <a:lumMod val="75000"/>
                    <a:lumOff val="25000"/>
                  </a:schemeClr>
                </a:solidFill>
                <a:latin typeface="Raleway"/>
              </a:rPr>
              <a:t>generation.</a:t>
            </a:r>
          </a:p>
          <a:p>
            <a:pPr>
              <a:buFont typeface="Wingdings" panose="05000000000000000000" pitchFamily="2" charset="2"/>
              <a:buChar char="ü"/>
            </a:pPr>
            <a:r>
              <a:rPr lang="en-US" sz="2400" dirty="0" smtClean="0">
                <a:solidFill>
                  <a:schemeClr val="tx1">
                    <a:lumMod val="75000"/>
                    <a:lumOff val="25000"/>
                  </a:schemeClr>
                </a:solidFill>
                <a:latin typeface="Raleway"/>
              </a:rPr>
              <a:t>Today we have presented an initial game </a:t>
            </a:r>
            <a:r>
              <a:rPr lang="en-US" sz="2400" dirty="0">
                <a:solidFill>
                  <a:schemeClr val="tx1">
                    <a:lumMod val="75000"/>
                    <a:lumOff val="25000"/>
                  </a:schemeClr>
                </a:solidFill>
                <a:latin typeface="Raleway"/>
              </a:rPr>
              <a:t>plan to buy </a:t>
            </a:r>
            <a:r>
              <a:rPr lang="en-US" sz="2400" dirty="0" smtClean="0">
                <a:solidFill>
                  <a:schemeClr val="tx1">
                    <a:lumMod val="75000"/>
                    <a:lumOff val="25000"/>
                  </a:schemeClr>
                </a:solidFill>
                <a:latin typeface="Raleway"/>
              </a:rPr>
              <a:t>time and to minimize </a:t>
            </a:r>
            <a:r>
              <a:rPr lang="en-US" sz="2400" dirty="0">
                <a:solidFill>
                  <a:schemeClr val="tx1">
                    <a:lumMod val="75000"/>
                    <a:lumOff val="25000"/>
                  </a:schemeClr>
                </a:solidFill>
                <a:latin typeface="Raleway"/>
              </a:rPr>
              <a:t>the damage and losses from being as </a:t>
            </a:r>
            <a:r>
              <a:rPr lang="en-US" sz="2400" dirty="0" smtClean="0">
                <a:solidFill>
                  <a:schemeClr val="tx1">
                    <a:lumMod val="75000"/>
                    <a:lumOff val="25000"/>
                  </a:schemeClr>
                </a:solidFill>
                <a:latin typeface="Raleway"/>
              </a:rPr>
              <a:t>extensive </a:t>
            </a:r>
            <a:r>
              <a:rPr lang="en-US" sz="2400" dirty="0">
                <a:solidFill>
                  <a:schemeClr val="tx1">
                    <a:lumMod val="75000"/>
                    <a:lumOff val="25000"/>
                  </a:schemeClr>
                </a:solidFill>
                <a:latin typeface="Raleway"/>
              </a:rPr>
              <a:t>as they would </a:t>
            </a:r>
            <a:r>
              <a:rPr lang="en-US" sz="2400" dirty="0" smtClean="0">
                <a:solidFill>
                  <a:schemeClr val="tx1">
                    <a:lumMod val="75000"/>
                    <a:lumOff val="25000"/>
                  </a:schemeClr>
                </a:solidFill>
                <a:latin typeface="Raleway"/>
              </a:rPr>
              <a:t>be without intervention.</a:t>
            </a:r>
            <a:endParaRPr lang="en-US" sz="2400" dirty="0">
              <a:solidFill>
                <a:schemeClr val="tx1">
                  <a:lumMod val="75000"/>
                  <a:lumOff val="25000"/>
                </a:schemeClr>
              </a:solidFill>
              <a:latin typeface="Raleway"/>
            </a:endParaRPr>
          </a:p>
          <a:p>
            <a:pPr marL="0" indent="0">
              <a:buNone/>
            </a:pPr>
            <a:r>
              <a:rPr lang="en-US" sz="2400" dirty="0" smtClean="0">
                <a:solidFill>
                  <a:srgbClr val="FF0000"/>
                </a:solidFill>
              </a:rPr>
              <a:t>			  </a:t>
            </a:r>
          </a:p>
          <a:p>
            <a:pPr marL="0" indent="0">
              <a:buNone/>
            </a:pPr>
            <a:r>
              <a:rPr lang="en-US" sz="2400" dirty="0" smtClean="0">
                <a:solidFill>
                  <a:schemeClr val="tx1">
                    <a:lumMod val="75000"/>
                    <a:lumOff val="25000"/>
                  </a:schemeClr>
                </a:solidFill>
                <a:latin typeface="Raleway"/>
              </a:rPr>
              <a:t>Keep in touch:</a:t>
            </a:r>
          </a:p>
          <a:p>
            <a:pPr marL="0" indent="0">
              <a:buNone/>
            </a:pPr>
            <a:endParaRPr lang="en-US" sz="1200" dirty="0">
              <a:solidFill>
                <a:schemeClr val="tx1">
                  <a:lumMod val="75000"/>
                  <a:lumOff val="25000"/>
                </a:schemeClr>
              </a:solidFill>
              <a:latin typeface="Raleway"/>
            </a:endParaRPr>
          </a:p>
          <a:p>
            <a:pPr marL="0" indent="0">
              <a:buNone/>
            </a:pPr>
            <a:r>
              <a:rPr lang="en-US" sz="2400" dirty="0" smtClean="0">
                <a:solidFill>
                  <a:schemeClr val="tx1">
                    <a:lumMod val="75000"/>
                    <a:lumOff val="25000"/>
                  </a:schemeClr>
                </a:solidFill>
                <a:latin typeface="Raleway"/>
              </a:rPr>
              <a:t>  </a:t>
            </a:r>
            <a:r>
              <a:rPr lang="en-US" sz="2400" dirty="0" err="1" smtClean="0">
                <a:solidFill>
                  <a:schemeClr val="tx1">
                    <a:lumMod val="75000"/>
                    <a:lumOff val="25000"/>
                  </a:schemeClr>
                </a:solidFill>
                <a:latin typeface="Raleway"/>
              </a:rPr>
              <a:t>Jenn</a:t>
            </a:r>
            <a:r>
              <a:rPr lang="en-US" sz="2400" dirty="0" smtClean="0">
                <a:solidFill>
                  <a:schemeClr val="tx1">
                    <a:lumMod val="75000"/>
                    <a:lumOff val="25000"/>
                  </a:schemeClr>
                </a:solidFill>
                <a:latin typeface="Raleway"/>
              </a:rPr>
              <a:t> Phillips</a:t>
            </a:r>
          </a:p>
          <a:p>
            <a:pPr marL="0" indent="0">
              <a:buNone/>
            </a:pPr>
            <a:r>
              <a:rPr lang="en-US" sz="2400" dirty="0" smtClean="0"/>
              <a:t>  </a:t>
            </a:r>
            <a:r>
              <a:rPr lang="en-US" sz="2400" dirty="0" smtClean="0">
                <a:latin typeface="Raleway"/>
                <a:hlinkClick r:id="rId3"/>
              </a:rPr>
              <a:t>jennifer.phillips@resources.ca.gov</a:t>
            </a:r>
            <a:endParaRPr lang="en-US" sz="2400" dirty="0" smtClean="0">
              <a:latin typeface="Raleway"/>
            </a:endParaRPr>
          </a:p>
          <a:p>
            <a:pPr marL="0" indent="0" algn="ctr">
              <a:buNone/>
            </a:pPr>
            <a:endParaRPr lang="en-US" sz="2400" dirty="0" smtClean="0"/>
          </a:p>
          <a:p>
            <a:pPr marL="0" indent="0">
              <a:buNone/>
            </a:pPr>
            <a:endParaRPr lang="en-US" sz="2400" dirty="0"/>
          </a:p>
        </p:txBody>
      </p:sp>
      <p:sp>
        <p:nvSpPr>
          <p:cNvPr id="4" name="Slide Number Placeholder 3"/>
          <p:cNvSpPr>
            <a:spLocks noGrp="1"/>
          </p:cNvSpPr>
          <p:nvPr>
            <p:ph type="sldNum" sz="quarter" idx="10"/>
          </p:nvPr>
        </p:nvSpPr>
        <p:spPr/>
        <p:txBody>
          <a:bodyPr/>
          <a:lstStyle/>
          <a:p>
            <a:fld id="{00B4CDE2-B699-47EA-916B-A52CEACEFC6B}" type="slidenum">
              <a:rPr lang="en-US" altLang="en-US" smtClean="0"/>
              <a:pPr/>
              <a:t>14</a:t>
            </a:fld>
            <a:endParaRPr lang="en-US" altLang="en-US"/>
          </a:p>
        </p:txBody>
      </p:sp>
      <p:pic>
        <p:nvPicPr>
          <p:cNvPr id="6" name="Picture 5"/>
          <p:cNvPicPr>
            <a:picLocks noChangeArrowheads="1"/>
          </p:cNvPicPr>
          <p:nvPr/>
        </p:nvPicPr>
        <p:blipFill rotWithShape="1">
          <a:blip r:embed="rId4">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Thank you</a:t>
            </a:r>
            <a:endParaRPr lang="en-US" sz="2800" b="1" dirty="0">
              <a:solidFill>
                <a:srgbClr val="12166E"/>
              </a:solidFill>
              <a:latin typeface="Raleway"/>
              <a:cs typeface="Raleway"/>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8252" y="5108470"/>
            <a:ext cx="2594282" cy="106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4216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l="39146" t="30910" r="47844" b="12346"/>
          <a:stretch>
            <a:fillRect/>
          </a:stretch>
        </p:blipFill>
        <p:spPr bwMode="auto">
          <a:xfrm>
            <a:off x="7366000" y="0"/>
            <a:ext cx="177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5361" name="Rectangle 1"/>
          <p:cNvSpPr>
            <a:spLocks noGrp="1" noChangeArrowheads="1"/>
          </p:cNvSpPr>
          <p:nvPr>
            <p:ph type="title"/>
          </p:nvPr>
        </p:nvSpPr>
        <p:spPr>
          <a:xfrm>
            <a:off x="457200" y="28353"/>
            <a:ext cx="7258050" cy="1143000"/>
          </a:xfrm>
          <a:ln/>
        </p:spPr>
        <p:txBody>
          <a:bodyPr/>
          <a:lstStyle/>
          <a:p>
            <a:r>
              <a:rPr lang="en-US" altLang="en-US" sz="3600" b="1" dirty="0" smtClean="0">
                <a:solidFill>
                  <a:srgbClr val="12166E"/>
                </a:solidFill>
                <a:latin typeface="Raleway"/>
                <a:ea typeface="Trebuchet MS Bold" charset="0"/>
                <a:cs typeface="Raleway"/>
                <a:sym typeface="Trebuchet MS Bold" charset="0"/>
              </a:rPr>
              <a:t>I am here today because… </a:t>
            </a:r>
            <a:endParaRPr lang="en-US" altLang="en-US" sz="3600" b="1" dirty="0">
              <a:solidFill>
                <a:srgbClr val="12166E"/>
              </a:solidFill>
              <a:latin typeface="Raleway"/>
              <a:ea typeface="ヒラギノ角ゴ ProN W6" charset="0"/>
              <a:cs typeface="Raleway"/>
              <a:sym typeface="Trebuchet MS Bold" charset="0"/>
            </a:endParaRPr>
          </a:p>
        </p:txBody>
      </p:sp>
      <p:sp>
        <p:nvSpPr>
          <p:cNvPr id="15362" name="Rectangle 2"/>
          <p:cNvSpPr>
            <a:spLocks noGrp="1" noChangeArrowheads="1"/>
          </p:cNvSpPr>
          <p:nvPr>
            <p:ph type="body" idx="1"/>
          </p:nvPr>
        </p:nvSpPr>
        <p:spPr>
          <a:xfrm>
            <a:off x="228600" y="1295400"/>
            <a:ext cx="7620000" cy="5080000"/>
          </a:xfrm>
          <a:ln/>
        </p:spPr>
        <p:txBody>
          <a:bodyPr/>
          <a:lstStyle/>
          <a:p>
            <a:pPr>
              <a:lnSpc>
                <a:spcPct val="120000"/>
              </a:lnSpc>
              <a:buClr>
                <a:srgbClr val="595959"/>
              </a:buClr>
              <a:buFont typeface="Wingdings" panose="05000000000000000000" pitchFamily="2" charset="2"/>
              <a:buChar char="ü"/>
            </a:pPr>
            <a:r>
              <a:rPr lang="en-US" altLang="en-US" sz="2400" dirty="0" smtClean="0">
                <a:solidFill>
                  <a:srgbClr val="404040"/>
                </a:solidFill>
                <a:latin typeface="Raleway"/>
                <a:cs typeface="Raleway"/>
              </a:rPr>
              <a:t>OAH spans silos and is about </a:t>
            </a:r>
            <a:r>
              <a:rPr lang="en-US" altLang="en-US" sz="2400" b="1" i="1" dirty="0" smtClean="0">
                <a:solidFill>
                  <a:srgbClr val="404040"/>
                </a:solidFill>
                <a:latin typeface="Raleway"/>
                <a:cs typeface="Raleway"/>
              </a:rPr>
              <a:t>building ocean health and planning for smart action</a:t>
            </a:r>
          </a:p>
          <a:p>
            <a:pPr>
              <a:lnSpc>
                <a:spcPct val="120000"/>
              </a:lnSpc>
              <a:buClr>
                <a:srgbClr val="595959"/>
              </a:buClr>
              <a:buFont typeface="Wingdings" panose="05000000000000000000" pitchFamily="2" charset="2"/>
              <a:buChar char="ü"/>
            </a:pPr>
            <a:r>
              <a:rPr lang="en-US" altLang="en-US" sz="2400" dirty="0" smtClean="0">
                <a:solidFill>
                  <a:srgbClr val="404040"/>
                </a:solidFill>
                <a:latin typeface="Raleway"/>
                <a:cs typeface="Raleway"/>
              </a:rPr>
              <a:t>Therefore, with the wrap up of the panel, we need  cooperation that extends </a:t>
            </a:r>
            <a:r>
              <a:rPr lang="en-US" altLang="en-US" sz="2400" b="1" i="1" dirty="0" smtClean="0">
                <a:solidFill>
                  <a:srgbClr val="404040"/>
                </a:solidFill>
                <a:latin typeface="Raleway"/>
                <a:cs typeface="Raleway"/>
              </a:rPr>
              <a:t>beyond California while considering the state’s interests and goals </a:t>
            </a:r>
          </a:p>
          <a:p>
            <a:pPr>
              <a:lnSpc>
                <a:spcPct val="120000"/>
              </a:lnSpc>
              <a:buClr>
                <a:srgbClr val="595959"/>
              </a:buClr>
              <a:buFont typeface="Wingdings" panose="05000000000000000000" pitchFamily="2" charset="2"/>
              <a:buChar char="ü"/>
            </a:pPr>
            <a:r>
              <a:rPr lang="en-US" altLang="en-US" sz="2400" dirty="0" smtClean="0">
                <a:solidFill>
                  <a:srgbClr val="404040"/>
                </a:solidFill>
                <a:latin typeface="Raleway"/>
                <a:cs typeface="Raleway"/>
              </a:rPr>
              <a:t>Through such state and regional efforts, we will </a:t>
            </a:r>
            <a:r>
              <a:rPr lang="en-US" altLang="en-US" sz="2400" b="1" i="1" dirty="0" smtClean="0">
                <a:solidFill>
                  <a:srgbClr val="404040"/>
                </a:solidFill>
                <a:latin typeface="Raleway"/>
                <a:cs typeface="Raleway"/>
              </a:rPr>
              <a:t>advance conversations</a:t>
            </a:r>
            <a:r>
              <a:rPr lang="en-US" altLang="en-US" sz="2400" b="1" i="1" dirty="0" smtClean="0">
                <a:solidFill>
                  <a:schemeClr val="accent4">
                    <a:lumMod val="75000"/>
                    <a:lumOff val="25000"/>
                  </a:schemeClr>
                </a:solidFill>
                <a:latin typeface="Raleway"/>
                <a:cs typeface="Raleway"/>
              </a:rPr>
              <a:t> </a:t>
            </a:r>
            <a:r>
              <a:rPr lang="en-US" sz="2400" dirty="0" smtClean="0">
                <a:solidFill>
                  <a:schemeClr val="accent4">
                    <a:lumMod val="75000"/>
                    <a:lumOff val="25000"/>
                  </a:schemeClr>
                </a:solidFill>
              </a:rPr>
              <a:t>to manage </a:t>
            </a:r>
            <a:r>
              <a:rPr lang="en-US" sz="2400" dirty="0">
                <a:solidFill>
                  <a:schemeClr val="accent4">
                    <a:lumMod val="75000"/>
                    <a:lumOff val="25000"/>
                  </a:schemeClr>
                </a:solidFill>
              </a:rPr>
              <a:t>O</a:t>
            </a:r>
            <a:r>
              <a:rPr lang="en-US" sz="2400" dirty="0" smtClean="0">
                <a:solidFill>
                  <a:schemeClr val="accent4">
                    <a:lumMod val="75000"/>
                    <a:lumOff val="25000"/>
                  </a:schemeClr>
                </a:solidFill>
              </a:rPr>
              <a:t>AH in </a:t>
            </a:r>
            <a:r>
              <a:rPr lang="en-US" sz="2400" dirty="0">
                <a:solidFill>
                  <a:schemeClr val="accent4">
                    <a:lumMod val="75000"/>
                    <a:lumOff val="25000"/>
                  </a:schemeClr>
                </a:solidFill>
              </a:rPr>
              <a:t>a collaborative, effective way, and </a:t>
            </a:r>
            <a:r>
              <a:rPr lang="en-US" sz="2400" dirty="0" smtClean="0">
                <a:solidFill>
                  <a:schemeClr val="accent4">
                    <a:lumMod val="75000"/>
                    <a:lumOff val="25000"/>
                  </a:schemeClr>
                </a:solidFill>
              </a:rPr>
              <a:t>to elevate oceans </a:t>
            </a:r>
            <a:r>
              <a:rPr lang="en-US" sz="2400" dirty="0">
                <a:solidFill>
                  <a:schemeClr val="accent4">
                    <a:lumMod val="75000"/>
                    <a:lumOff val="25000"/>
                  </a:schemeClr>
                </a:solidFill>
              </a:rPr>
              <a:t>in the </a:t>
            </a:r>
            <a:r>
              <a:rPr lang="en-US" sz="2400" b="1" i="1" dirty="0" smtClean="0">
                <a:solidFill>
                  <a:schemeClr val="accent4">
                    <a:lumMod val="75000"/>
                    <a:lumOff val="25000"/>
                  </a:schemeClr>
                </a:solidFill>
              </a:rPr>
              <a:t>climate conversation</a:t>
            </a:r>
          </a:p>
          <a:p>
            <a:pPr>
              <a:lnSpc>
                <a:spcPct val="120000"/>
              </a:lnSpc>
              <a:buClr>
                <a:srgbClr val="595959"/>
              </a:buClr>
              <a:buFont typeface="Wingdings" panose="05000000000000000000" pitchFamily="2" charset="2"/>
              <a:buChar char="ü"/>
            </a:pPr>
            <a:r>
              <a:rPr lang="en-US" sz="2400" dirty="0" smtClean="0">
                <a:solidFill>
                  <a:schemeClr val="accent4">
                    <a:lumMod val="75000"/>
                    <a:lumOff val="25000"/>
                  </a:schemeClr>
                </a:solidFill>
              </a:rPr>
              <a:t>The </a:t>
            </a:r>
            <a:r>
              <a:rPr lang="en-US" sz="2400" b="1" i="1" dirty="0" smtClean="0">
                <a:solidFill>
                  <a:schemeClr val="accent4">
                    <a:lumMod val="75000"/>
                    <a:lumOff val="25000"/>
                  </a:schemeClr>
                </a:solidFill>
              </a:rPr>
              <a:t>West Coast and California </a:t>
            </a:r>
            <a:r>
              <a:rPr lang="en-US" sz="2400" dirty="0" smtClean="0">
                <a:solidFill>
                  <a:schemeClr val="accent4">
                    <a:lumMod val="75000"/>
                    <a:lumOff val="25000"/>
                  </a:schemeClr>
                </a:solidFill>
              </a:rPr>
              <a:t>can continue to be the leader on ocean action </a:t>
            </a:r>
          </a:p>
          <a:p>
            <a:pPr marL="0" indent="0">
              <a:lnSpc>
                <a:spcPct val="120000"/>
              </a:lnSpc>
              <a:buClr>
                <a:srgbClr val="595959"/>
              </a:buClr>
              <a:buNone/>
            </a:pPr>
            <a:endParaRPr lang="en-US" altLang="en-US" sz="2400" b="1" i="1" dirty="0" smtClean="0">
              <a:solidFill>
                <a:srgbClr val="404040"/>
              </a:solidFill>
              <a:latin typeface="Raleway"/>
              <a:cs typeface="Raleway"/>
            </a:endParaRPr>
          </a:p>
          <a:p>
            <a:pPr>
              <a:buClr>
                <a:srgbClr val="595959"/>
              </a:buClr>
              <a:buFont typeface="Arial" panose="020B0604020202020204" pitchFamily="34" charset="0"/>
              <a:buChar char="•"/>
            </a:pPr>
            <a:endParaRPr lang="en-US" altLang="en-US" sz="2400" b="1" dirty="0" smtClean="0">
              <a:solidFill>
                <a:srgbClr val="404040"/>
              </a:solidFill>
              <a:latin typeface="Trebuchet MS" panose="020B0603020202020204" pitchFamily="34" charset="0"/>
            </a:endParaRPr>
          </a:p>
          <a:p>
            <a:pPr>
              <a:buClr>
                <a:srgbClr val="595959"/>
              </a:buClr>
              <a:buFont typeface="Arial" panose="020B0604020202020204" pitchFamily="34" charset="0"/>
              <a:buChar char="•"/>
            </a:pPr>
            <a:endParaRPr lang="en-US" altLang="en-US" sz="2400" b="1" dirty="0" smtClean="0">
              <a:solidFill>
                <a:srgbClr val="404040"/>
              </a:solidFill>
              <a:latin typeface="Trebuchet MS" panose="020B0603020202020204" pitchFamily="34" charset="0"/>
            </a:endParaRPr>
          </a:p>
        </p:txBody>
      </p:sp>
      <p:pic>
        <p:nvPicPr>
          <p:cNvPr id="5" name="Picture 3"/>
          <p:cNvPicPr>
            <a:picLocks noChangeArrowheads="1"/>
          </p:cNvPicPr>
          <p:nvPr/>
        </p:nvPicPr>
        <p:blipFill rotWithShape="1">
          <a:blip r:embed="rId4">
            <a:alphaModFix amt="30000"/>
            <a:extLst>
              <a:ext uri="{28A0092B-C50C-407E-A947-70E740481C1C}">
                <a14:useLocalDpi xmlns:a14="http://schemas.microsoft.com/office/drawing/2010/main" val="0"/>
              </a:ext>
            </a:extLst>
          </a:blip>
          <a:srcRect l="7190" t="32655" r="3258" b="55323"/>
          <a:stretch/>
        </p:blipFill>
        <p:spPr bwMode="auto">
          <a:xfrm>
            <a:off x="0" y="0"/>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055" y="5316"/>
            <a:ext cx="2286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145" name="Rectangle 1"/>
          <p:cNvSpPr>
            <a:spLocks noGrp="1" noChangeArrowheads="1"/>
          </p:cNvSpPr>
          <p:nvPr>
            <p:ph type="title"/>
          </p:nvPr>
        </p:nvSpPr>
        <p:spPr>
          <a:xfrm>
            <a:off x="314325" y="142876"/>
            <a:ext cx="7381875" cy="923924"/>
          </a:xfrm>
          <a:ln/>
        </p:spPr>
        <p:txBody>
          <a:bodyPr/>
          <a:lstStyle/>
          <a:p>
            <a:r>
              <a:rPr lang="en-US" altLang="en-US" sz="3600" b="1" dirty="0">
                <a:solidFill>
                  <a:srgbClr val="12166E"/>
                </a:solidFill>
                <a:latin typeface="Raleway"/>
                <a:cs typeface="Raleway"/>
              </a:rPr>
              <a:t>The Pacific Coast Collaborative </a:t>
            </a:r>
          </a:p>
        </p:txBody>
      </p:sp>
      <p:sp>
        <p:nvSpPr>
          <p:cNvPr id="6146" name="Rectangle 2"/>
          <p:cNvSpPr>
            <a:spLocks/>
          </p:cNvSpPr>
          <p:nvPr/>
        </p:nvSpPr>
        <p:spPr bwMode="auto">
          <a:xfrm>
            <a:off x="304800" y="1295400"/>
            <a:ext cx="7315200" cy="4343400"/>
          </a:xfrm>
          <a:prstGeom prst="rect">
            <a:avLst/>
          </a:prstGeom>
          <a:noFill/>
          <a:ln w="12700" cap="rnd">
            <a:no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lvl1pPr marL="247650" indent="-2476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342900" indent="-342900">
              <a:lnSpc>
                <a:spcPct val="120000"/>
              </a:lnSpc>
              <a:buClr>
                <a:srgbClr val="000000"/>
              </a:buClr>
              <a:buSzPct val="100000"/>
              <a:buFont typeface="Wingdings" panose="05000000000000000000" pitchFamily="2" charset="2"/>
              <a:buChar char="ü"/>
            </a:pP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Brings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together </a:t>
            </a:r>
            <a:r>
              <a:rPr lang="en-US" altLang="en-US" sz="1900" b="1" dirty="0">
                <a:solidFill>
                  <a:schemeClr val="tx1">
                    <a:lumMod val="75000"/>
                    <a:lumOff val="25000"/>
                  </a:schemeClr>
                </a:solidFill>
                <a:latin typeface="Raleway"/>
                <a:ea typeface="Lucida Grande" charset="0"/>
                <a:cs typeface="Arial" panose="020B0604020202020204" pitchFamily="34" charset="0"/>
                <a:sym typeface="Lucida Grande" charset="0"/>
              </a:rPr>
              <a:t>West Coast leaders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as a common </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front on </a:t>
            </a:r>
            <a:r>
              <a:rPr lang="en-US" altLang="en-US" sz="1900" b="1" dirty="0" smtClean="0">
                <a:solidFill>
                  <a:schemeClr val="tx1">
                    <a:lumMod val="75000"/>
                    <a:lumOff val="25000"/>
                  </a:schemeClr>
                </a:solidFill>
                <a:latin typeface="Raleway"/>
                <a:ea typeface="Lucida Grande" charset="0"/>
                <a:cs typeface="Arial" panose="020B0604020202020204" pitchFamily="34" charset="0"/>
                <a:sym typeface="Lucida Grande" charset="0"/>
              </a:rPr>
              <a:t>climate</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 and </a:t>
            </a:r>
            <a:r>
              <a:rPr lang="en-US" altLang="en-US" sz="1900" b="1" dirty="0" smtClean="0">
                <a:solidFill>
                  <a:schemeClr val="tx1">
                    <a:lumMod val="75000"/>
                    <a:lumOff val="25000"/>
                  </a:schemeClr>
                </a:solidFill>
                <a:latin typeface="Raleway"/>
                <a:ea typeface="Lucida Grande" charset="0"/>
                <a:cs typeface="Arial" panose="020B0604020202020204" pitchFamily="34" charset="0"/>
                <a:sym typeface="Lucida Grande" charset="0"/>
              </a:rPr>
              <a:t>energy</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 challenges facing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Pacific North </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America</a:t>
            </a:r>
          </a:p>
          <a:p>
            <a:pPr marL="342900" indent="-342900">
              <a:lnSpc>
                <a:spcPct val="120000"/>
              </a:lnSpc>
              <a:buClr>
                <a:srgbClr val="000000"/>
              </a:buClr>
              <a:buSzPct val="100000"/>
              <a:buFont typeface="Wingdings" panose="05000000000000000000" pitchFamily="2" charset="2"/>
              <a:buChar char="ü"/>
            </a:pPr>
            <a:endPar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endParaRPr>
          </a:p>
          <a:p>
            <a:pPr marL="342900" indent="-342900">
              <a:lnSpc>
                <a:spcPct val="120000"/>
              </a:lnSpc>
              <a:buClr>
                <a:srgbClr val="000000"/>
              </a:buClr>
              <a:buSzPct val="100000"/>
              <a:buFont typeface="Wingdings" panose="05000000000000000000" pitchFamily="2" charset="2"/>
              <a:buChar char="ü"/>
            </a:pP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Identified </a:t>
            </a:r>
            <a:r>
              <a:rPr lang="en-US" altLang="en-US" sz="1900" b="1" dirty="0">
                <a:solidFill>
                  <a:schemeClr val="tx1">
                    <a:lumMod val="75000"/>
                    <a:lumOff val="25000"/>
                  </a:schemeClr>
                </a:solidFill>
                <a:latin typeface="Raleway"/>
                <a:ea typeface="Lucida Grande" charset="0"/>
                <a:cs typeface="Arial" panose="020B0604020202020204" pitchFamily="34" charset="0"/>
                <a:sym typeface="Lucida Grande" charset="0"/>
              </a:rPr>
              <a:t>ocean acidification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as a key challenge for the </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West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Coast in a 2013 </a:t>
            </a:r>
            <a:r>
              <a:rPr lang="en-US" altLang="en-US" sz="1900" b="1" dirty="0">
                <a:solidFill>
                  <a:schemeClr val="tx1">
                    <a:lumMod val="75000"/>
                    <a:lumOff val="25000"/>
                  </a:schemeClr>
                </a:solidFill>
                <a:latin typeface="Raleway"/>
                <a:ea typeface="Lucida Grande" charset="0"/>
                <a:cs typeface="Arial" panose="020B0604020202020204" pitchFamily="34" charset="0"/>
                <a:sym typeface="Lucida Grande" charset="0"/>
              </a:rPr>
              <a:t>letter to the President and the </a:t>
            </a:r>
            <a:r>
              <a:rPr lang="en-US" altLang="en-US" sz="1900" b="1" dirty="0" smtClean="0">
                <a:solidFill>
                  <a:schemeClr val="tx1">
                    <a:lumMod val="75000"/>
                    <a:lumOff val="25000"/>
                  </a:schemeClr>
                </a:solidFill>
                <a:latin typeface="Raleway"/>
                <a:ea typeface="Lucida Grande" charset="0"/>
                <a:cs typeface="Arial" panose="020B0604020202020204" pitchFamily="34" charset="0"/>
                <a:sym typeface="Lucida Grande" charset="0"/>
              </a:rPr>
              <a:t>Canadian </a:t>
            </a:r>
            <a:r>
              <a:rPr lang="en-US" altLang="en-US" sz="1900" b="1" dirty="0">
                <a:solidFill>
                  <a:schemeClr val="tx1">
                    <a:lumMod val="75000"/>
                    <a:lumOff val="25000"/>
                  </a:schemeClr>
                </a:solidFill>
                <a:latin typeface="Raleway"/>
                <a:ea typeface="Lucida Grande" charset="0"/>
                <a:cs typeface="Arial" panose="020B0604020202020204" pitchFamily="34" charset="0"/>
                <a:sym typeface="Lucida Grande" charset="0"/>
              </a:rPr>
              <a:t>Prime </a:t>
            </a:r>
            <a:r>
              <a:rPr lang="en-US" altLang="en-US" sz="1900" b="1" dirty="0" smtClean="0">
                <a:solidFill>
                  <a:schemeClr val="tx1">
                    <a:lumMod val="75000"/>
                    <a:lumOff val="25000"/>
                  </a:schemeClr>
                </a:solidFill>
                <a:latin typeface="Raleway"/>
                <a:ea typeface="Lucida Grande" charset="0"/>
                <a:cs typeface="Arial" panose="020B0604020202020204" pitchFamily="34" charset="0"/>
                <a:sym typeface="Lucida Grande" charset="0"/>
              </a:rPr>
              <a:t>Minister</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 asked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for targeted action at all levels of </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government</a:t>
            </a:r>
          </a:p>
          <a:p>
            <a:pPr marL="342900" indent="-342900">
              <a:lnSpc>
                <a:spcPct val="120000"/>
              </a:lnSpc>
              <a:buClr>
                <a:srgbClr val="000000"/>
              </a:buClr>
              <a:buSzPct val="100000"/>
              <a:buFont typeface="Wingdings" panose="05000000000000000000" pitchFamily="2" charset="2"/>
              <a:buChar char="ü"/>
            </a:pPr>
            <a:endPar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endParaRPr>
          </a:p>
          <a:p>
            <a:pPr marL="342900" indent="-342900">
              <a:lnSpc>
                <a:spcPct val="120000"/>
              </a:lnSpc>
              <a:buClr>
                <a:srgbClr val="000000"/>
              </a:buClr>
              <a:buSzPct val="100000"/>
              <a:buFont typeface="Wingdings" panose="05000000000000000000" pitchFamily="2" charset="2"/>
              <a:buChar char="ü"/>
            </a:pP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H</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as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continued to identify acidification and hypoxia as </a:t>
            </a:r>
            <a:r>
              <a:rPr lang="en-US" altLang="en-US" sz="1900" b="1" dirty="0">
                <a:solidFill>
                  <a:schemeClr val="tx1">
                    <a:lumMod val="75000"/>
                    <a:lumOff val="25000"/>
                  </a:schemeClr>
                </a:solidFill>
                <a:latin typeface="Raleway"/>
                <a:ea typeface="Lucida Grande" charset="0"/>
                <a:cs typeface="Arial" panose="020B0604020202020204" pitchFamily="34" charset="0"/>
                <a:sym typeface="Lucida Grande" charset="0"/>
              </a:rPr>
              <a:t>urgent ocean health </a:t>
            </a:r>
            <a:r>
              <a:rPr lang="en-US" altLang="en-US" sz="1900" b="1" dirty="0" smtClean="0">
                <a:solidFill>
                  <a:schemeClr val="tx1">
                    <a:lumMod val="75000"/>
                    <a:lumOff val="25000"/>
                  </a:schemeClr>
                </a:solidFill>
                <a:latin typeface="Raleway"/>
                <a:ea typeface="Lucida Grande" charset="0"/>
                <a:cs typeface="Arial" panose="020B0604020202020204" pitchFamily="34" charset="0"/>
                <a:sym typeface="Lucida Grande" charset="0"/>
              </a:rPr>
              <a:t>issues</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 paving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the way </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for </a:t>
            </a:r>
            <a:r>
              <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rPr>
              <a:t>greater regional, cross-border, and national efforts to address these </a:t>
            </a:r>
            <a:r>
              <a:rPr lang="en-US" altLang="en-US" sz="1900" dirty="0" smtClean="0">
                <a:solidFill>
                  <a:schemeClr val="tx1">
                    <a:lumMod val="75000"/>
                    <a:lumOff val="25000"/>
                  </a:schemeClr>
                </a:solidFill>
                <a:latin typeface="Raleway"/>
                <a:ea typeface="Lucida Grande" charset="0"/>
                <a:cs typeface="Arial" panose="020B0604020202020204" pitchFamily="34" charset="0"/>
                <a:sym typeface="Lucida Grande" charset="0"/>
              </a:rPr>
              <a:t>issues</a:t>
            </a:r>
            <a:endParaRPr lang="en-US" altLang="en-US" sz="1900" dirty="0">
              <a:solidFill>
                <a:schemeClr val="tx1">
                  <a:lumMod val="75000"/>
                  <a:lumOff val="25000"/>
                </a:schemeClr>
              </a:solidFill>
              <a:latin typeface="Raleway"/>
              <a:ea typeface="Lucida Grande" charset="0"/>
              <a:cs typeface="Arial" panose="020B0604020202020204" pitchFamily="34" charset="0"/>
              <a:sym typeface="Lucida Grande"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334000"/>
            <a:ext cx="3834067" cy="1290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7" name="Picture 3"/>
          <p:cNvPicPr>
            <a:picLocks noChangeArrowheads="1"/>
          </p:cNvPicPr>
          <p:nvPr/>
        </p:nvPicPr>
        <p:blipFill rotWithShape="1">
          <a:blip r:embed="rId5">
            <a:alphaModFix amt="30000"/>
            <a:extLst>
              <a:ext uri="{28A0092B-C50C-407E-A947-70E740481C1C}">
                <a14:useLocalDpi xmlns:a14="http://schemas.microsoft.com/office/drawing/2010/main" val="0"/>
              </a:ext>
            </a:extLst>
          </a:blip>
          <a:srcRect l="7190" t="32655" r="3258" b="55323"/>
          <a:stretch/>
        </p:blipFill>
        <p:spPr bwMode="auto">
          <a:xfrm>
            <a:off x="0" y="0"/>
            <a:ext cx="93690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rrowheads="1"/>
          </p:cNvPicPr>
          <p:nvPr/>
        </p:nvPicPr>
        <p:blipFill rotWithShape="1">
          <a:blip r:embed="rId3">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0" name="Picture 3"/>
          <p:cNvPicPr>
            <a:picLocks noChangeAspect="1" noChangeArrowheads="1"/>
          </p:cNvPicPr>
          <p:nvPr/>
        </p:nvPicPr>
        <p:blipFill>
          <a:blip r:embed="rId4">
            <a:extLst>
              <a:ext uri="{28A0092B-C50C-407E-A947-70E740481C1C}">
                <a14:useLocalDpi xmlns:a14="http://schemas.microsoft.com/office/drawing/2010/main" val="0"/>
              </a:ext>
            </a:extLst>
          </a:blip>
          <a:srcRect l="39146" t="30910" r="47844" b="12346"/>
          <a:stretch>
            <a:fillRect/>
          </a:stretch>
        </p:blipFill>
        <p:spPr bwMode="auto">
          <a:xfrm>
            <a:off x="4114800" y="2487570"/>
            <a:ext cx="685495" cy="264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0962" name="Picture 2"/>
          <p:cNvPicPr>
            <a:picLocks noChangeAspect="1"/>
          </p:cNvPicPr>
          <p:nvPr/>
        </p:nvPicPr>
        <p:blipFill>
          <a:blip r:embed="rId5">
            <a:extLst>
              <a:ext uri="{BEBA8EAE-BF5A-486C-A8C5-ECC9F3942E4B}">
                <a14:imgProps xmlns:a14="http://schemas.microsoft.com/office/drawing/2010/main">
                  <a14:imgLayer r:embed="rId6">
                    <a14:imgEffect>
                      <a14:artisticCrisscrossEtching/>
                    </a14:imgEffect>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81918" y="2633454"/>
            <a:ext cx="2065853" cy="2140116"/>
          </a:xfrm>
          <a:prstGeom prst="rect">
            <a:avLst/>
          </a:prstGeom>
          <a:solidFill>
            <a:schemeClr val="bg1">
              <a:lumMod val="75000"/>
            </a:schemeClr>
          </a:solidFill>
          <a:ln>
            <a:noFill/>
          </a:ln>
        </p:spPr>
      </p:pic>
      <p:sp>
        <p:nvSpPr>
          <p:cNvPr id="19" name="TextBox 18"/>
          <p:cNvSpPr txBox="1"/>
          <p:nvPr/>
        </p:nvSpPr>
        <p:spPr>
          <a:xfrm>
            <a:off x="6504582" y="4783149"/>
            <a:ext cx="2587211" cy="1815882"/>
          </a:xfrm>
          <a:prstGeom prst="rect">
            <a:avLst/>
          </a:prstGeom>
          <a:solidFill>
            <a:schemeClr val="accent1">
              <a:lumMod val="20000"/>
              <a:lumOff val="80000"/>
            </a:schemeClr>
          </a:solidFill>
        </p:spPr>
        <p:txBody>
          <a:bodyPr wrap="square" rtlCol="0">
            <a:spAutoFit/>
          </a:bodyPr>
          <a:lstStyle/>
          <a:p>
            <a:pPr defTabSz="457200" fontAlgn="auto">
              <a:spcBef>
                <a:spcPts val="0"/>
              </a:spcBef>
              <a:spcAft>
                <a:spcPts val="0"/>
              </a:spcAft>
            </a:pPr>
            <a:r>
              <a:rPr lang="en-US" sz="1600" b="1" u="sng" dirty="0">
                <a:solidFill>
                  <a:prstClr val="black"/>
                </a:solidFill>
                <a:latin typeface="Calibri"/>
                <a:ea typeface="+mn-ea"/>
                <a:cs typeface="+mn-cs"/>
              </a:rPr>
              <a:t>OPPORTUNITY TO INFORM:</a:t>
            </a: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p:txBody>
      </p:sp>
      <p:sp>
        <p:nvSpPr>
          <p:cNvPr id="18" name="TextBox 17"/>
          <p:cNvSpPr txBox="1"/>
          <p:nvPr/>
        </p:nvSpPr>
        <p:spPr>
          <a:xfrm>
            <a:off x="3349857" y="4783149"/>
            <a:ext cx="2587211" cy="1569660"/>
          </a:xfrm>
          <a:prstGeom prst="rect">
            <a:avLst/>
          </a:prstGeom>
          <a:solidFill>
            <a:schemeClr val="accent1">
              <a:lumMod val="20000"/>
              <a:lumOff val="80000"/>
            </a:schemeClr>
          </a:solidFill>
        </p:spPr>
        <p:txBody>
          <a:bodyPr wrap="square" rtlCol="0">
            <a:spAutoFit/>
          </a:bodyPr>
          <a:lstStyle/>
          <a:p>
            <a:pPr defTabSz="457200" fontAlgn="auto">
              <a:spcBef>
                <a:spcPts val="0"/>
              </a:spcBef>
              <a:spcAft>
                <a:spcPts val="0"/>
              </a:spcAft>
            </a:pPr>
            <a:r>
              <a:rPr lang="en-US" sz="1600" b="1" u="sng" dirty="0">
                <a:solidFill>
                  <a:prstClr val="black"/>
                </a:solidFill>
                <a:latin typeface="Calibri"/>
                <a:ea typeface="+mn-ea"/>
                <a:cs typeface="+mn-cs"/>
              </a:rPr>
              <a:t>OPPORTUNITY TO INFORM:</a:t>
            </a: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endParaRPr lang="en-US" sz="1600" b="1" dirty="0">
              <a:solidFill>
                <a:prstClr val="black"/>
              </a:solidFill>
              <a:latin typeface="Calibri"/>
              <a:ea typeface="+mn-ea"/>
              <a:cs typeface="+mn-cs"/>
            </a:endParaRPr>
          </a:p>
        </p:txBody>
      </p:sp>
      <p:sp>
        <p:nvSpPr>
          <p:cNvPr id="4" name="Title 1"/>
          <p:cNvSpPr>
            <a:spLocks noGrp="1"/>
          </p:cNvSpPr>
          <p:nvPr>
            <p:ph type="title"/>
          </p:nvPr>
        </p:nvSpPr>
        <p:spPr>
          <a:xfrm>
            <a:off x="429649" y="48048"/>
            <a:ext cx="8311340" cy="960193"/>
          </a:xfrm>
        </p:spPr>
        <p:txBody>
          <a:bodyPr>
            <a:noAutofit/>
          </a:bodyPr>
          <a:lstStyle/>
          <a:p>
            <a:r>
              <a:rPr lang="en-US" sz="3200" b="1" dirty="0">
                <a:solidFill>
                  <a:srgbClr val="12166E"/>
                </a:solidFill>
                <a:latin typeface="Raleway"/>
                <a:cs typeface="Raleway"/>
              </a:rPr>
              <a:t>A Shared Challenge: </a:t>
            </a:r>
            <a:r>
              <a:rPr lang="en-US" sz="3200" b="1" dirty="0" smtClean="0">
                <a:solidFill>
                  <a:srgbClr val="12166E"/>
                </a:solidFill>
                <a:latin typeface="Raleway"/>
                <a:cs typeface="Raleway"/>
              </a:rPr>
              <a:t/>
            </a:r>
            <a:br>
              <a:rPr lang="en-US" sz="3200" b="1" dirty="0" smtClean="0">
                <a:solidFill>
                  <a:srgbClr val="12166E"/>
                </a:solidFill>
                <a:latin typeface="Raleway"/>
                <a:cs typeface="Raleway"/>
              </a:rPr>
            </a:br>
            <a:r>
              <a:rPr lang="en-US" sz="3200" b="1" dirty="0" smtClean="0">
                <a:solidFill>
                  <a:srgbClr val="12166E"/>
                </a:solidFill>
                <a:latin typeface="Raleway"/>
                <a:cs typeface="Raleway"/>
              </a:rPr>
              <a:t>Building </a:t>
            </a:r>
            <a:r>
              <a:rPr lang="en-US" sz="3200" b="1" dirty="0">
                <a:solidFill>
                  <a:srgbClr val="12166E"/>
                </a:solidFill>
                <a:latin typeface="Raleway"/>
                <a:cs typeface="Raleway"/>
              </a:rPr>
              <a:t>on the </a:t>
            </a:r>
            <a:r>
              <a:rPr lang="en-US" sz="3200" b="1" dirty="0" smtClean="0">
                <a:solidFill>
                  <a:srgbClr val="12166E"/>
                </a:solidFill>
                <a:latin typeface="Raleway"/>
                <a:cs typeface="Raleway"/>
              </a:rPr>
              <a:t>Statewide Efforts </a:t>
            </a:r>
            <a:endParaRPr lang="en-US" sz="3200" b="1" dirty="0">
              <a:solidFill>
                <a:srgbClr val="12166E"/>
              </a:solidFill>
              <a:latin typeface="Raleway"/>
              <a:cs typeface="Raleway"/>
            </a:endParaRPr>
          </a:p>
        </p:txBody>
      </p:sp>
      <p:sp>
        <p:nvSpPr>
          <p:cNvPr id="33" name="Right Arrow 32"/>
          <p:cNvSpPr/>
          <p:nvPr/>
        </p:nvSpPr>
        <p:spPr>
          <a:xfrm>
            <a:off x="2553760" y="1922281"/>
            <a:ext cx="446899" cy="468804"/>
          </a:xfrm>
          <a:prstGeom prst="rightArrow">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a:solidFill>
                <a:prstClr val="white"/>
              </a:solidFill>
            </a:endParaRPr>
          </a:p>
        </p:txBody>
      </p:sp>
      <p:sp>
        <p:nvSpPr>
          <p:cNvPr id="34" name="TextBox 33"/>
          <p:cNvSpPr txBox="1"/>
          <p:nvPr/>
        </p:nvSpPr>
        <p:spPr>
          <a:xfrm>
            <a:off x="3200400" y="1833517"/>
            <a:ext cx="2593936" cy="646331"/>
          </a:xfrm>
          <a:prstGeom prst="rect">
            <a:avLst/>
          </a:prstGeom>
          <a:noFill/>
        </p:spPr>
        <p:txBody>
          <a:bodyPr wrap="square" rtlCol="0">
            <a:spAutoFit/>
          </a:bodyPr>
          <a:lstStyle/>
          <a:p>
            <a:pPr defTabSz="457200" fontAlgn="auto">
              <a:spcBef>
                <a:spcPts val="0"/>
              </a:spcBef>
              <a:spcAft>
                <a:spcPts val="0"/>
              </a:spcAft>
            </a:pPr>
            <a:r>
              <a:rPr lang="en-US" sz="1800" b="1" dirty="0">
                <a:solidFill>
                  <a:prstClr val="black"/>
                </a:solidFill>
                <a:latin typeface="Raleway"/>
                <a:ea typeface="+mn-ea"/>
                <a:cs typeface="Raleway"/>
              </a:rPr>
              <a:t>ALIGNING EFFORTS ACROSS </a:t>
            </a:r>
            <a:r>
              <a:rPr lang="en-US" sz="1800" b="1" dirty="0" smtClean="0">
                <a:solidFill>
                  <a:prstClr val="black"/>
                </a:solidFill>
                <a:latin typeface="Raleway"/>
                <a:ea typeface="+mn-ea"/>
                <a:cs typeface="Raleway"/>
              </a:rPr>
              <a:t>WEST COAST</a:t>
            </a:r>
            <a:endParaRPr lang="en-US" sz="1800" b="1" dirty="0">
              <a:solidFill>
                <a:prstClr val="black"/>
              </a:solidFill>
              <a:latin typeface="Raleway"/>
              <a:ea typeface="+mn-ea"/>
              <a:cs typeface="Raleway"/>
            </a:endParaRPr>
          </a:p>
        </p:txBody>
      </p:sp>
      <p:sp>
        <p:nvSpPr>
          <p:cNvPr id="37" name="TextBox 36"/>
          <p:cNvSpPr txBox="1"/>
          <p:nvPr/>
        </p:nvSpPr>
        <p:spPr>
          <a:xfrm>
            <a:off x="6639945" y="1830530"/>
            <a:ext cx="2570341" cy="923330"/>
          </a:xfrm>
          <a:prstGeom prst="rect">
            <a:avLst/>
          </a:prstGeom>
          <a:noFill/>
        </p:spPr>
        <p:txBody>
          <a:bodyPr wrap="square" rtlCol="0">
            <a:spAutoFit/>
          </a:bodyPr>
          <a:lstStyle/>
          <a:p>
            <a:pPr defTabSz="457200" fontAlgn="auto">
              <a:spcBef>
                <a:spcPts val="0"/>
              </a:spcBef>
              <a:spcAft>
                <a:spcPts val="0"/>
              </a:spcAft>
            </a:pPr>
            <a:r>
              <a:rPr lang="en-US" sz="1800" b="1" dirty="0">
                <a:solidFill>
                  <a:prstClr val="black"/>
                </a:solidFill>
                <a:latin typeface="Raleway"/>
                <a:ea typeface="+mn-ea"/>
                <a:cs typeface="Raleway"/>
              </a:rPr>
              <a:t>ENGAGING </a:t>
            </a:r>
            <a:r>
              <a:rPr lang="en-US" sz="1800" b="1" dirty="0" smtClean="0">
                <a:solidFill>
                  <a:prstClr val="black"/>
                </a:solidFill>
                <a:latin typeface="Raleway"/>
                <a:ea typeface="+mn-ea"/>
                <a:cs typeface="Raleway"/>
              </a:rPr>
              <a:t>NORTH AMERICAN PARTNERS</a:t>
            </a:r>
            <a:endParaRPr lang="en-US" sz="1800" b="1" dirty="0">
              <a:solidFill>
                <a:prstClr val="black"/>
              </a:solidFill>
              <a:latin typeface="Raleway"/>
              <a:ea typeface="+mn-ea"/>
              <a:cs typeface="Raleway"/>
            </a:endParaRPr>
          </a:p>
        </p:txBody>
      </p:sp>
      <p:sp>
        <p:nvSpPr>
          <p:cNvPr id="38" name="Right Arrow 37"/>
          <p:cNvSpPr/>
          <p:nvPr/>
        </p:nvSpPr>
        <p:spPr>
          <a:xfrm>
            <a:off x="6094928" y="1941514"/>
            <a:ext cx="446899" cy="468804"/>
          </a:xfrm>
          <a:prstGeom prst="rightArrow">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endParaRPr lang="en-US" sz="1800">
              <a:solidFill>
                <a:prstClr val="white"/>
              </a:solidFill>
            </a:endParaRPr>
          </a:p>
        </p:txBody>
      </p:sp>
      <p:sp>
        <p:nvSpPr>
          <p:cNvPr id="46" name="TextBox 45"/>
          <p:cNvSpPr txBox="1"/>
          <p:nvPr/>
        </p:nvSpPr>
        <p:spPr>
          <a:xfrm>
            <a:off x="3327232" y="5152072"/>
            <a:ext cx="2696158" cy="1200329"/>
          </a:xfrm>
          <a:prstGeom prst="rect">
            <a:avLst/>
          </a:prstGeom>
          <a:noFill/>
        </p:spPr>
        <p:txBody>
          <a:bodyPr wrap="square" rtlCol="0">
            <a:spAutoFit/>
          </a:bodyPr>
          <a:lstStyle/>
          <a:p>
            <a:pPr defTabSz="457200" fontAlgn="auto">
              <a:spcBef>
                <a:spcPts val="0"/>
              </a:spcBef>
              <a:spcAft>
                <a:spcPts val="0"/>
              </a:spcAft>
            </a:pPr>
            <a:r>
              <a:rPr lang="en-US" sz="1800" dirty="0">
                <a:solidFill>
                  <a:srgbClr val="1F497D"/>
                </a:solidFill>
                <a:latin typeface="Calibri"/>
                <a:ea typeface="+mn-ea"/>
                <a:cs typeface="+mn-cs"/>
              </a:rPr>
              <a:t>WATER QUALITY</a:t>
            </a:r>
          </a:p>
          <a:p>
            <a:pPr defTabSz="457200" fontAlgn="auto">
              <a:spcBef>
                <a:spcPts val="0"/>
              </a:spcBef>
              <a:spcAft>
                <a:spcPts val="0"/>
              </a:spcAft>
            </a:pPr>
            <a:r>
              <a:rPr lang="en-US" sz="1800" dirty="0">
                <a:solidFill>
                  <a:srgbClr val="9BBB59">
                    <a:lumMod val="50000"/>
                  </a:srgbClr>
                </a:solidFill>
                <a:latin typeface="Calibri"/>
                <a:ea typeface="+mn-ea"/>
                <a:cs typeface="+mn-cs"/>
              </a:rPr>
              <a:t>NATURAL RESOURCES</a:t>
            </a:r>
          </a:p>
          <a:p>
            <a:pPr defTabSz="457200" fontAlgn="auto">
              <a:spcBef>
                <a:spcPts val="0"/>
              </a:spcBef>
              <a:spcAft>
                <a:spcPts val="0"/>
              </a:spcAft>
            </a:pPr>
            <a:r>
              <a:rPr lang="en-US" sz="1800" dirty="0">
                <a:solidFill>
                  <a:srgbClr val="4BACC6">
                    <a:lumMod val="50000"/>
                  </a:srgbClr>
                </a:solidFill>
                <a:latin typeface="Calibri"/>
                <a:ea typeface="+mn-ea"/>
                <a:cs typeface="+mn-cs"/>
              </a:rPr>
              <a:t>LEGISLATURE</a:t>
            </a:r>
          </a:p>
          <a:p>
            <a:pPr defTabSz="457200" fontAlgn="auto">
              <a:spcBef>
                <a:spcPts val="0"/>
              </a:spcBef>
              <a:spcAft>
                <a:spcPts val="0"/>
              </a:spcAft>
            </a:pPr>
            <a:r>
              <a:rPr lang="en-US" sz="1800" dirty="0">
                <a:solidFill>
                  <a:srgbClr val="EEECE1">
                    <a:lumMod val="25000"/>
                  </a:srgbClr>
                </a:solidFill>
                <a:latin typeface="Calibri"/>
                <a:ea typeface="+mn-ea"/>
                <a:cs typeface="+mn-cs"/>
              </a:rPr>
              <a:t>LAND USE/AIR QUALITY</a:t>
            </a:r>
          </a:p>
        </p:txBody>
      </p:sp>
      <p:sp>
        <p:nvSpPr>
          <p:cNvPr id="47" name="TextBox 46"/>
          <p:cNvSpPr txBox="1"/>
          <p:nvPr/>
        </p:nvSpPr>
        <p:spPr>
          <a:xfrm>
            <a:off x="6431967" y="5152072"/>
            <a:ext cx="2696158" cy="1477328"/>
          </a:xfrm>
          <a:prstGeom prst="rect">
            <a:avLst/>
          </a:prstGeom>
          <a:noFill/>
        </p:spPr>
        <p:txBody>
          <a:bodyPr wrap="square" rtlCol="0">
            <a:spAutoFit/>
          </a:bodyPr>
          <a:lstStyle/>
          <a:p>
            <a:pPr defTabSz="457200" fontAlgn="auto">
              <a:spcBef>
                <a:spcPts val="0"/>
              </a:spcBef>
              <a:spcAft>
                <a:spcPts val="0"/>
              </a:spcAft>
            </a:pPr>
            <a:r>
              <a:rPr lang="en-US" sz="1800" dirty="0">
                <a:solidFill>
                  <a:srgbClr val="1F497D"/>
                </a:solidFill>
                <a:latin typeface="Calibri"/>
                <a:ea typeface="+mn-ea"/>
                <a:cs typeface="+mn-cs"/>
              </a:rPr>
              <a:t>WATER QUALITY</a:t>
            </a:r>
          </a:p>
          <a:p>
            <a:pPr defTabSz="457200" fontAlgn="auto">
              <a:spcBef>
                <a:spcPts val="0"/>
              </a:spcBef>
              <a:spcAft>
                <a:spcPts val="0"/>
              </a:spcAft>
            </a:pPr>
            <a:r>
              <a:rPr lang="en-US" sz="1800" dirty="0">
                <a:solidFill>
                  <a:srgbClr val="9BBB59">
                    <a:lumMod val="50000"/>
                  </a:srgbClr>
                </a:solidFill>
                <a:latin typeface="Calibri"/>
                <a:ea typeface="+mn-ea"/>
                <a:cs typeface="+mn-cs"/>
              </a:rPr>
              <a:t>NATURAL RESOURCES</a:t>
            </a:r>
          </a:p>
          <a:p>
            <a:pPr defTabSz="457200" fontAlgn="auto">
              <a:spcBef>
                <a:spcPts val="0"/>
              </a:spcBef>
              <a:spcAft>
                <a:spcPts val="0"/>
              </a:spcAft>
            </a:pPr>
            <a:r>
              <a:rPr lang="en-US" sz="1800" dirty="0">
                <a:solidFill>
                  <a:srgbClr val="4BACC6">
                    <a:lumMod val="50000"/>
                  </a:srgbClr>
                </a:solidFill>
                <a:latin typeface="Calibri"/>
                <a:ea typeface="+mn-ea"/>
                <a:cs typeface="+mn-cs"/>
              </a:rPr>
              <a:t>LEGISLATURE</a:t>
            </a:r>
          </a:p>
          <a:p>
            <a:pPr defTabSz="457200" fontAlgn="auto">
              <a:spcBef>
                <a:spcPts val="0"/>
              </a:spcBef>
              <a:spcAft>
                <a:spcPts val="0"/>
              </a:spcAft>
            </a:pPr>
            <a:r>
              <a:rPr lang="en-US" sz="1800" dirty="0">
                <a:solidFill>
                  <a:srgbClr val="EEECE1">
                    <a:lumMod val="25000"/>
                  </a:srgbClr>
                </a:solidFill>
                <a:latin typeface="Calibri"/>
                <a:ea typeface="+mn-ea"/>
                <a:cs typeface="+mn-cs"/>
              </a:rPr>
              <a:t>LAND USE/AIR QUALITY</a:t>
            </a:r>
          </a:p>
          <a:p>
            <a:pPr defTabSz="457200" fontAlgn="auto">
              <a:spcBef>
                <a:spcPts val="0"/>
              </a:spcBef>
              <a:spcAft>
                <a:spcPts val="0"/>
              </a:spcAft>
            </a:pPr>
            <a:r>
              <a:rPr lang="en-US" sz="1800" dirty="0">
                <a:solidFill>
                  <a:srgbClr val="C0504D">
                    <a:lumMod val="50000"/>
                  </a:srgbClr>
                </a:solidFill>
                <a:latin typeface="Calibri"/>
                <a:ea typeface="+mn-ea"/>
                <a:cs typeface="+mn-cs"/>
              </a:rPr>
              <a:t>HIGH LEVEL POLICY</a:t>
            </a:r>
          </a:p>
        </p:txBody>
      </p:sp>
      <p:sp>
        <p:nvSpPr>
          <p:cNvPr id="2" name="Rectangle 1"/>
          <p:cNvSpPr/>
          <p:nvPr/>
        </p:nvSpPr>
        <p:spPr>
          <a:xfrm>
            <a:off x="2942252" y="3077089"/>
            <a:ext cx="3286134" cy="732508"/>
          </a:xfrm>
          <a:prstGeom prst="rect">
            <a:avLst/>
          </a:prstGeom>
        </p:spPr>
        <p:txBody>
          <a:bodyPr wrap="square">
            <a:spAutoFit/>
          </a:bodyPr>
          <a:lstStyle/>
          <a:p>
            <a:pPr defTabSz="457200" fontAlgn="auto">
              <a:lnSpc>
                <a:spcPct val="130000"/>
              </a:lnSpc>
              <a:spcBef>
                <a:spcPts val="0"/>
              </a:spcBef>
              <a:spcAft>
                <a:spcPts val="0"/>
              </a:spcAft>
            </a:pPr>
            <a:r>
              <a:rPr lang="en-US" sz="1600" i="1" dirty="0" smtClean="0">
                <a:solidFill>
                  <a:prstClr val="black"/>
                </a:solidFill>
                <a:latin typeface="Calibri"/>
                <a:ea typeface="+mn-ea"/>
                <a:cs typeface="+mn-cs"/>
              </a:rPr>
              <a:t>Pacific </a:t>
            </a:r>
            <a:r>
              <a:rPr lang="en-US" sz="1600" i="1" dirty="0">
                <a:solidFill>
                  <a:prstClr val="black"/>
                </a:solidFill>
                <a:latin typeface="Calibri"/>
                <a:ea typeface="+mn-ea"/>
                <a:cs typeface="+mn-cs"/>
              </a:rPr>
              <a:t>Coast Collaborative</a:t>
            </a:r>
          </a:p>
          <a:p>
            <a:pPr defTabSz="457200" fontAlgn="auto">
              <a:lnSpc>
                <a:spcPct val="130000"/>
              </a:lnSpc>
              <a:spcBef>
                <a:spcPts val="0"/>
              </a:spcBef>
              <a:spcAft>
                <a:spcPts val="0"/>
              </a:spcAft>
            </a:pPr>
            <a:r>
              <a:rPr lang="en-US" sz="1600" i="1" dirty="0" smtClean="0">
                <a:solidFill>
                  <a:prstClr val="black"/>
                </a:solidFill>
                <a:latin typeface="Calibri"/>
                <a:ea typeface="+mn-ea"/>
                <a:cs typeface="+mn-cs"/>
              </a:rPr>
              <a:t>West Coast OAH Science Panel</a:t>
            </a:r>
            <a:endParaRPr lang="en-US" sz="1600" i="1" dirty="0">
              <a:solidFill>
                <a:prstClr val="black"/>
              </a:solidFill>
              <a:latin typeface="Calibri"/>
              <a:ea typeface="+mn-ea"/>
              <a:cs typeface="+mn-cs"/>
            </a:endParaRPr>
          </a:p>
        </p:txBody>
      </p:sp>
      <p:sp>
        <p:nvSpPr>
          <p:cNvPr id="26" name="TextBox 25"/>
          <p:cNvSpPr txBox="1"/>
          <p:nvPr/>
        </p:nvSpPr>
        <p:spPr>
          <a:xfrm>
            <a:off x="215152" y="1830530"/>
            <a:ext cx="2338608" cy="646331"/>
          </a:xfrm>
          <a:prstGeom prst="rect">
            <a:avLst/>
          </a:prstGeom>
          <a:noFill/>
        </p:spPr>
        <p:txBody>
          <a:bodyPr wrap="square" rtlCol="0">
            <a:spAutoFit/>
          </a:bodyPr>
          <a:lstStyle/>
          <a:p>
            <a:pPr defTabSz="457200" fontAlgn="auto">
              <a:spcBef>
                <a:spcPts val="0"/>
              </a:spcBef>
              <a:spcAft>
                <a:spcPts val="0"/>
              </a:spcAft>
            </a:pPr>
            <a:r>
              <a:rPr lang="en-US" sz="1800" b="1" dirty="0">
                <a:solidFill>
                  <a:prstClr val="black"/>
                </a:solidFill>
                <a:latin typeface="Raleway"/>
                <a:ea typeface="+mn-ea"/>
                <a:cs typeface="Raleway"/>
              </a:rPr>
              <a:t>SINGLE STATE </a:t>
            </a:r>
            <a:r>
              <a:rPr lang="en-US" sz="1800" b="1" dirty="0" smtClean="0">
                <a:solidFill>
                  <a:prstClr val="black"/>
                </a:solidFill>
                <a:latin typeface="Raleway"/>
                <a:ea typeface="+mn-ea"/>
                <a:cs typeface="Raleway"/>
              </a:rPr>
              <a:t>EFFORTS</a:t>
            </a:r>
            <a:endParaRPr lang="en-US" sz="1800" b="1" dirty="0">
              <a:solidFill>
                <a:prstClr val="black"/>
              </a:solidFill>
              <a:latin typeface="Raleway"/>
              <a:ea typeface="+mn-ea"/>
              <a:cs typeface="Raleway"/>
            </a:endParaRPr>
          </a:p>
        </p:txBody>
      </p:sp>
      <p:sp>
        <p:nvSpPr>
          <p:cNvPr id="28" name="Rectangle 27"/>
          <p:cNvSpPr/>
          <p:nvPr/>
        </p:nvSpPr>
        <p:spPr>
          <a:xfrm>
            <a:off x="6250552" y="2879906"/>
            <a:ext cx="3128586" cy="1372683"/>
          </a:xfrm>
          <a:prstGeom prst="rect">
            <a:avLst/>
          </a:prstGeom>
        </p:spPr>
        <p:txBody>
          <a:bodyPr wrap="square">
            <a:spAutoFit/>
          </a:bodyPr>
          <a:lstStyle/>
          <a:p>
            <a:pPr defTabSz="457200" fontAlgn="auto">
              <a:lnSpc>
                <a:spcPct val="130000"/>
              </a:lnSpc>
              <a:spcBef>
                <a:spcPts val="0"/>
              </a:spcBef>
              <a:spcAft>
                <a:spcPts val="0"/>
              </a:spcAft>
            </a:pPr>
            <a:r>
              <a:rPr lang="en-US" sz="1600" i="1" dirty="0">
                <a:solidFill>
                  <a:prstClr val="black"/>
                </a:solidFill>
                <a:latin typeface="Calibri"/>
                <a:ea typeface="+mn-ea"/>
                <a:cs typeface="+mn-cs"/>
              </a:rPr>
              <a:t>NOAA</a:t>
            </a:r>
          </a:p>
          <a:p>
            <a:pPr defTabSz="457200" fontAlgn="auto">
              <a:lnSpc>
                <a:spcPct val="130000"/>
              </a:lnSpc>
              <a:spcBef>
                <a:spcPts val="0"/>
              </a:spcBef>
              <a:spcAft>
                <a:spcPts val="0"/>
              </a:spcAft>
            </a:pPr>
            <a:r>
              <a:rPr lang="en-US" sz="1600" i="1" dirty="0">
                <a:solidFill>
                  <a:prstClr val="black"/>
                </a:solidFill>
                <a:latin typeface="Calibri"/>
                <a:ea typeface="+mn-ea"/>
                <a:cs typeface="+mn-cs"/>
              </a:rPr>
              <a:t>US EPA</a:t>
            </a:r>
          </a:p>
          <a:p>
            <a:pPr defTabSz="457200" fontAlgn="auto">
              <a:lnSpc>
                <a:spcPct val="130000"/>
              </a:lnSpc>
              <a:spcBef>
                <a:spcPts val="0"/>
              </a:spcBef>
              <a:spcAft>
                <a:spcPts val="0"/>
              </a:spcAft>
            </a:pPr>
            <a:r>
              <a:rPr lang="en-US" sz="1600" i="1" dirty="0" smtClean="0">
                <a:solidFill>
                  <a:prstClr val="black"/>
                </a:solidFill>
                <a:latin typeface="Calibri"/>
                <a:ea typeface="+mn-ea"/>
                <a:cs typeface="+mn-cs"/>
              </a:rPr>
              <a:t>CEQ</a:t>
            </a:r>
          </a:p>
          <a:p>
            <a:pPr defTabSz="457200" fontAlgn="auto">
              <a:lnSpc>
                <a:spcPct val="130000"/>
              </a:lnSpc>
              <a:spcBef>
                <a:spcPts val="0"/>
              </a:spcBef>
              <a:spcAft>
                <a:spcPts val="0"/>
              </a:spcAft>
            </a:pPr>
            <a:r>
              <a:rPr lang="en-US" sz="1600" i="1" dirty="0" smtClean="0">
                <a:solidFill>
                  <a:prstClr val="black"/>
                </a:solidFill>
                <a:latin typeface="Calibri"/>
                <a:ea typeface="+mn-ea"/>
                <a:cs typeface="+mn-cs"/>
              </a:rPr>
              <a:t>Fisheries and Oceans Canada</a:t>
            </a:r>
            <a:endParaRPr lang="en-US" sz="1600" i="1" dirty="0">
              <a:solidFill>
                <a:prstClr val="black"/>
              </a:solidFill>
              <a:latin typeface="Calibri"/>
              <a:ea typeface="+mn-ea"/>
              <a:cs typeface="+mn-cs"/>
            </a:endParaRPr>
          </a:p>
        </p:txBody>
      </p:sp>
      <p:pic>
        <p:nvPicPr>
          <p:cNvPr id="29" name="Picture 28"/>
          <p:cNvPicPr>
            <a:picLocks noChangeAspect="1"/>
          </p:cNvPicPr>
          <p:nvPr/>
        </p:nvPicPr>
        <p:blipFill rotWithShape="1">
          <a:blip r:embed="rId7" cstate="print">
            <a:alphaModFix amt="70000"/>
            <a:extLst>
              <a:ext uri="{28A0092B-C50C-407E-A947-70E740481C1C}">
                <a14:useLocalDpi xmlns:a14="http://schemas.microsoft.com/office/drawing/2010/main"/>
              </a:ext>
            </a:extLst>
          </a:blip>
          <a:srcRect/>
          <a:stretch/>
        </p:blipFill>
        <p:spPr>
          <a:xfrm>
            <a:off x="1011374" y="2914688"/>
            <a:ext cx="1180273" cy="1376930"/>
          </a:xfrm>
          <a:prstGeom prst="rect">
            <a:avLst/>
          </a:prstGeom>
        </p:spPr>
      </p:pic>
      <p:pic>
        <p:nvPicPr>
          <p:cNvPr id="32" name="Picture 31"/>
          <p:cNvPicPr>
            <a:picLocks noChangeAspect="1"/>
          </p:cNvPicPr>
          <p:nvPr/>
        </p:nvPicPr>
        <p:blipFill>
          <a:blip r:embed="rId8" cstate="print">
            <a:duotone>
              <a:schemeClr val="bg2">
                <a:shade val="45000"/>
                <a:satMod val="135000"/>
              </a:schemeClr>
              <a:prstClr val="white"/>
            </a:duotone>
            <a:alphaModFix amt="80000"/>
            <a:extLst>
              <a:ext uri="{28A0092B-C50C-407E-A947-70E740481C1C}">
                <a14:useLocalDpi xmlns:a14="http://schemas.microsoft.com/office/drawing/2010/main"/>
              </a:ext>
            </a:extLst>
          </a:blip>
          <a:stretch>
            <a:fillRect/>
          </a:stretch>
        </p:blipFill>
        <p:spPr>
          <a:xfrm>
            <a:off x="204179" y="3729408"/>
            <a:ext cx="913461" cy="598210"/>
          </a:xfrm>
          <a:prstGeom prst="rect">
            <a:avLst/>
          </a:prstGeom>
        </p:spPr>
      </p:pic>
      <p:pic>
        <p:nvPicPr>
          <p:cNvPr id="36" name="Picture 35"/>
          <p:cNvPicPr>
            <a:picLocks noChangeAspect="1"/>
          </p:cNvPicPr>
          <p:nvPr/>
        </p:nvPicPr>
        <p:blipFill>
          <a:blip r:embed="rId9" cstate="print">
            <a:alphaModFix amt="20000"/>
            <a:extLst>
              <a:ext uri="{28A0092B-C50C-407E-A947-70E740481C1C}">
                <a14:useLocalDpi xmlns:a14="http://schemas.microsoft.com/office/drawing/2010/main"/>
              </a:ext>
            </a:extLst>
          </a:blip>
          <a:stretch>
            <a:fillRect/>
          </a:stretch>
        </p:blipFill>
        <p:spPr>
          <a:xfrm>
            <a:off x="204179" y="2914688"/>
            <a:ext cx="763773" cy="600835"/>
          </a:xfrm>
          <a:prstGeom prst="rect">
            <a:avLst/>
          </a:prstGeom>
        </p:spPr>
      </p:pic>
      <p:pic>
        <p:nvPicPr>
          <p:cNvPr id="39" name="Picture 38"/>
          <p:cNvPicPr>
            <a:picLocks noChangeAspect="1"/>
          </p:cNvPicPr>
          <p:nvPr/>
        </p:nvPicPr>
        <p:blipFill>
          <a:blip r:embed="rId10" cstate="print">
            <a:alphaModFix amt="20000"/>
            <a:extLst>
              <a:ext uri="{28A0092B-C50C-407E-A947-70E740481C1C}">
                <a14:useLocalDpi xmlns:a14="http://schemas.microsoft.com/office/drawing/2010/main"/>
              </a:ext>
            </a:extLst>
          </a:blip>
          <a:stretch>
            <a:fillRect/>
          </a:stretch>
        </p:blipFill>
        <p:spPr>
          <a:xfrm rot="20865040">
            <a:off x="2045094" y="2635211"/>
            <a:ext cx="824644" cy="1409101"/>
          </a:xfrm>
          <a:prstGeom prst="rect">
            <a:avLst/>
          </a:prstGeom>
        </p:spPr>
      </p:pic>
      <p:sp>
        <p:nvSpPr>
          <p:cNvPr id="25" name="TextBox 24"/>
          <p:cNvSpPr txBox="1"/>
          <p:nvPr/>
        </p:nvSpPr>
        <p:spPr>
          <a:xfrm>
            <a:off x="158006" y="2668561"/>
            <a:ext cx="3026059" cy="2200602"/>
          </a:xfrm>
          <a:prstGeom prst="rect">
            <a:avLst/>
          </a:prstGeom>
          <a:noFill/>
        </p:spPr>
        <p:txBody>
          <a:bodyPr wrap="square" rtlCol="0">
            <a:spAutoFit/>
          </a:bodyPr>
          <a:lstStyle/>
          <a:p>
            <a:pPr defTabSz="457200" fontAlgn="auto">
              <a:spcBef>
                <a:spcPts val="0"/>
              </a:spcBef>
              <a:spcAft>
                <a:spcPts val="600"/>
              </a:spcAft>
            </a:pPr>
            <a:r>
              <a:rPr lang="en-US" sz="1600" i="1" dirty="0">
                <a:solidFill>
                  <a:prstClr val="black"/>
                </a:solidFill>
                <a:latin typeface="Calibri"/>
                <a:ea typeface="+mn-ea"/>
                <a:cs typeface="+mn-cs"/>
              </a:rPr>
              <a:t>Ocean Protection Council</a:t>
            </a:r>
          </a:p>
          <a:p>
            <a:pPr defTabSz="457200" fontAlgn="auto">
              <a:spcBef>
                <a:spcPts val="0"/>
              </a:spcBef>
              <a:spcAft>
                <a:spcPts val="600"/>
              </a:spcAft>
            </a:pPr>
            <a:r>
              <a:rPr lang="en-US" sz="1600" i="1" dirty="0">
                <a:solidFill>
                  <a:prstClr val="black"/>
                </a:solidFill>
                <a:latin typeface="Calibri"/>
                <a:ea typeface="+mn-ea"/>
                <a:cs typeface="+mn-cs"/>
              </a:rPr>
              <a:t>Ocean Science </a:t>
            </a:r>
            <a:r>
              <a:rPr lang="en-US" sz="1600" i="1" dirty="0" smtClean="0">
                <a:solidFill>
                  <a:prstClr val="black"/>
                </a:solidFill>
                <a:latin typeface="Calibri"/>
                <a:ea typeface="+mn-ea"/>
                <a:cs typeface="+mn-cs"/>
              </a:rPr>
              <a:t>Trust</a:t>
            </a:r>
          </a:p>
          <a:p>
            <a:pPr defTabSz="457200" fontAlgn="auto">
              <a:spcBef>
                <a:spcPts val="0"/>
              </a:spcBef>
              <a:spcAft>
                <a:spcPts val="600"/>
              </a:spcAft>
            </a:pPr>
            <a:r>
              <a:rPr lang="en-US" sz="1600" i="1" dirty="0">
                <a:solidFill>
                  <a:prstClr val="black"/>
                </a:solidFill>
                <a:latin typeface="Calibri"/>
                <a:ea typeface="+mn-ea"/>
                <a:cs typeface="+mn-cs"/>
              </a:rPr>
              <a:t>WA Blue Ribbon Panel </a:t>
            </a:r>
            <a:r>
              <a:rPr lang="en-US" sz="1600" i="1" dirty="0" smtClean="0">
                <a:solidFill>
                  <a:prstClr val="black"/>
                </a:solidFill>
                <a:latin typeface="Calibri"/>
                <a:ea typeface="+mn-ea"/>
                <a:cs typeface="+mn-cs"/>
              </a:rPr>
              <a:t>– MRAC</a:t>
            </a:r>
          </a:p>
          <a:p>
            <a:pPr defTabSz="457200" fontAlgn="auto">
              <a:spcBef>
                <a:spcPts val="0"/>
              </a:spcBef>
              <a:spcAft>
                <a:spcPts val="600"/>
              </a:spcAft>
            </a:pPr>
            <a:r>
              <a:rPr lang="en-US" sz="1600" i="1" dirty="0">
                <a:solidFill>
                  <a:prstClr val="black"/>
                </a:solidFill>
                <a:latin typeface="Calibri"/>
                <a:ea typeface="+mn-ea"/>
                <a:cs typeface="+mn-cs"/>
              </a:rPr>
              <a:t>OR Institute for Natural Resources</a:t>
            </a:r>
          </a:p>
          <a:p>
            <a:pPr defTabSz="457200" fontAlgn="auto">
              <a:spcBef>
                <a:spcPts val="0"/>
              </a:spcBef>
              <a:spcAft>
                <a:spcPts val="600"/>
              </a:spcAft>
            </a:pPr>
            <a:endParaRPr lang="en-US" sz="1600" i="1" dirty="0">
              <a:solidFill>
                <a:prstClr val="black"/>
              </a:solidFill>
              <a:latin typeface="Calibri"/>
              <a:ea typeface="+mn-ea"/>
              <a:cs typeface="+mn-cs"/>
            </a:endParaRPr>
          </a:p>
          <a:p>
            <a:pPr defTabSz="457200" fontAlgn="auto">
              <a:spcBef>
                <a:spcPts val="0"/>
              </a:spcBef>
              <a:spcAft>
                <a:spcPts val="0"/>
              </a:spcAft>
            </a:pPr>
            <a:endParaRPr lang="en-US" sz="1600" i="1" dirty="0">
              <a:solidFill>
                <a:prstClr val="black"/>
              </a:solidFill>
              <a:latin typeface="Calibri"/>
              <a:ea typeface="+mn-ea"/>
              <a:cs typeface="+mn-cs"/>
            </a:endParaRPr>
          </a:p>
          <a:p>
            <a:pPr defTabSz="457200" fontAlgn="auto">
              <a:spcBef>
                <a:spcPts val="0"/>
              </a:spcBef>
              <a:spcAft>
                <a:spcPts val="0"/>
              </a:spcAft>
            </a:pPr>
            <a:endParaRPr lang="en-US" sz="1600" i="1" dirty="0">
              <a:solidFill>
                <a:prstClr val="black"/>
              </a:solidFill>
              <a:latin typeface="Calibri"/>
              <a:ea typeface="+mn-ea"/>
              <a:cs typeface="+mn-cs"/>
            </a:endParaRPr>
          </a:p>
        </p:txBody>
      </p:sp>
      <p:sp>
        <p:nvSpPr>
          <p:cNvPr id="27" name="TextBox 26"/>
          <p:cNvSpPr txBox="1"/>
          <p:nvPr/>
        </p:nvSpPr>
        <p:spPr>
          <a:xfrm>
            <a:off x="224307" y="4773570"/>
            <a:ext cx="2552902" cy="1138773"/>
          </a:xfrm>
          <a:prstGeom prst="rect">
            <a:avLst/>
          </a:prstGeom>
          <a:solidFill>
            <a:schemeClr val="accent1">
              <a:lumMod val="20000"/>
              <a:lumOff val="80000"/>
            </a:schemeClr>
          </a:solidFill>
        </p:spPr>
        <p:txBody>
          <a:bodyPr wrap="square" rtlCol="0">
            <a:spAutoFit/>
          </a:bodyPr>
          <a:lstStyle/>
          <a:p>
            <a:pPr defTabSz="457200" fontAlgn="auto">
              <a:spcBef>
                <a:spcPts val="0"/>
              </a:spcBef>
              <a:spcAft>
                <a:spcPts val="0"/>
              </a:spcAft>
            </a:pPr>
            <a:r>
              <a:rPr lang="en-US" sz="1600" b="1" u="sng" dirty="0">
                <a:solidFill>
                  <a:prstClr val="black"/>
                </a:solidFill>
                <a:latin typeface="Calibri"/>
                <a:ea typeface="+mn-ea"/>
                <a:cs typeface="+mn-cs"/>
              </a:rPr>
              <a:t>OPPORTUNITY TO INFORM:</a:t>
            </a:r>
          </a:p>
          <a:p>
            <a:pPr defTabSz="457200" fontAlgn="auto">
              <a:spcBef>
                <a:spcPts val="0"/>
              </a:spcBef>
              <a:spcAft>
                <a:spcPts val="0"/>
              </a:spcAft>
            </a:pPr>
            <a:endParaRPr lang="en-US" sz="1600" b="1" dirty="0">
              <a:solidFill>
                <a:prstClr val="black"/>
              </a:solidFill>
              <a:latin typeface="Calibri"/>
              <a:ea typeface="+mn-ea"/>
              <a:cs typeface="+mn-cs"/>
            </a:endParaRPr>
          </a:p>
          <a:p>
            <a:pPr defTabSz="457200" fontAlgn="auto">
              <a:spcBef>
                <a:spcPts val="0"/>
              </a:spcBef>
              <a:spcAft>
                <a:spcPts val="0"/>
              </a:spcAft>
            </a:pPr>
            <a:r>
              <a:rPr lang="en-US" sz="1800" dirty="0" smtClean="0">
                <a:solidFill>
                  <a:srgbClr val="1F497D"/>
                </a:solidFill>
                <a:latin typeface="Calibri"/>
              </a:rPr>
              <a:t>SINGLE STATE PRIORITIES </a:t>
            </a:r>
            <a:endParaRPr lang="en-US" sz="1800" dirty="0">
              <a:solidFill>
                <a:srgbClr val="9BBB59">
                  <a:lumMod val="50000"/>
                </a:srgbClr>
              </a:solidFill>
              <a:latin typeface="Calibri"/>
            </a:endParaRPr>
          </a:p>
          <a:p>
            <a:pPr defTabSz="457200" fontAlgn="auto">
              <a:spcBef>
                <a:spcPts val="0"/>
              </a:spcBef>
              <a:spcAft>
                <a:spcPts val="0"/>
              </a:spcAft>
            </a:pPr>
            <a:r>
              <a:rPr lang="en-US" sz="1800" dirty="0" smtClean="0">
                <a:solidFill>
                  <a:srgbClr val="4BACC6">
                    <a:lumMod val="50000"/>
                  </a:srgbClr>
                </a:solidFill>
                <a:latin typeface="Calibri"/>
              </a:rPr>
              <a:t>LEGISLATURE</a:t>
            </a:r>
            <a:endParaRPr lang="en-US" sz="1800" b="1" dirty="0">
              <a:solidFill>
                <a:prstClr val="black"/>
              </a:solidFill>
              <a:latin typeface="Calibri"/>
              <a:ea typeface="+mn-ea"/>
              <a:cs typeface="+mn-cs"/>
            </a:endParaRPr>
          </a:p>
        </p:txBody>
      </p:sp>
    </p:spTree>
    <p:extLst>
      <p:ext uri="{BB962C8B-B14F-4D97-AF65-F5344CB8AC3E}">
        <p14:creationId xmlns:p14="http://schemas.microsoft.com/office/powerpoint/2010/main" val="565797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rotWithShape="1">
          <a:blip r:embed="rId3">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3" name="Rectangle 3"/>
          <p:cNvSpPr>
            <a:spLocks noGrp="1" noChangeArrowheads="1"/>
          </p:cNvSpPr>
          <p:nvPr>
            <p:ph type="body" idx="4294967295"/>
          </p:nvPr>
        </p:nvSpPr>
        <p:spPr>
          <a:xfrm>
            <a:off x="429649" y="1295400"/>
            <a:ext cx="8382000" cy="4800600"/>
          </a:xfrm>
        </p:spPr>
        <p:txBody>
          <a:bodyPr/>
          <a:lstStyle/>
          <a:p>
            <a:pPr>
              <a:spcBef>
                <a:spcPts val="600"/>
              </a:spcBef>
              <a:spcAft>
                <a:spcPts val="600"/>
              </a:spcAft>
              <a:buFont typeface="Wingdings" panose="05000000000000000000" pitchFamily="2" charset="2"/>
              <a:buChar char="ü"/>
            </a:pPr>
            <a:r>
              <a:rPr lang="en-US" dirty="0" smtClean="0">
                <a:solidFill>
                  <a:schemeClr val="tx1">
                    <a:lumMod val="75000"/>
                    <a:lumOff val="25000"/>
                  </a:schemeClr>
                </a:solidFill>
                <a:latin typeface="Raleway"/>
              </a:rPr>
              <a:t>6 findings</a:t>
            </a:r>
          </a:p>
          <a:p>
            <a:pPr lvl="1">
              <a:spcBef>
                <a:spcPts val="600"/>
              </a:spcBef>
              <a:spcAft>
                <a:spcPts val="600"/>
              </a:spcAft>
              <a:buFont typeface="Arial" panose="020B0604020202020204" pitchFamily="34" charset="0"/>
              <a:buChar char="•"/>
            </a:pPr>
            <a:r>
              <a:rPr lang="en-US" i="1" dirty="0" smtClean="0">
                <a:solidFill>
                  <a:schemeClr val="tx1">
                    <a:lumMod val="75000"/>
                    <a:lumOff val="25000"/>
                  </a:schemeClr>
                </a:solidFill>
                <a:latin typeface="Raleway"/>
              </a:rPr>
              <a:t>Summarizing our State of Knowledge</a:t>
            </a:r>
            <a:endParaRPr lang="en-US" i="1" dirty="0">
              <a:solidFill>
                <a:schemeClr val="tx1">
                  <a:lumMod val="75000"/>
                  <a:lumOff val="25000"/>
                </a:schemeClr>
              </a:solidFill>
              <a:latin typeface="Raleway"/>
            </a:endParaRPr>
          </a:p>
          <a:p>
            <a:pPr>
              <a:spcBef>
                <a:spcPts val="600"/>
              </a:spcBef>
              <a:spcAft>
                <a:spcPts val="600"/>
              </a:spcAft>
              <a:buFont typeface="Wingdings" panose="05000000000000000000" pitchFamily="2" charset="2"/>
              <a:buChar char="ü"/>
            </a:pPr>
            <a:r>
              <a:rPr lang="en-US" dirty="0" smtClean="0">
                <a:solidFill>
                  <a:schemeClr val="tx1">
                    <a:lumMod val="75000"/>
                    <a:lumOff val="25000"/>
                  </a:schemeClr>
                </a:solidFill>
                <a:latin typeface="Raleway"/>
              </a:rPr>
              <a:t>8 recommendations </a:t>
            </a:r>
          </a:p>
          <a:p>
            <a:pPr lvl="1">
              <a:spcBef>
                <a:spcPts val="600"/>
              </a:spcBef>
              <a:spcAft>
                <a:spcPts val="600"/>
              </a:spcAft>
              <a:buFont typeface="Arial" panose="020B0604020202020204" pitchFamily="34" charset="0"/>
              <a:buChar char="•"/>
            </a:pPr>
            <a:r>
              <a:rPr lang="en-US" i="1" dirty="0" smtClean="0">
                <a:solidFill>
                  <a:schemeClr val="tx1">
                    <a:lumMod val="75000"/>
                    <a:lumOff val="25000"/>
                  </a:schemeClr>
                </a:solidFill>
                <a:latin typeface="Raleway"/>
              </a:rPr>
              <a:t>What should you do about it?</a:t>
            </a:r>
            <a:endParaRPr lang="en-US" i="1" dirty="0">
              <a:solidFill>
                <a:schemeClr val="tx1">
                  <a:lumMod val="75000"/>
                  <a:lumOff val="25000"/>
                </a:schemeClr>
              </a:solidFill>
              <a:latin typeface="Raleway"/>
            </a:endParaRPr>
          </a:p>
          <a:p>
            <a:pPr>
              <a:spcBef>
                <a:spcPts val="600"/>
              </a:spcBef>
              <a:spcAft>
                <a:spcPts val="600"/>
              </a:spcAft>
              <a:buFont typeface="Wingdings" panose="05000000000000000000" pitchFamily="2" charset="2"/>
              <a:buChar char="ü"/>
            </a:pPr>
            <a:r>
              <a:rPr lang="en-US" dirty="0" smtClean="0">
                <a:solidFill>
                  <a:schemeClr val="tx1">
                    <a:lumMod val="75000"/>
                    <a:lumOff val="25000"/>
                  </a:schemeClr>
                </a:solidFill>
                <a:latin typeface="Raleway"/>
              </a:rPr>
              <a:t>17 action items </a:t>
            </a:r>
          </a:p>
          <a:p>
            <a:pPr lvl="1">
              <a:spcBef>
                <a:spcPts val="600"/>
              </a:spcBef>
              <a:spcAft>
                <a:spcPts val="600"/>
              </a:spcAft>
              <a:buFont typeface="Arial" panose="020B0604020202020204" pitchFamily="34" charset="0"/>
              <a:buChar char="•"/>
            </a:pPr>
            <a:r>
              <a:rPr lang="en-US" i="1" dirty="0" smtClean="0">
                <a:solidFill>
                  <a:schemeClr val="tx1">
                    <a:lumMod val="75000"/>
                    <a:lumOff val="25000"/>
                  </a:schemeClr>
                </a:solidFill>
                <a:latin typeface="Raleway"/>
              </a:rPr>
              <a:t>Translating the recommendations into things you can do now</a:t>
            </a:r>
            <a:endParaRPr lang="en-US" i="1" dirty="0">
              <a:solidFill>
                <a:schemeClr val="tx1">
                  <a:lumMod val="75000"/>
                  <a:lumOff val="25000"/>
                </a:schemeClr>
              </a:solidFill>
              <a:latin typeface="Raleway"/>
            </a:endParaRPr>
          </a:p>
          <a:p>
            <a:pPr>
              <a:spcBef>
                <a:spcPts val="600"/>
              </a:spcBef>
              <a:spcAft>
                <a:spcPts val="600"/>
              </a:spcAft>
              <a:buFont typeface="Wingdings" panose="05000000000000000000" pitchFamily="2" charset="2"/>
              <a:buChar char="ü"/>
            </a:pPr>
            <a:r>
              <a:rPr lang="en-US" dirty="0" smtClean="0">
                <a:solidFill>
                  <a:schemeClr val="tx1">
                    <a:lumMod val="75000"/>
                    <a:lumOff val="25000"/>
                  </a:schemeClr>
                </a:solidFill>
                <a:latin typeface="Raleway"/>
              </a:rPr>
              <a:t>Supported by 9 appendices</a:t>
            </a:r>
          </a:p>
          <a:p>
            <a:pPr lvl="1">
              <a:spcBef>
                <a:spcPts val="600"/>
              </a:spcBef>
              <a:spcAft>
                <a:spcPts val="600"/>
              </a:spcAft>
              <a:buFont typeface="Arial" panose="020B0604020202020204" pitchFamily="34" charset="0"/>
              <a:buChar char="•"/>
            </a:pPr>
            <a:r>
              <a:rPr lang="en-US" dirty="0" smtClean="0">
                <a:solidFill>
                  <a:schemeClr val="tx1">
                    <a:lumMod val="75000"/>
                    <a:lumOff val="25000"/>
                  </a:schemeClr>
                </a:solidFill>
                <a:latin typeface="Raleway"/>
              </a:rPr>
              <a:t>AND </a:t>
            </a:r>
          </a:p>
          <a:p>
            <a:pPr>
              <a:spcBef>
                <a:spcPts val="600"/>
              </a:spcBef>
              <a:spcAft>
                <a:spcPts val="600"/>
              </a:spcAft>
              <a:buFont typeface="Wingdings" panose="05000000000000000000" pitchFamily="2" charset="2"/>
              <a:buChar char="ü"/>
            </a:pPr>
            <a:r>
              <a:rPr lang="en-US" dirty="0" smtClean="0">
                <a:solidFill>
                  <a:schemeClr val="tx1">
                    <a:lumMod val="75000"/>
                    <a:lumOff val="25000"/>
                  </a:schemeClr>
                </a:solidFill>
                <a:latin typeface="Raleway"/>
              </a:rPr>
              <a:t>Distributed widely and posted on </a:t>
            </a:r>
            <a:r>
              <a:rPr lang="en-US" dirty="0" smtClean="0">
                <a:solidFill>
                  <a:schemeClr val="accent5">
                    <a:lumMod val="50000"/>
                  </a:schemeClr>
                </a:solidFill>
                <a:latin typeface="Raleway"/>
                <a:hlinkClick r:id="rId4"/>
              </a:rPr>
              <a:t>http://westcoastoah.org</a:t>
            </a:r>
            <a:endParaRPr lang="en-US" dirty="0" smtClean="0">
              <a:solidFill>
                <a:schemeClr val="accent5">
                  <a:lumMod val="50000"/>
                </a:schemeClr>
              </a:solidFill>
              <a:latin typeface="Raleway"/>
            </a:endParaRPr>
          </a:p>
          <a:p>
            <a:pPr>
              <a:spcBef>
                <a:spcPts val="600"/>
              </a:spcBef>
              <a:spcAft>
                <a:spcPts val="600"/>
              </a:spcAft>
            </a:pPr>
            <a:endParaRPr lang="en-US" dirty="0" smtClean="0">
              <a:solidFill>
                <a:schemeClr val="accent5">
                  <a:lumMod val="50000"/>
                </a:schemeClr>
              </a:solidFill>
              <a:latin typeface="Raleway"/>
            </a:endParaRPr>
          </a:p>
          <a:p>
            <a:pPr>
              <a:buFont typeface="Arial" panose="020B0604020202020204" pitchFamily="34" charset="0"/>
              <a:buChar char="•"/>
            </a:pPr>
            <a:endParaRPr lang="en-US" dirty="0" smtClean="0">
              <a:solidFill>
                <a:schemeClr val="accent5">
                  <a:lumMod val="50000"/>
                </a:schemeClr>
              </a:solidFill>
              <a:latin typeface="Raleway"/>
            </a:endParaRPr>
          </a:p>
          <a:p>
            <a:pPr lvl="1"/>
            <a:endParaRPr lang="en-US" dirty="0">
              <a:solidFill>
                <a:schemeClr val="accent5">
                  <a:lumMod val="50000"/>
                </a:schemeClr>
              </a:solidFill>
              <a:latin typeface="Raleway"/>
            </a:endParaRPr>
          </a:p>
        </p:txBody>
      </p:sp>
      <p:sp>
        <p:nvSpPr>
          <p:cNvPr id="6"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The Panel’s Executive Summary</a:t>
            </a:r>
          </a:p>
          <a:p>
            <a:pPr fontAlgn="auto">
              <a:spcAft>
                <a:spcPts val="0"/>
              </a:spcAft>
            </a:pPr>
            <a:r>
              <a:rPr lang="en-US" sz="3200" b="1" i="1" dirty="0" smtClean="0">
                <a:solidFill>
                  <a:srgbClr val="12166E"/>
                </a:solidFill>
                <a:latin typeface="Raleway"/>
                <a:cs typeface="Raleway"/>
              </a:rPr>
              <a:t>To be released publicly Spring 2016</a:t>
            </a:r>
            <a:endParaRPr lang="en-US" sz="3200" b="1" dirty="0">
              <a:solidFill>
                <a:srgbClr val="12166E"/>
              </a:solidFill>
              <a:latin typeface="Raleway"/>
              <a:cs typeface="Raleway"/>
            </a:endParaRPr>
          </a:p>
        </p:txBody>
      </p:sp>
      <p:sp>
        <p:nvSpPr>
          <p:cNvPr id="2" name="AutoShape 2" descr="http://westcoastoah.org/wp-content/uploads/2014/06/Untitled3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865210"/>
            <a:ext cx="4047001" cy="68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3525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nvSpPr>
        <p:spPr bwMode="auto">
          <a:xfrm>
            <a:off x="-188913" y="3379788"/>
            <a:ext cx="344170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288"/>
              </a:spcBef>
            </a:pPr>
            <a:r>
              <a:rPr lang="en-US" altLang="en-US">
                <a:solidFill>
                  <a:srgbClr val="215968"/>
                </a:solidFill>
                <a:latin typeface="Trebuchet MS Italic" charset="0"/>
                <a:sym typeface="Trebuchet MS Italic" charset="0"/>
              </a:rPr>
              <a:t/>
            </a:r>
            <a:br>
              <a:rPr lang="en-US" altLang="en-US">
                <a:solidFill>
                  <a:srgbClr val="215968"/>
                </a:solidFill>
                <a:latin typeface="Trebuchet MS Italic" charset="0"/>
                <a:sym typeface="Trebuchet MS Italic" charset="0"/>
              </a:rPr>
            </a:br>
            <a:endParaRPr lang="en-US" altLang="en-US">
              <a:solidFill>
                <a:srgbClr val="215968"/>
              </a:solidFill>
              <a:latin typeface="Trebuchet MS Italic" charset="0"/>
              <a:sym typeface="Trebuchet MS Italic" charset="0"/>
            </a:endParaRPr>
          </a:p>
        </p:txBody>
      </p:sp>
      <p:sp>
        <p:nvSpPr>
          <p:cNvPr id="27651" name="Rectangle 3"/>
          <p:cNvSpPr>
            <a:spLocks/>
          </p:cNvSpPr>
          <p:nvPr/>
        </p:nvSpPr>
        <p:spPr bwMode="auto">
          <a:xfrm>
            <a:off x="457200" y="11430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marL="342900" indent="-342900">
              <a:lnSpc>
                <a:spcPct val="110000"/>
              </a:lnSpc>
              <a:spcAft>
                <a:spcPts val="800"/>
              </a:spcAft>
              <a:buClr>
                <a:srgbClr val="982528"/>
              </a:buClr>
              <a:buSzPct val="82000"/>
              <a:buFont typeface="Wingdings" charset="2"/>
              <a:buChar char="ü"/>
            </a:pPr>
            <a:r>
              <a:rPr lang="en-US" altLang="en-US" sz="2400" b="1" dirty="0" smtClean="0">
                <a:solidFill>
                  <a:srgbClr val="982528"/>
                </a:solidFill>
                <a:latin typeface="Raleway"/>
                <a:ea typeface="Lucida Grande" charset="0"/>
                <a:cs typeface="Raleway"/>
                <a:sym typeface="Lucida Grande" charset="0"/>
              </a:rPr>
              <a:t>CO</a:t>
            </a:r>
            <a:r>
              <a:rPr lang="en-US" altLang="en-US" sz="2400" b="1" baseline="-25000" dirty="0" smtClean="0">
                <a:solidFill>
                  <a:srgbClr val="982528"/>
                </a:solidFill>
                <a:latin typeface="Raleway"/>
                <a:ea typeface="Lucida Grande" charset="0"/>
                <a:cs typeface="Raleway"/>
                <a:sym typeface="Lucida Grande" charset="0"/>
              </a:rPr>
              <a:t>2</a:t>
            </a:r>
            <a:r>
              <a:rPr lang="en-US" altLang="en-US" sz="2400" b="1" dirty="0" smtClean="0">
                <a:solidFill>
                  <a:srgbClr val="982528"/>
                </a:solidFill>
                <a:latin typeface="Raleway"/>
                <a:ea typeface="Lucida Grande" charset="0"/>
                <a:cs typeface="Raleway"/>
                <a:sym typeface="Lucida Grande" charset="0"/>
              </a:rPr>
              <a:t> </a:t>
            </a:r>
            <a:r>
              <a:rPr lang="en-US" altLang="en-US" sz="2400" b="1" dirty="0">
                <a:solidFill>
                  <a:srgbClr val="982528"/>
                </a:solidFill>
                <a:latin typeface="Raleway"/>
                <a:ea typeface="Lucida Grande" charset="0"/>
                <a:cs typeface="Raleway"/>
                <a:sym typeface="Lucida Grande" charset="0"/>
              </a:rPr>
              <a:t>IS THE </a:t>
            </a:r>
            <a:r>
              <a:rPr lang="en-US" altLang="en-US" sz="2400" b="1" dirty="0" smtClean="0">
                <a:solidFill>
                  <a:srgbClr val="982528"/>
                </a:solidFill>
                <a:latin typeface="Raleway"/>
                <a:ea typeface="Lucida Grande" charset="0"/>
                <a:cs typeface="Raleway"/>
                <a:sym typeface="Lucida Grande" charset="0"/>
              </a:rPr>
              <a:t>PROBLEM </a:t>
            </a:r>
            <a:r>
              <a:rPr lang="en-US" altLang="en-US" sz="1800" dirty="0" smtClean="0">
                <a:solidFill>
                  <a:schemeClr val="tx1">
                    <a:lumMod val="75000"/>
                    <a:lumOff val="25000"/>
                  </a:schemeClr>
                </a:solidFill>
                <a:latin typeface="Raleway"/>
                <a:ea typeface="Lucida Grande" charset="0"/>
                <a:cs typeface="Raleway"/>
                <a:sym typeface="Lucida Grande" charset="0"/>
              </a:rPr>
              <a:t>Ocean </a:t>
            </a:r>
            <a:r>
              <a:rPr lang="en-US" altLang="en-US" sz="1800" dirty="0">
                <a:solidFill>
                  <a:schemeClr val="tx1">
                    <a:lumMod val="75000"/>
                    <a:lumOff val="25000"/>
                  </a:schemeClr>
                </a:solidFill>
                <a:latin typeface="Raleway"/>
                <a:ea typeface="Lucida Grande" charset="0"/>
                <a:cs typeface="Raleway"/>
                <a:sym typeface="Lucida Grande" charset="0"/>
              </a:rPr>
              <a:t>acidification is related to globally elevated atmospheric CO</a:t>
            </a:r>
            <a:r>
              <a:rPr lang="en-US" altLang="en-US" sz="1800" baseline="-25000" dirty="0">
                <a:solidFill>
                  <a:schemeClr val="tx1">
                    <a:lumMod val="75000"/>
                    <a:lumOff val="25000"/>
                  </a:schemeClr>
                </a:solidFill>
                <a:latin typeface="Raleway"/>
                <a:ea typeface="Lucida Grande" charset="0"/>
                <a:cs typeface="Raleway"/>
                <a:sym typeface="Lucida Grande" charset="0"/>
              </a:rPr>
              <a:t>2</a:t>
            </a:r>
            <a:r>
              <a:rPr lang="en-US" altLang="en-US" sz="1800" dirty="0">
                <a:solidFill>
                  <a:schemeClr val="tx1">
                    <a:lumMod val="75000"/>
                    <a:lumOff val="25000"/>
                  </a:schemeClr>
                </a:solidFill>
                <a:latin typeface="Raleway"/>
                <a:ea typeface="Lucida Grande" charset="0"/>
                <a:cs typeface="Raleway"/>
                <a:sym typeface="Lucida Grande" charset="0"/>
              </a:rPr>
              <a:t>. Both mitigation and adaptation are needed. </a:t>
            </a:r>
          </a:p>
          <a:p>
            <a:pPr marL="342900" indent="-342900">
              <a:lnSpc>
                <a:spcPct val="110000"/>
              </a:lnSpc>
              <a:spcAft>
                <a:spcPts val="800"/>
              </a:spcAft>
              <a:buClr>
                <a:srgbClr val="982528"/>
              </a:buClr>
              <a:buSzPct val="82000"/>
              <a:buFont typeface="Wingdings" charset="2"/>
              <a:buChar char="ü"/>
            </a:pPr>
            <a:r>
              <a:rPr lang="en-US" altLang="en-US" sz="2400" b="1" dirty="0" smtClean="0">
                <a:solidFill>
                  <a:srgbClr val="982528"/>
                </a:solidFill>
                <a:latin typeface="Raleway"/>
                <a:ea typeface="Lucida Grande" charset="0"/>
                <a:cs typeface="Raleway"/>
                <a:sym typeface="Lucida Grande" charset="0"/>
              </a:rPr>
              <a:t>ADAPT</a:t>
            </a:r>
            <a:r>
              <a:rPr lang="en-US" altLang="en-US" sz="2000" b="1" dirty="0" smtClean="0">
                <a:solidFill>
                  <a:srgbClr val="982528"/>
                </a:solidFill>
                <a:latin typeface="Raleway"/>
                <a:ea typeface="Lucida Grande" charset="0"/>
                <a:cs typeface="Raleway"/>
                <a:sym typeface="Lucida Grande" charset="0"/>
              </a:rPr>
              <a:t> </a:t>
            </a:r>
            <a:r>
              <a:rPr lang="en-US" altLang="en-US" sz="1800" dirty="0" smtClean="0">
                <a:solidFill>
                  <a:schemeClr val="tx1">
                    <a:lumMod val="75000"/>
                    <a:lumOff val="25000"/>
                  </a:schemeClr>
                </a:solidFill>
                <a:latin typeface="Raleway"/>
                <a:ea typeface="Lucida Grande" charset="0"/>
                <a:cs typeface="Raleway"/>
                <a:sym typeface="Lucida Grande" charset="0"/>
              </a:rPr>
              <a:t>Resource </a:t>
            </a:r>
            <a:r>
              <a:rPr lang="en-US" altLang="en-US" sz="1800" dirty="0">
                <a:solidFill>
                  <a:schemeClr val="tx1">
                    <a:lumMod val="75000"/>
                    <a:lumOff val="25000"/>
                  </a:schemeClr>
                </a:solidFill>
                <a:latin typeface="Raleway"/>
                <a:ea typeface="Lucida Grande" charset="0"/>
                <a:cs typeface="Raleway"/>
                <a:sym typeface="Lucida Grande" charset="0"/>
              </a:rPr>
              <a:t>managers must apply adaptation measures now to reduce and delay the effects of ocean acidification and protect ecosystems and our seafood supply. </a:t>
            </a:r>
          </a:p>
          <a:p>
            <a:pPr marL="342900" indent="-342900">
              <a:lnSpc>
                <a:spcPct val="110000"/>
              </a:lnSpc>
              <a:spcAft>
                <a:spcPts val="800"/>
              </a:spcAft>
              <a:buClr>
                <a:srgbClr val="982528"/>
              </a:buClr>
              <a:buSzPct val="82000"/>
              <a:buFont typeface="Wingdings" charset="2"/>
              <a:buChar char="ü"/>
            </a:pPr>
            <a:r>
              <a:rPr lang="en-US" altLang="en-US" sz="2400" b="1" dirty="0">
                <a:solidFill>
                  <a:srgbClr val="982528"/>
                </a:solidFill>
                <a:latin typeface="Raleway"/>
                <a:ea typeface="Lucida Grande" charset="0"/>
                <a:cs typeface="Raleway"/>
                <a:sym typeface="Lucida Grande" charset="0"/>
              </a:rPr>
              <a:t>BUILD </a:t>
            </a:r>
            <a:r>
              <a:rPr lang="en-US" altLang="en-US" sz="2400" b="1" dirty="0" smtClean="0">
                <a:solidFill>
                  <a:srgbClr val="982528"/>
                </a:solidFill>
                <a:latin typeface="Raleway"/>
                <a:ea typeface="Lucida Grande" charset="0"/>
                <a:cs typeface="Raleway"/>
                <a:sym typeface="Lucida Grande" charset="0"/>
              </a:rPr>
              <a:t>RESILIENCE </a:t>
            </a:r>
            <a:r>
              <a:rPr lang="en-US" altLang="en-US" sz="1800" dirty="0" smtClean="0">
                <a:solidFill>
                  <a:schemeClr val="tx1">
                    <a:lumMod val="75000"/>
                    <a:lumOff val="25000"/>
                  </a:schemeClr>
                </a:solidFill>
                <a:latin typeface="Raleway"/>
                <a:ea typeface="Lucida Grande" charset="0"/>
                <a:cs typeface="Raleway"/>
                <a:sym typeface="Lucida Grande" charset="0"/>
              </a:rPr>
              <a:t>Taking </a:t>
            </a:r>
            <a:r>
              <a:rPr lang="en-US" altLang="en-US" sz="1800" dirty="0">
                <a:solidFill>
                  <a:schemeClr val="tx1">
                    <a:lumMod val="75000"/>
                    <a:lumOff val="25000"/>
                  </a:schemeClr>
                </a:solidFill>
                <a:latin typeface="Raleway"/>
                <a:ea typeface="Lucida Grande" charset="0"/>
                <a:cs typeface="Raleway"/>
                <a:sym typeface="Lucida Grande" charset="0"/>
              </a:rPr>
              <a:t>actions to support resilient ecosystems should be an underlying strategy. </a:t>
            </a:r>
          </a:p>
          <a:p>
            <a:pPr marL="342900" indent="-342900">
              <a:lnSpc>
                <a:spcPct val="110000"/>
              </a:lnSpc>
              <a:spcAft>
                <a:spcPts val="800"/>
              </a:spcAft>
              <a:buClr>
                <a:srgbClr val="982528"/>
              </a:buClr>
              <a:buSzPct val="82000"/>
              <a:buFont typeface="Wingdings" charset="2"/>
              <a:buChar char="ü"/>
            </a:pPr>
            <a:r>
              <a:rPr lang="en-US" altLang="en-US" sz="2400" b="1" dirty="0">
                <a:solidFill>
                  <a:srgbClr val="982528"/>
                </a:solidFill>
                <a:latin typeface="Raleway"/>
                <a:ea typeface="Lucida Grande" charset="0"/>
                <a:cs typeface="Raleway"/>
                <a:sym typeface="Lucida Grande" charset="0"/>
              </a:rPr>
              <a:t>WORK </a:t>
            </a:r>
            <a:r>
              <a:rPr lang="en-US" altLang="en-US" sz="2400" b="1" dirty="0" smtClean="0">
                <a:solidFill>
                  <a:srgbClr val="982528"/>
                </a:solidFill>
                <a:latin typeface="Raleway"/>
                <a:ea typeface="Lucida Grande" charset="0"/>
                <a:cs typeface="Raleway"/>
                <a:sym typeface="Lucida Grande" charset="0"/>
              </a:rPr>
              <a:t>TOGETHER </a:t>
            </a:r>
            <a:r>
              <a:rPr lang="en-US" altLang="en-US" sz="1800" dirty="0" smtClean="0">
                <a:solidFill>
                  <a:schemeClr val="tx1">
                    <a:lumMod val="75000"/>
                    <a:lumOff val="25000"/>
                  </a:schemeClr>
                </a:solidFill>
                <a:latin typeface="Raleway"/>
                <a:ea typeface="Lucida Grande" charset="0"/>
                <a:cs typeface="Raleway"/>
                <a:sym typeface="Lucida Grande" charset="0"/>
              </a:rPr>
              <a:t>The </a:t>
            </a:r>
            <a:r>
              <a:rPr lang="en-US" altLang="en-US" sz="1800" dirty="0">
                <a:solidFill>
                  <a:schemeClr val="tx1">
                    <a:lumMod val="75000"/>
                    <a:lumOff val="25000"/>
                  </a:schemeClr>
                </a:solidFill>
                <a:latin typeface="Raleway"/>
                <a:ea typeface="Lucida Grande" charset="0"/>
                <a:cs typeface="Raleway"/>
                <a:sym typeface="Lucida Grande" charset="0"/>
              </a:rPr>
              <a:t>above actions will be most effective with a coordinated regional and national response. </a:t>
            </a:r>
          </a:p>
          <a:p>
            <a:pPr marL="342900" indent="-342900">
              <a:lnSpc>
                <a:spcPct val="110000"/>
              </a:lnSpc>
              <a:spcAft>
                <a:spcPts val="800"/>
              </a:spcAft>
              <a:buClr>
                <a:srgbClr val="982528"/>
              </a:buClr>
              <a:buSzPct val="82000"/>
              <a:buFont typeface="Wingdings" charset="2"/>
              <a:buChar char="ü"/>
            </a:pPr>
            <a:r>
              <a:rPr lang="en-US" altLang="en-US" sz="2400" b="1" dirty="0">
                <a:solidFill>
                  <a:srgbClr val="982528"/>
                </a:solidFill>
                <a:latin typeface="Raleway"/>
                <a:ea typeface="Lucida Grande" charset="0"/>
                <a:cs typeface="Raleway"/>
                <a:sym typeface="Lucida Grande" charset="0"/>
              </a:rPr>
              <a:t>FOCUS ON MANAGEMENT RELEVANT </a:t>
            </a:r>
            <a:r>
              <a:rPr lang="en-US" altLang="en-US" sz="2400" b="1" dirty="0" smtClean="0">
                <a:solidFill>
                  <a:srgbClr val="982528"/>
                </a:solidFill>
                <a:latin typeface="Raleway"/>
                <a:ea typeface="Lucida Grande" charset="0"/>
                <a:cs typeface="Raleway"/>
                <a:sym typeface="Lucida Grande" charset="0"/>
              </a:rPr>
              <a:t>SCIENCE </a:t>
            </a:r>
            <a:r>
              <a:rPr lang="en-US" altLang="en-US" sz="1800" dirty="0" smtClean="0">
                <a:solidFill>
                  <a:schemeClr val="tx1">
                    <a:lumMod val="75000"/>
                    <a:lumOff val="25000"/>
                  </a:schemeClr>
                </a:solidFill>
                <a:latin typeface="Raleway"/>
                <a:ea typeface="Lucida Grande" charset="0"/>
                <a:cs typeface="Raleway"/>
                <a:sym typeface="Lucida Grande" charset="0"/>
              </a:rPr>
              <a:t>Scientists </a:t>
            </a:r>
            <a:r>
              <a:rPr lang="en-US" altLang="en-US" sz="1800" dirty="0">
                <a:solidFill>
                  <a:schemeClr val="tx1">
                    <a:lumMod val="75000"/>
                    <a:lumOff val="25000"/>
                  </a:schemeClr>
                </a:solidFill>
                <a:latin typeface="Raleway"/>
                <a:ea typeface="Lucida Grande" charset="0"/>
                <a:cs typeface="Raleway"/>
                <a:sym typeface="Lucida Grande" charset="0"/>
              </a:rPr>
              <a:t>and resource managers must accelerate the development and integration of knowledge required to improve management choices. </a:t>
            </a:r>
          </a:p>
          <a:p>
            <a:pPr marL="342900" indent="-342900">
              <a:lnSpc>
                <a:spcPct val="110000"/>
              </a:lnSpc>
              <a:spcAft>
                <a:spcPts val="800"/>
              </a:spcAft>
              <a:buClr>
                <a:srgbClr val="982528"/>
              </a:buClr>
              <a:buSzPct val="82000"/>
              <a:buFont typeface="Wingdings" charset="2"/>
              <a:buChar char="ü"/>
            </a:pPr>
            <a:r>
              <a:rPr lang="en-US" altLang="en-US" sz="2400" b="1" dirty="0">
                <a:solidFill>
                  <a:srgbClr val="982528"/>
                </a:solidFill>
                <a:latin typeface="Raleway"/>
                <a:ea typeface="Lucida Grande" charset="0"/>
                <a:cs typeface="Raleway"/>
                <a:sym typeface="Lucida Grande" charset="0"/>
              </a:rPr>
              <a:t>THERE IS A COST TO INACTION.</a:t>
            </a:r>
          </a:p>
        </p:txBody>
      </p:sp>
      <p:pic>
        <p:nvPicPr>
          <p:cNvPr id="6" name="Picture 5"/>
          <p:cNvPicPr>
            <a:picLocks noChangeArrowheads="1"/>
          </p:cNvPicPr>
          <p:nvPr/>
        </p:nvPicPr>
        <p:blipFill rotWithShape="1">
          <a:blip r:embed="rId3">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7"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Decision-maker take </a:t>
            </a:r>
            <a:r>
              <a:rPr lang="en-US" sz="3200" b="1" dirty="0" err="1" smtClean="0">
                <a:solidFill>
                  <a:srgbClr val="12166E"/>
                </a:solidFill>
                <a:latin typeface="Raleway"/>
                <a:cs typeface="Raleway"/>
              </a:rPr>
              <a:t>aways</a:t>
            </a:r>
            <a:r>
              <a:rPr lang="en-US" sz="3200" b="1" dirty="0" smtClean="0">
                <a:solidFill>
                  <a:srgbClr val="12166E"/>
                </a:solidFill>
                <a:latin typeface="Raleway"/>
                <a:cs typeface="Raleway"/>
              </a:rPr>
              <a:t> from Panel</a:t>
            </a:r>
          </a:p>
          <a:p>
            <a:pPr algn="l" fontAlgn="auto">
              <a:spcAft>
                <a:spcPts val="0"/>
              </a:spcAft>
            </a:pPr>
            <a:r>
              <a:rPr lang="en-US" sz="2800" b="1" i="1" dirty="0" smtClean="0">
                <a:solidFill>
                  <a:srgbClr val="12166E"/>
                </a:solidFill>
                <a:latin typeface="Raleway"/>
                <a:cs typeface="Raleway"/>
              </a:rPr>
              <a:t>   Six Findings</a:t>
            </a:r>
            <a:endParaRPr lang="en-US" sz="2800" b="1" dirty="0">
              <a:solidFill>
                <a:srgbClr val="12166E"/>
              </a:solidFill>
              <a:latin typeface="Raleway"/>
              <a:cs typeface="Raleway"/>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rrowheads="1"/>
          </p:cNvPicPr>
          <p:nvPr/>
        </p:nvPicPr>
        <p:blipFill rotWithShape="1">
          <a:blip r:embed="rId3">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The 8 Recommendations will…</a:t>
            </a:r>
            <a:endParaRPr lang="en-US" sz="2800" b="1" dirty="0">
              <a:solidFill>
                <a:srgbClr val="12166E"/>
              </a:solidFill>
              <a:latin typeface="Raleway"/>
              <a:cs typeface="Raleway"/>
            </a:endParaRPr>
          </a:p>
        </p:txBody>
      </p:sp>
      <p:sp>
        <p:nvSpPr>
          <p:cNvPr id="6" name="Rectangle 3"/>
          <p:cNvSpPr>
            <a:spLocks/>
          </p:cNvSpPr>
          <p:nvPr/>
        </p:nvSpPr>
        <p:spPr bwMode="auto">
          <a:xfrm>
            <a:off x="446567" y="12954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110000"/>
              </a:lnSpc>
              <a:spcAft>
                <a:spcPts val="800"/>
              </a:spcAft>
              <a:buClr>
                <a:srgbClr val="982528"/>
              </a:buClr>
              <a:buSzPct val="82000"/>
            </a:pPr>
            <a:r>
              <a:rPr lang="en-US" altLang="en-US" sz="2400" b="1" dirty="0" smtClean="0">
                <a:solidFill>
                  <a:schemeClr val="tx1">
                    <a:lumMod val="75000"/>
                    <a:lumOff val="25000"/>
                  </a:schemeClr>
                </a:solidFill>
                <a:latin typeface="Raleway"/>
                <a:ea typeface="Lucida Grande" charset="0"/>
                <a:cs typeface="Raleway"/>
                <a:sym typeface="Lucida Grande" charset="0"/>
              </a:rPr>
              <a:t>1. Address local factors that can reduce OAH exposure</a:t>
            </a:r>
          </a:p>
          <a:p>
            <a:pPr>
              <a:lnSpc>
                <a:spcPct val="110000"/>
              </a:lnSpc>
              <a:spcAft>
                <a:spcPts val="800"/>
              </a:spcAft>
              <a:buClr>
                <a:srgbClr val="982528"/>
              </a:buClr>
              <a:buSzPct val="82000"/>
            </a:pPr>
            <a:r>
              <a:rPr lang="en-US" altLang="en-US" sz="2400" b="1" dirty="0" smtClean="0">
                <a:solidFill>
                  <a:schemeClr val="tx1">
                    <a:lumMod val="75000"/>
                    <a:lumOff val="25000"/>
                  </a:schemeClr>
                </a:solidFill>
                <a:latin typeface="Raleway"/>
                <a:ea typeface="Lucida Grande" charset="0"/>
                <a:cs typeface="Raleway"/>
                <a:sym typeface="Lucida Grande" charset="0"/>
              </a:rPr>
              <a:t>2. Enhance ability of biota to cope with OAH stress</a:t>
            </a:r>
          </a:p>
          <a:p>
            <a:pPr>
              <a:lnSpc>
                <a:spcPct val="110000"/>
              </a:lnSpc>
              <a:spcAft>
                <a:spcPts val="800"/>
              </a:spcAft>
              <a:buClr>
                <a:srgbClr val="982528"/>
              </a:buClr>
              <a:buSzPct val="82000"/>
            </a:pPr>
            <a:r>
              <a:rPr lang="en-US" altLang="en-US" sz="2400" b="1" dirty="0" smtClean="0">
                <a:solidFill>
                  <a:schemeClr val="tx1">
                    <a:lumMod val="75000"/>
                    <a:lumOff val="25000"/>
                  </a:schemeClr>
                </a:solidFill>
                <a:latin typeface="Raleway"/>
                <a:ea typeface="Lucida Grande" charset="0"/>
                <a:cs typeface="Raleway"/>
                <a:sym typeface="Lucida Grande" charset="0"/>
              </a:rPr>
              <a:t>3. Expand knowledge about OAH</a:t>
            </a:r>
          </a:p>
          <a:p>
            <a:pPr>
              <a:lnSpc>
                <a:spcPct val="110000"/>
              </a:lnSpc>
              <a:spcAft>
                <a:spcPts val="800"/>
              </a:spcAft>
              <a:buClr>
                <a:srgbClr val="982528"/>
              </a:buClr>
              <a:buSzPct val="82000"/>
            </a:pPr>
            <a:r>
              <a:rPr lang="en-US" altLang="en-US" sz="800" b="1" dirty="0">
                <a:solidFill>
                  <a:srgbClr val="982528"/>
                </a:solidFill>
                <a:latin typeface="Raleway"/>
                <a:ea typeface="Lucida Grande" charset="0"/>
                <a:cs typeface="Raleway"/>
                <a:sym typeface="Lucida Grande" charset="0"/>
              </a:rPr>
              <a:t>	</a:t>
            </a:r>
            <a:endParaRPr lang="en-US" altLang="en-US" sz="800" b="1" dirty="0" smtClean="0">
              <a:solidFill>
                <a:srgbClr val="982528"/>
              </a:solidFill>
              <a:latin typeface="Raleway"/>
              <a:ea typeface="Lucida Grande" charset="0"/>
              <a:cs typeface="Raleway"/>
              <a:sym typeface="Lucida Grande" charset="0"/>
            </a:endParaRPr>
          </a:p>
          <a:p>
            <a:pPr marL="1257300" lvl="2" indent="-342900">
              <a:lnSpc>
                <a:spcPct val="110000"/>
              </a:lnSpc>
              <a:spcAft>
                <a:spcPts val="800"/>
              </a:spcAft>
              <a:buClr>
                <a:srgbClr val="982528"/>
              </a:buClr>
              <a:buSzPct val="82000"/>
              <a:buFont typeface="Wingdings" charset="2"/>
              <a:buChar char="ü"/>
            </a:pPr>
            <a:r>
              <a:rPr lang="en-US" altLang="en-US" sz="1800" b="1" dirty="0" smtClean="0">
                <a:solidFill>
                  <a:srgbClr val="982528"/>
                </a:solidFill>
                <a:latin typeface="Raleway"/>
                <a:ea typeface="Lucida Grande" charset="0"/>
                <a:cs typeface="Raleway"/>
                <a:sym typeface="Lucida Grande" charset="0"/>
              </a:rPr>
              <a:t>Many of these things are underway on the West Coast</a:t>
            </a:r>
            <a:endParaRPr lang="en-US" altLang="en-US" sz="2400" b="1" dirty="0">
              <a:solidFill>
                <a:srgbClr val="982528"/>
              </a:solidFill>
              <a:latin typeface="Raleway"/>
              <a:ea typeface="Lucida Grande" charset="0"/>
              <a:cs typeface="Raleway"/>
              <a:sym typeface="Lucida Grande"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3146" y="3429000"/>
            <a:ext cx="4717952" cy="318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2725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457200" y="1219200"/>
            <a:ext cx="8305800" cy="5486400"/>
          </a:xfrm>
        </p:spPr>
        <p:txBody>
          <a:bodyPr/>
          <a:lstStyle/>
          <a:p>
            <a:pPr>
              <a:buFont typeface="Wingdings" panose="05000000000000000000" pitchFamily="2" charset="2"/>
              <a:buChar char="ü"/>
            </a:pPr>
            <a:r>
              <a:rPr lang="en-US" dirty="0" smtClean="0">
                <a:solidFill>
                  <a:schemeClr val="tx1">
                    <a:lumMod val="75000"/>
                    <a:lumOff val="25000"/>
                  </a:schemeClr>
                </a:solidFill>
                <a:latin typeface="Raleway"/>
              </a:rPr>
              <a:t>Reduce </a:t>
            </a:r>
            <a:r>
              <a:rPr lang="en-US" dirty="0">
                <a:solidFill>
                  <a:schemeClr val="tx1">
                    <a:lumMod val="75000"/>
                    <a:lumOff val="25000"/>
                  </a:schemeClr>
                </a:solidFill>
                <a:latin typeface="Raleway"/>
              </a:rPr>
              <a:t>local </a:t>
            </a:r>
            <a:r>
              <a:rPr lang="en-US" dirty="0" smtClean="0">
                <a:solidFill>
                  <a:schemeClr val="tx1">
                    <a:lumMod val="75000"/>
                    <a:lumOff val="25000"/>
                  </a:schemeClr>
                </a:solidFill>
                <a:latin typeface="Raleway"/>
              </a:rPr>
              <a:t>pollutant inputs that exacerbate OAH</a:t>
            </a:r>
          </a:p>
          <a:p>
            <a:pPr lvl="1"/>
            <a:r>
              <a:rPr lang="en-US" sz="1600" dirty="0" smtClean="0">
                <a:solidFill>
                  <a:schemeClr val="tx1">
                    <a:lumMod val="75000"/>
                    <a:lumOff val="25000"/>
                  </a:schemeClr>
                </a:solidFill>
                <a:latin typeface="Raleway"/>
              </a:rPr>
              <a:t>Inventory areas where local </a:t>
            </a:r>
            <a:r>
              <a:rPr lang="en-US" sz="1600" dirty="0">
                <a:solidFill>
                  <a:schemeClr val="tx1">
                    <a:lumMod val="75000"/>
                    <a:lumOff val="25000"/>
                  </a:schemeClr>
                </a:solidFill>
                <a:latin typeface="Raleway"/>
              </a:rPr>
              <a:t>pollution inputs are likely to exacerbate </a:t>
            </a:r>
            <a:r>
              <a:rPr lang="en-US" sz="1600" dirty="0" smtClean="0">
                <a:solidFill>
                  <a:schemeClr val="tx1">
                    <a:lumMod val="75000"/>
                    <a:lumOff val="25000"/>
                  </a:schemeClr>
                </a:solidFill>
                <a:latin typeface="Raleway"/>
              </a:rPr>
              <a:t>OAH</a:t>
            </a:r>
          </a:p>
          <a:p>
            <a:pPr lvl="1"/>
            <a:r>
              <a:rPr lang="en-US" sz="1600" dirty="0" smtClean="0">
                <a:solidFill>
                  <a:schemeClr val="tx1">
                    <a:lumMod val="75000"/>
                    <a:lumOff val="25000"/>
                  </a:schemeClr>
                </a:solidFill>
                <a:latin typeface="Raleway"/>
              </a:rPr>
              <a:t>Predictive </a:t>
            </a:r>
            <a:r>
              <a:rPr lang="en-US" sz="1600" dirty="0">
                <a:solidFill>
                  <a:schemeClr val="tx1">
                    <a:lumMod val="75000"/>
                    <a:lumOff val="25000"/>
                  </a:schemeClr>
                </a:solidFill>
                <a:latin typeface="Raleway"/>
              </a:rPr>
              <a:t>models of OAH and local source contributions</a:t>
            </a:r>
          </a:p>
          <a:p>
            <a:pPr lvl="1"/>
            <a:endParaRPr lang="en-US" sz="1600" dirty="0" smtClean="0">
              <a:solidFill>
                <a:schemeClr val="accent1"/>
              </a:solidFill>
              <a:latin typeface="Raleway"/>
            </a:endParaRPr>
          </a:p>
          <a:p>
            <a:pPr lvl="1"/>
            <a:endParaRPr lang="en-US" dirty="0">
              <a:latin typeface="Raleway"/>
            </a:endParaRPr>
          </a:p>
          <a:p>
            <a:pPr marL="457200" lvl="1" indent="0">
              <a:buNone/>
            </a:pPr>
            <a:endParaRPr lang="en-US" dirty="0" smtClean="0">
              <a:latin typeface="Raleway"/>
            </a:endParaRPr>
          </a:p>
          <a:p>
            <a:pPr marL="457200" lvl="1" indent="0">
              <a:buNone/>
            </a:pPr>
            <a:endParaRPr lang="en-US" dirty="0" smtClean="0">
              <a:latin typeface="Raleway"/>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895600"/>
            <a:ext cx="4431392"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019800"/>
            <a:ext cx="4038600" cy="369332"/>
          </a:xfrm>
          <a:prstGeom prst="rect">
            <a:avLst/>
          </a:prstGeom>
          <a:noFill/>
        </p:spPr>
        <p:txBody>
          <a:bodyPr wrap="square" rtlCol="0">
            <a:spAutoFit/>
          </a:bodyPr>
          <a:lstStyle/>
          <a:p>
            <a:pPr algn="l" defTabSz="457200" fontAlgn="auto">
              <a:spcBef>
                <a:spcPts val="0"/>
              </a:spcBef>
              <a:spcAft>
                <a:spcPts val="0"/>
              </a:spcAft>
            </a:pPr>
            <a:r>
              <a:rPr lang="en-US" sz="1800" dirty="0" smtClean="0">
                <a:solidFill>
                  <a:prstClr val="black"/>
                </a:solidFill>
                <a:latin typeface="Calibri"/>
                <a:ea typeface="+mn-ea"/>
                <a:cs typeface="+mn-cs"/>
              </a:rPr>
              <a:t>Modified after Kelly et al. (2011) </a:t>
            </a:r>
            <a:r>
              <a:rPr lang="en-US" sz="1800" i="1" dirty="0" smtClean="0">
                <a:solidFill>
                  <a:prstClr val="black"/>
                </a:solidFill>
                <a:latin typeface="Calibri"/>
                <a:ea typeface="+mn-ea"/>
                <a:cs typeface="+mn-cs"/>
              </a:rPr>
              <a:t>Science</a:t>
            </a:r>
            <a:endParaRPr lang="en-US" sz="1800" i="1" dirty="0">
              <a:solidFill>
                <a:prstClr val="black"/>
              </a:solidFill>
              <a:latin typeface="Calibri"/>
              <a:ea typeface="+mn-ea"/>
              <a:cs typeface="+mn-cs"/>
            </a:endParaRPr>
          </a:p>
        </p:txBody>
      </p:sp>
      <p:sp>
        <p:nvSpPr>
          <p:cNvPr id="7" name="Rectangle 6"/>
          <p:cNvSpPr/>
          <p:nvPr/>
        </p:nvSpPr>
        <p:spPr>
          <a:xfrm>
            <a:off x="4529470" y="2819400"/>
            <a:ext cx="4495800" cy="3477875"/>
          </a:xfrm>
          <a:prstGeom prst="rect">
            <a:avLst/>
          </a:prstGeom>
        </p:spPr>
        <p:txBody>
          <a:bodyPr wrap="square">
            <a:spAutoFit/>
          </a:bodyPr>
          <a:lstStyle/>
          <a:p>
            <a:pPr lvl="1" algn="l"/>
            <a:r>
              <a:rPr lang="en-US" sz="2000" i="1" dirty="0" smtClean="0">
                <a:solidFill>
                  <a:schemeClr val="accent3">
                    <a:lumMod val="50000"/>
                  </a:schemeClr>
                </a:solidFill>
                <a:latin typeface="Raleway"/>
              </a:rPr>
              <a:t>OPC has invested in a model, in partnership with NOAA</a:t>
            </a:r>
            <a:r>
              <a:rPr lang="en-US" sz="2000" i="1" dirty="0">
                <a:solidFill>
                  <a:schemeClr val="accent3">
                    <a:lumMod val="50000"/>
                  </a:schemeClr>
                </a:solidFill>
                <a:latin typeface="Raleway"/>
              </a:rPr>
              <a:t>, </a:t>
            </a:r>
            <a:r>
              <a:rPr lang="en-US" sz="2000" i="1" dirty="0" smtClean="0">
                <a:solidFill>
                  <a:schemeClr val="accent3">
                    <a:lumMod val="50000"/>
                  </a:schemeClr>
                </a:solidFill>
                <a:latin typeface="Raleway"/>
              </a:rPr>
              <a:t>that investigates whether </a:t>
            </a:r>
            <a:r>
              <a:rPr lang="en-US" sz="2000" i="1" dirty="0">
                <a:solidFill>
                  <a:schemeClr val="accent3">
                    <a:lumMod val="50000"/>
                  </a:schemeClr>
                </a:solidFill>
                <a:latin typeface="Raleway"/>
              </a:rPr>
              <a:t>a noticeable improvement could be achieved by </a:t>
            </a:r>
            <a:r>
              <a:rPr lang="en-US" sz="2000" b="1" i="1" dirty="0">
                <a:solidFill>
                  <a:schemeClr val="accent3">
                    <a:lumMod val="50000"/>
                  </a:schemeClr>
                </a:solidFill>
                <a:latin typeface="Raleway"/>
              </a:rPr>
              <a:t>curbing </a:t>
            </a:r>
            <a:r>
              <a:rPr lang="en-US" sz="2000" b="1" i="1" dirty="0" smtClean="0">
                <a:solidFill>
                  <a:schemeClr val="accent3">
                    <a:lumMod val="50000"/>
                  </a:schemeClr>
                </a:solidFill>
                <a:latin typeface="Raleway"/>
              </a:rPr>
              <a:t>pollution </a:t>
            </a:r>
            <a:r>
              <a:rPr lang="en-US" sz="2000" b="1" i="1" dirty="0">
                <a:solidFill>
                  <a:schemeClr val="accent3">
                    <a:lumMod val="50000"/>
                  </a:schemeClr>
                </a:solidFill>
                <a:latin typeface="Raleway"/>
              </a:rPr>
              <a:t>from coastal wastewater treatment plants</a:t>
            </a:r>
            <a:r>
              <a:rPr lang="en-US" sz="2000" i="1" dirty="0">
                <a:solidFill>
                  <a:schemeClr val="accent3">
                    <a:lumMod val="50000"/>
                  </a:schemeClr>
                </a:solidFill>
                <a:latin typeface="Raleway"/>
              </a:rPr>
              <a:t>, </a:t>
            </a:r>
            <a:r>
              <a:rPr lang="en-US" sz="2000" b="1" i="1" dirty="0">
                <a:solidFill>
                  <a:schemeClr val="accent3">
                    <a:lumMod val="50000"/>
                  </a:schemeClr>
                </a:solidFill>
                <a:latin typeface="Raleway"/>
              </a:rPr>
              <a:t>rivers and storm drains </a:t>
            </a:r>
            <a:r>
              <a:rPr lang="en-US" sz="2000" i="1" dirty="0">
                <a:solidFill>
                  <a:schemeClr val="accent3">
                    <a:lumMod val="50000"/>
                  </a:schemeClr>
                </a:solidFill>
                <a:latin typeface="Raleway"/>
              </a:rPr>
              <a:t>that have been shown to increase </a:t>
            </a:r>
            <a:r>
              <a:rPr lang="en-US" sz="2000" i="1" dirty="0" smtClean="0">
                <a:solidFill>
                  <a:schemeClr val="accent3">
                    <a:lumMod val="50000"/>
                  </a:schemeClr>
                </a:solidFill>
                <a:latin typeface="Raleway"/>
              </a:rPr>
              <a:t>acidification. We can expand on such investments to better manage harmful OAH issues. </a:t>
            </a:r>
            <a:endParaRPr lang="en-US" sz="2000" i="1" dirty="0">
              <a:solidFill>
                <a:schemeClr val="accent3">
                  <a:lumMod val="50000"/>
                </a:schemeClr>
              </a:solidFill>
              <a:latin typeface="Raleway"/>
            </a:endParaRPr>
          </a:p>
        </p:txBody>
      </p:sp>
      <p:pic>
        <p:nvPicPr>
          <p:cNvPr id="8" name="Picture 7"/>
          <p:cNvPicPr>
            <a:picLocks noChangeArrowheads="1"/>
          </p:cNvPicPr>
          <p:nvPr/>
        </p:nvPicPr>
        <p:blipFill rotWithShape="1">
          <a:blip r:embed="rId4">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9"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1. Act locally to lessen OAH exposure</a:t>
            </a:r>
            <a:endParaRPr lang="en-US" sz="2800" b="1" dirty="0">
              <a:solidFill>
                <a:srgbClr val="12166E"/>
              </a:solidFill>
              <a:latin typeface="Raleway"/>
              <a:cs typeface="Raleway"/>
            </a:endParaRPr>
          </a:p>
        </p:txBody>
      </p:sp>
    </p:spTree>
    <p:extLst>
      <p:ext uri="{BB962C8B-B14F-4D97-AF65-F5344CB8AC3E}">
        <p14:creationId xmlns:p14="http://schemas.microsoft.com/office/powerpoint/2010/main" val="694836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295400"/>
            <a:ext cx="8077200" cy="1661993"/>
          </a:xfrm>
          <a:prstGeom prst="rect">
            <a:avLst/>
          </a:prstGeom>
          <a:noFill/>
        </p:spPr>
        <p:txBody>
          <a:bodyPr wrap="square" rtlCol="0">
            <a:spAutoFit/>
          </a:bodyPr>
          <a:lstStyle/>
          <a:p>
            <a:pPr marL="342900" indent="-342900" algn="l">
              <a:buFont typeface="Wingdings" panose="05000000000000000000" pitchFamily="2" charset="2"/>
              <a:buChar char="ü"/>
            </a:pPr>
            <a:r>
              <a:rPr lang="en-US" sz="2200" b="1" dirty="0" smtClean="0">
                <a:solidFill>
                  <a:schemeClr val="tx1">
                    <a:lumMod val="75000"/>
                    <a:lumOff val="25000"/>
                  </a:schemeClr>
                </a:solidFill>
                <a:latin typeface="Raleway"/>
              </a:rPr>
              <a:t>Promote </a:t>
            </a:r>
            <a:r>
              <a:rPr lang="en-US" sz="2200" b="1" dirty="0">
                <a:solidFill>
                  <a:schemeClr val="tx1">
                    <a:lumMod val="75000"/>
                    <a:lumOff val="25000"/>
                  </a:schemeClr>
                </a:solidFill>
                <a:latin typeface="Raleway"/>
              </a:rPr>
              <a:t>approaches that remove CO</a:t>
            </a:r>
            <a:r>
              <a:rPr lang="en-US" sz="2200" b="1" baseline="-25000" dirty="0">
                <a:solidFill>
                  <a:schemeClr val="tx1">
                    <a:lumMod val="75000"/>
                    <a:lumOff val="25000"/>
                  </a:schemeClr>
                </a:solidFill>
                <a:latin typeface="Raleway"/>
              </a:rPr>
              <a:t>2</a:t>
            </a:r>
            <a:r>
              <a:rPr lang="en-US" sz="2200" b="1" dirty="0">
                <a:solidFill>
                  <a:schemeClr val="tx1">
                    <a:lumMod val="75000"/>
                    <a:lumOff val="25000"/>
                  </a:schemeClr>
                </a:solidFill>
                <a:latin typeface="Raleway"/>
              </a:rPr>
              <a:t> from </a:t>
            </a:r>
            <a:r>
              <a:rPr lang="en-US" sz="2200" b="1" dirty="0" smtClean="0">
                <a:solidFill>
                  <a:schemeClr val="tx1">
                    <a:lumMod val="75000"/>
                    <a:lumOff val="25000"/>
                  </a:schemeClr>
                </a:solidFill>
                <a:latin typeface="Raleway"/>
              </a:rPr>
              <a:t>water</a:t>
            </a:r>
          </a:p>
          <a:p>
            <a:pPr marL="800100" lvl="1" indent="-342900" algn="l">
              <a:buFontTx/>
              <a:buChar char="-"/>
            </a:pPr>
            <a:r>
              <a:rPr lang="en-US" sz="1600" dirty="0" smtClean="0">
                <a:solidFill>
                  <a:schemeClr val="tx1"/>
                </a:solidFill>
                <a:latin typeface="Raleway"/>
              </a:rPr>
              <a:t>Implement new </a:t>
            </a:r>
            <a:r>
              <a:rPr lang="en-US" sz="1600" dirty="0">
                <a:solidFill>
                  <a:schemeClr val="tx1"/>
                </a:solidFill>
                <a:latin typeface="Raleway"/>
              </a:rPr>
              <a:t>pilot </a:t>
            </a:r>
            <a:r>
              <a:rPr lang="en-US" sz="1600" dirty="0" smtClean="0">
                <a:solidFill>
                  <a:schemeClr val="tx1"/>
                </a:solidFill>
                <a:latin typeface="Raleway"/>
              </a:rPr>
              <a:t>projects to evaluate which </a:t>
            </a:r>
            <a:r>
              <a:rPr lang="en-US" sz="1600" dirty="0">
                <a:solidFill>
                  <a:schemeClr val="tx1"/>
                </a:solidFill>
                <a:latin typeface="Raleway"/>
              </a:rPr>
              <a:t>locations are </a:t>
            </a:r>
            <a:r>
              <a:rPr lang="en-US" sz="1600" dirty="0" smtClean="0">
                <a:solidFill>
                  <a:schemeClr val="tx1"/>
                </a:solidFill>
                <a:latin typeface="Raleway"/>
              </a:rPr>
              <a:t>optimal for removing CO</a:t>
            </a:r>
            <a:r>
              <a:rPr lang="en-US" sz="1600" b="1" baseline="-25000" dirty="0">
                <a:solidFill>
                  <a:schemeClr val="tx1"/>
                </a:solidFill>
                <a:latin typeface="Raleway"/>
              </a:rPr>
              <a:t>2</a:t>
            </a:r>
            <a:endParaRPr lang="en-US" sz="1600" dirty="0" smtClean="0">
              <a:solidFill>
                <a:schemeClr val="tx1"/>
              </a:solidFill>
              <a:latin typeface="Raleway"/>
            </a:endParaRPr>
          </a:p>
          <a:p>
            <a:pPr marL="800100" lvl="1" indent="-342900" algn="l">
              <a:buFontTx/>
              <a:buChar char="-"/>
            </a:pPr>
            <a:r>
              <a:rPr lang="en-US" sz="1600" dirty="0" smtClean="0">
                <a:solidFill>
                  <a:schemeClr val="tx1"/>
                </a:solidFill>
                <a:latin typeface="Raleway"/>
              </a:rPr>
              <a:t>Leverage existing wetland and eelgrass restoration projects to evaluate their  effectiveness at CO</a:t>
            </a:r>
            <a:r>
              <a:rPr lang="en-US" sz="1600" b="1" baseline="-25000" dirty="0" smtClean="0">
                <a:solidFill>
                  <a:schemeClr val="tx1"/>
                </a:solidFill>
                <a:latin typeface="Raleway"/>
              </a:rPr>
              <a:t>2</a:t>
            </a:r>
            <a:r>
              <a:rPr lang="en-US" sz="1600" dirty="0" smtClean="0">
                <a:solidFill>
                  <a:schemeClr val="tx1"/>
                </a:solidFill>
                <a:latin typeface="Raleway"/>
              </a:rPr>
              <a:t> removal and to inform future planning strategies for CO</a:t>
            </a:r>
            <a:r>
              <a:rPr lang="en-US" sz="1600" b="1" baseline="-25000" dirty="0" smtClean="0">
                <a:solidFill>
                  <a:schemeClr val="tx1"/>
                </a:solidFill>
                <a:latin typeface="Raleway"/>
              </a:rPr>
              <a:t>2</a:t>
            </a:r>
            <a:r>
              <a:rPr lang="en-US" sz="1600" dirty="0" smtClean="0">
                <a:solidFill>
                  <a:schemeClr val="tx1"/>
                </a:solidFill>
                <a:latin typeface="Raleway"/>
              </a:rPr>
              <a:t> removal (carbon sequestration)</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392"/>
            <a:ext cx="4611105" cy="266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3462278"/>
            <a:ext cx="4572000" cy="2554545"/>
          </a:xfrm>
          <a:prstGeom prst="rect">
            <a:avLst/>
          </a:prstGeom>
        </p:spPr>
        <p:txBody>
          <a:bodyPr>
            <a:spAutoFit/>
          </a:bodyPr>
          <a:lstStyle/>
          <a:p>
            <a:pPr lvl="1" algn="l"/>
            <a:r>
              <a:rPr lang="en-US" sz="2000" i="1" dirty="0" smtClean="0">
                <a:solidFill>
                  <a:schemeClr val="accent3"/>
                </a:solidFill>
                <a:latin typeface="Raleway"/>
              </a:rPr>
              <a:t>How can we leverage </a:t>
            </a:r>
            <a:r>
              <a:rPr lang="en-US" sz="2000" i="1" dirty="0">
                <a:solidFill>
                  <a:schemeClr val="accent3"/>
                </a:solidFill>
                <a:latin typeface="Raleway"/>
              </a:rPr>
              <a:t>existing restoration </a:t>
            </a:r>
            <a:r>
              <a:rPr lang="en-US" sz="2000" i="1" dirty="0" smtClean="0">
                <a:solidFill>
                  <a:schemeClr val="accent3"/>
                </a:solidFill>
                <a:latin typeface="Raleway"/>
              </a:rPr>
              <a:t>projects and surveying and monitoring efforts, for example in Humboldt Bay (at right) which holds the vast majority of the state’s eelgrass, to think through CO</a:t>
            </a:r>
            <a:r>
              <a:rPr lang="en-US" sz="2000" b="1" i="1" baseline="-25000" dirty="0" smtClean="0">
                <a:solidFill>
                  <a:schemeClr val="accent3"/>
                </a:solidFill>
                <a:latin typeface="Raleway"/>
              </a:rPr>
              <a:t>2</a:t>
            </a:r>
            <a:r>
              <a:rPr lang="en-US" sz="2000" i="1" dirty="0" smtClean="0">
                <a:solidFill>
                  <a:schemeClr val="accent3"/>
                </a:solidFill>
                <a:latin typeface="Raleway"/>
              </a:rPr>
              <a:t> removal approaches and their effectiveness</a:t>
            </a:r>
            <a:r>
              <a:rPr lang="en-US" sz="2000" i="1" dirty="0">
                <a:solidFill>
                  <a:schemeClr val="accent3"/>
                </a:solidFill>
                <a:latin typeface="Raleway"/>
              </a:rPr>
              <a:t>? </a:t>
            </a:r>
          </a:p>
        </p:txBody>
      </p:sp>
      <p:pic>
        <p:nvPicPr>
          <p:cNvPr id="7" name="Picture 6"/>
          <p:cNvPicPr>
            <a:picLocks noChangeArrowheads="1"/>
          </p:cNvPicPr>
          <p:nvPr/>
        </p:nvPicPr>
        <p:blipFill rotWithShape="1">
          <a:blip r:embed="rId4">
            <a:alphaModFix amt="30000"/>
            <a:extLst>
              <a:ext uri="{28A0092B-C50C-407E-A947-70E740481C1C}">
                <a14:useLocalDpi xmlns:a14="http://schemas.microsoft.com/office/drawing/2010/main" val="0"/>
              </a:ext>
            </a:extLst>
          </a:blip>
          <a:srcRect l="7190" t="32655" r="3258" b="55323"/>
          <a:stretch/>
        </p:blipFill>
        <p:spPr bwMode="auto">
          <a:xfrm>
            <a:off x="-19756" y="-15765"/>
            <a:ext cx="9163756" cy="1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9" name="Title 1"/>
          <p:cNvSpPr txBox="1">
            <a:spLocks/>
          </p:cNvSpPr>
          <p:nvPr/>
        </p:nvSpPr>
        <p:spPr>
          <a:xfrm>
            <a:off x="429649" y="48048"/>
            <a:ext cx="8311340" cy="96019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smtClean="0">
                <a:solidFill>
                  <a:srgbClr val="12166E"/>
                </a:solidFill>
                <a:latin typeface="Raleway"/>
                <a:cs typeface="Raleway"/>
              </a:rPr>
              <a:t>1. Act locally to lessen OAH exposure</a:t>
            </a:r>
            <a:endParaRPr lang="en-US" sz="2800" b="1" dirty="0">
              <a:solidFill>
                <a:srgbClr val="12166E"/>
              </a:solidFill>
              <a:latin typeface="Raleway"/>
              <a:cs typeface="Raleway"/>
            </a:endParaRPr>
          </a:p>
        </p:txBody>
      </p:sp>
    </p:spTree>
    <p:extLst>
      <p:ext uri="{BB962C8B-B14F-4D97-AF65-F5344CB8AC3E}">
        <p14:creationId xmlns:p14="http://schemas.microsoft.com/office/powerpoint/2010/main" val="2712543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333333"/>
      </a:lt2>
      <a:accent1>
        <a:srgbClr val="DBE5F1"/>
      </a:accent1>
      <a:accent2>
        <a:srgbClr val="333399"/>
      </a:accent2>
      <a:accent3>
        <a:srgbClr val="FFFFFF"/>
      </a:accent3>
      <a:accent4>
        <a:srgbClr val="000000"/>
      </a:accent4>
      <a:accent5>
        <a:srgbClr val="EAF0F7"/>
      </a:accent5>
      <a:accent6>
        <a:srgbClr val="2D2D8A"/>
      </a:accent6>
      <a:hlink>
        <a:srgbClr val="009999"/>
      </a:hlink>
      <a:folHlink>
        <a:srgbClr val="99CC00"/>
      </a:folHlink>
    </a:clrScheme>
    <a:fontScheme name="Default - Title and Content">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Only">
  <a:themeElements>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Only">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eisberg">
  <a:themeElements>
    <a:clrScheme name="Weisberg2">
      <a:dk1>
        <a:sysClr val="windowText" lastClr="000000"/>
      </a:dk1>
      <a:lt1>
        <a:srgbClr val="FFFF66"/>
      </a:lt1>
      <a:dk2>
        <a:srgbClr val="00007F"/>
      </a:dk2>
      <a:lt2>
        <a:srgbClr val="FFFFCC"/>
      </a:lt2>
      <a:accent1>
        <a:srgbClr val="4F81BD"/>
      </a:accent1>
      <a:accent2>
        <a:srgbClr val="C0504D"/>
      </a:accent2>
      <a:accent3>
        <a:srgbClr val="339966"/>
      </a:accent3>
      <a:accent4>
        <a:srgbClr val="B2A2C7"/>
      </a:accent4>
      <a:accent5>
        <a:srgbClr val="4BACC6"/>
      </a:accent5>
      <a:accent6>
        <a:srgbClr val="F79646"/>
      </a:accent6>
      <a:hlink>
        <a:srgbClr val="0000FF"/>
      </a:hlink>
      <a:folHlink>
        <a:srgbClr val="CC99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eisberg2">
    <a:dk1>
      <a:sysClr val="windowText" lastClr="000000"/>
    </a:dk1>
    <a:lt1>
      <a:srgbClr val="FFFF66"/>
    </a:lt1>
    <a:dk2>
      <a:srgbClr val="00007F"/>
    </a:dk2>
    <a:lt2>
      <a:srgbClr val="FFFFCC"/>
    </a:lt2>
    <a:accent1>
      <a:srgbClr val="4F81BD"/>
    </a:accent1>
    <a:accent2>
      <a:srgbClr val="C0504D"/>
    </a:accent2>
    <a:accent3>
      <a:srgbClr val="339966"/>
    </a:accent3>
    <a:accent4>
      <a:srgbClr val="B2A2C7"/>
    </a:accent4>
    <a:accent5>
      <a:srgbClr val="4BACC6"/>
    </a:accent5>
    <a:accent6>
      <a:srgbClr val="F79646"/>
    </a:accent6>
    <a:hlink>
      <a:srgbClr val="0000FF"/>
    </a:hlink>
    <a:folHlink>
      <a:srgbClr val="CC9900"/>
    </a:folHlink>
  </a:clrScheme>
</a:themeOverride>
</file>

<file path=docProps/app.xml><?xml version="1.0" encoding="utf-8"?>
<Properties xmlns="http://schemas.openxmlformats.org/officeDocument/2006/extended-properties" xmlns:vt="http://schemas.openxmlformats.org/officeDocument/2006/docPropsVTypes">
  <TotalTime>1938</TotalTime>
  <Pages>0</Pages>
  <Words>1501</Words>
  <Characters>0</Characters>
  <Application>Microsoft Office PowerPoint</Application>
  <PresentationFormat>On-screen Show (4:3)</PresentationFormat>
  <Lines>0</Lines>
  <Paragraphs>174</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Default - Title and Content</vt:lpstr>
      <vt:lpstr>Default - Title Only</vt:lpstr>
      <vt:lpstr>Office Theme</vt:lpstr>
      <vt:lpstr>Weisberg</vt:lpstr>
      <vt:lpstr>Working Together to Tackle Ocean Acidification &amp; Hypoxia (OAH) in California </vt:lpstr>
      <vt:lpstr>I am here today because… </vt:lpstr>
      <vt:lpstr>The Pacific Coast Collaborative </vt:lpstr>
      <vt:lpstr>A Shared Challenge:  Building on the Statewide Efforts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Acidification Briefing</dc:title>
  <dc:creator>Hayley Carter</dc:creator>
  <cp:lastModifiedBy>Hanson, Patricia</cp:lastModifiedBy>
  <cp:revision>132</cp:revision>
  <dcterms:modified xsi:type="dcterms:W3CDTF">2016-01-26T18:10:45Z</dcterms:modified>
</cp:coreProperties>
</file>