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slideLayouts/slideLayout14.xml" ContentType="application/vnd.openxmlformats-officedocument.presentationml.slideLayout+xml"/>
  <Override PartName="/ppt/theme/theme14.xml" ContentType="application/vnd.openxmlformats-officedocument.theme+xml"/>
  <Override PartName="/ppt/slideLayouts/slideLayout15.xml" ContentType="application/vnd.openxmlformats-officedocument.presentationml.slideLayout+xml"/>
  <Override PartName="/ppt/theme/theme15.xml" ContentType="application/vnd.openxmlformats-officedocument.theme+xml"/>
  <Override PartName="/ppt/slideLayouts/slideLayout16.xml" ContentType="application/vnd.openxmlformats-officedocument.presentationml.slideLayout+xml"/>
  <Override PartName="/ppt/theme/theme16.xml" ContentType="application/vnd.openxmlformats-officedocument.theme+xml"/>
  <Override PartName="/ppt/slideLayouts/slideLayout17.xml" ContentType="application/vnd.openxmlformats-officedocument.presentationml.slideLayout+xml"/>
  <Override PartName="/ppt/theme/theme17.xml" ContentType="application/vnd.openxmlformats-officedocument.theme+xml"/>
  <Override PartName="/ppt/slideLayouts/slideLayout18.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charts/chart6.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charts/chart8.xml" ContentType="application/vnd.openxmlformats-officedocument.drawingml.chart+xml"/>
  <Override PartName="/ppt/drawings/drawing5.xml" ContentType="application/vnd.openxmlformats-officedocument.drawingml.chartshapes+xml"/>
  <Override PartName="/ppt/charts/chart9.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 id="2147483686" r:id="rId14"/>
    <p:sldMasterId id="2147483688" r:id="rId15"/>
    <p:sldMasterId id="2147483690" r:id="rId16"/>
    <p:sldMasterId id="2147483692" r:id="rId17"/>
    <p:sldMasterId id="2147483694" r:id="rId18"/>
  </p:sldMasterIdLst>
  <p:notesMasterIdLst>
    <p:notesMasterId r:id="rId41"/>
  </p:notesMasterIdLst>
  <p:sldIdLst>
    <p:sldId id="257" r:id="rId19"/>
    <p:sldId id="276" r:id="rId20"/>
    <p:sldId id="258" r:id="rId21"/>
    <p:sldId id="277"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5" r:id="rId35"/>
    <p:sldId id="271" r:id="rId36"/>
    <p:sldId id="272" r:id="rId37"/>
    <p:sldId id="273" r:id="rId38"/>
    <p:sldId id="274" r:id="rId39"/>
    <p:sldId id="27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01" d="100"/>
          <a:sy n="101" d="100"/>
        </p:scale>
        <p:origin x="-90"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slide" Target="slides/slide16.xml"/><Relationship Id="rId42"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slide" Target="slides/slide19.xml"/><Relationship Id="rId40" Type="http://schemas.openxmlformats.org/officeDocument/2006/relationships/slide" Target="slides/slide22.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slide" Target="slides/slide18.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825520807266552E-2"/>
          <c:y val="2.3554652528398497E-2"/>
          <c:w val="0.92763517744315915"/>
          <c:h val="0.83913043478260874"/>
        </c:manualLayout>
      </c:layout>
      <c:barChart>
        <c:barDir val="col"/>
        <c:grouping val="clustered"/>
        <c:varyColors val="0"/>
        <c:ser>
          <c:idx val="0"/>
          <c:order val="0"/>
          <c:tx>
            <c:strRef>
              <c:f>Sheet1!$A$2</c:f>
              <c:strCache>
                <c:ptCount val="1"/>
                <c:pt idx="0">
                  <c:v>Rate Change</c:v>
                </c:pt>
              </c:strCache>
            </c:strRef>
          </c:tx>
          <c:spPr>
            <a:solidFill>
              <a:srgbClr val="FFCC66"/>
            </a:solidFill>
            <a:ln w="14101">
              <a:solidFill>
                <a:srgbClr val="FFCC99"/>
              </a:solidFill>
              <a:prstDash val="solid"/>
            </a:ln>
            <a:effectLst>
              <a:outerShdw blurRad="50800" dist="38100" dir="2700000" algn="tl" rotWithShape="0">
                <a:prstClr val="black">
                  <a:alpha val="40000"/>
                </a:prstClr>
              </a:outerShdw>
            </a:effectLst>
          </c:spPr>
          <c:invertIfNegative val="1"/>
          <c:dPt>
            <c:idx val="0"/>
            <c:invertIfNegative val="1"/>
            <c:bubble3D val="0"/>
            <c:spPr>
              <a:solidFill>
                <a:srgbClr val="FF0000"/>
              </a:solidFill>
              <a:ln w="14101">
                <a:solidFill>
                  <a:srgbClr val="FFCC99"/>
                </a:solidFill>
                <a:prstDash val="solid"/>
              </a:ln>
              <a:effectLst>
                <a:outerShdw blurRad="50800" dist="38100" dir="2700000" algn="tl" rotWithShape="0">
                  <a:prstClr val="black">
                    <a:alpha val="40000"/>
                  </a:prstClr>
                </a:outerShdw>
              </a:effectLst>
            </c:spPr>
          </c:dPt>
          <c:dPt>
            <c:idx val="8"/>
            <c:invertIfNegative val="1"/>
            <c:bubble3D val="0"/>
            <c:spPr>
              <a:solidFill>
                <a:srgbClr val="FF6600"/>
              </a:solidFill>
              <a:ln w="14101">
                <a:solidFill>
                  <a:srgbClr val="FFCC99"/>
                </a:solidFill>
                <a:prstDash val="solid"/>
              </a:ln>
              <a:effectLst>
                <a:outerShdw blurRad="50800" dist="38100" dir="2700000" algn="tl" rotWithShape="0">
                  <a:prstClr val="black">
                    <a:alpha val="40000"/>
                  </a:prstClr>
                </a:outerShdw>
              </a:effectLst>
            </c:spPr>
          </c:dPt>
          <c:dLbls>
            <c:dLbl>
              <c:idx val="0"/>
              <c:layout>
                <c:manualLayout>
                  <c:x val="3.2969421011303985E-3"/>
                  <c:y val="6.719605993188244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015027666264231E-3"/>
                  <c:y val="2.50774835503228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631428731059931E-4"/>
                  <c:y val="-9.5591437177989326E-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5491250471934316E-3"/>
                  <c:y val="2.442598973960108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640626713211036E-3"/>
                  <c:y val="2.7088661849051011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3015014149274726E-3"/>
                  <c:y val="-3.660680003491977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463129356116489E-4"/>
                  <c:y val="-5.302058625080157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8716261666720177E-3"/>
                  <c:y val="-8.117270446394264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761536351786862E-3"/>
                  <c:y val="-4.873355758360035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Mode val="edge"/>
                  <c:yMode val="edge"/>
                  <c:x val="0.66818700114025087"/>
                  <c:y val="0.5413043478260869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0"/>
              <c:layout>
                <c:manualLayout>
                  <c:xMode val="edge"/>
                  <c:yMode val="edge"/>
                  <c:x val="0.73318129988597491"/>
                  <c:y val="0.52173913043478259"/>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1"/>
              <c:layout>
                <c:manualLayout>
                  <c:xMode val="edge"/>
                  <c:yMode val="edge"/>
                  <c:x val="0.79817559863169896"/>
                  <c:y val="0.51086956521739135"/>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2"/>
              <c:layout>
                <c:manualLayout>
                  <c:xMode val="edge"/>
                  <c:yMode val="edge"/>
                  <c:x val="0.863169897377423"/>
                  <c:y val="0.48478260869565215"/>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3"/>
              <c:layout>
                <c:manualLayout>
                  <c:xMode val="edge"/>
                  <c:yMode val="edge"/>
                  <c:x val="0.81299885974914476"/>
                  <c:y val="0.48043478260869565"/>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4"/>
              <c:layout>
                <c:manualLayout>
                  <c:xMode val="edge"/>
                  <c:yMode val="edge"/>
                  <c:x val="0.86659064994298751"/>
                  <c:y val="0.46086956521739131"/>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5"/>
              <c:layout>
                <c:manualLayout>
                  <c:xMode val="edge"/>
                  <c:yMode val="edge"/>
                  <c:x val="0.8688711516533637"/>
                  <c:y val="0.45869565217391306"/>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6"/>
              <c:layout>
                <c:manualLayout>
                  <c:xMode val="edge"/>
                  <c:yMode val="edge"/>
                  <c:x val="0.86659064994298751"/>
                  <c:y val="0.45869565217391306"/>
                </c:manualLayout>
              </c:layout>
              <c:numFmt formatCode="\$#,##0.00" sourceLinked="0"/>
              <c:spPr>
                <a:noFill/>
                <a:ln w="28202">
                  <a:noFill/>
                </a:ln>
              </c:spPr>
              <c:txPr>
                <a:bodyPr/>
                <a:lstStyle/>
                <a:p>
                  <a:pPr>
                    <a:defRPr sz="14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7"/>
              <c:layout>
                <c:manualLayout>
                  <c:xMode val="edge"/>
                  <c:yMode val="edge"/>
                  <c:x val="0.86773090079817561"/>
                  <c:y val="0.45652173913043476"/>
                </c:manualLayout>
              </c:layout>
              <c:numFmt formatCode="\$#,##0.00" sourceLinked="0"/>
              <c:spPr>
                <a:noFill/>
                <a:ln w="28202">
                  <a:noFill/>
                </a:ln>
              </c:spPr>
              <c:txPr>
                <a:bodyPr/>
                <a:lstStyle/>
                <a:p>
                  <a:pPr>
                    <a:defRPr sz="14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8"/>
              <c:layout>
                <c:manualLayout>
                  <c:xMode val="edge"/>
                  <c:yMode val="edge"/>
                  <c:x val="0.87115165336374001"/>
                  <c:y val="0.45869565217391306"/>
                </c:manualLayout>
              </c:layout>
              <c:numFmt formatCode="\$#,##0.00" sourceLinked="0"/>
              <c:spPr>
                <a:noFill/>
                <a:ln w="28202">
                  <a:noFill/>
                </a:ln>
              </c:spPr>
              <c:txPr>
                <a:bodyPr/>
                <a:lstStyle/>
                <a:p>
                  <a:pPr>
                    <a:defRPr sz="14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w="28202">
                <a:noFill/>
              </a:ln>
            </c:spPr>
            <c:txPr>
              <a:bodyPr/>
              <a:lstStyle/>
              <a:p>
                <a:pPr>
                  <a:defRPr sz="1400" b="1"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Sheet1!$B$1:$AH$1</c:f>
              <c:strCache>
                <c:ptCount val="9"/>
                <c:pt idx="0">
                  <c:v>1978</c:v>
                </c:pt>
                <c:pt idx="1">
                  <c:v>1983</c:v>
                </c:pt>
                <c:pt idx="2">
                  <c:v>1988</c:v>
                </c:pt>
                <c:pt idx="3">
                  <c:v>1993</c:v>
                </c:pt>
                <c:pt idx="4">
                  <c:v>1998</c:v>
                </c:pt>
                <c:pt idx="5">
                  <c:v>7/03-12/03</c:v>
                </c:pt>
                <c:pt idx="6">
                  <c:v>2008</c:v>
                </c:pt>
                <c:pt idx="7">
                  <c:v>2013</c:v>
                </c:pt>
                <c:pt idx="8">
                  <c:v>2014</c:v>
                </c:pt>
              </c:strCache>
            </c:strRef>
          </c:cat>
          <c:val>
            <c:numRef>
              <c:f>Sheet1!$B$2:$AH$2</c:f>
              <c:numCache>
                <c:formatCode>0.00</c:formatCode>
                <c:ptCount val="9"/>
                <c:pt idx="0">
                  <c:v>2.99</c:v>
                </c:pt>
                <c:pt idx="1">
                  <c:v>3.24</c:v>
                </c:pt>
                <c:pt idx="2">
                  <c:v>4.21</c:v>
                </c:pt>
                <c:pt idx="3">
                  <c:v>4.4000000000000004</c:v>
                </c:pt>
                <c:pt idx="4">
                  <c:v>2.33</c:v>
                </c:pt>
                <c:pt idx="5" formatCode="General">
                  <c:v>6.29</c:v>
                </c:pt>
                <c:pt idx="6" formatCode="General">
                  <c:v>2.15</c:v>
                </c:pt>
                <c:pt idx="7" formatCode="General">
                  <c:v>2.86</c:v>
                </c:pt>
                <c:pt idx="8" formatCode="General">
                  <c:v>2.93</c:v>
                </c:pt>
              </c:numCache>
            </c:numRef>
          </c:val>
          <c:extLst>
            <c:ext xmlns:c14="http://schemas.microsoft.com/office/drawing/2007/8/2/chart" uri="{6F2FDCE9-48DA-4B69-8628-5D25D57E5C99}">
              <c14:invertSolidFillFmt>
                <c14:spPr xmlns:c14="http://schemas.microsoft.com/office/drawing/2007/8/2/chart">
                  <a:solidFill>
                    <a:srgbClr val="FFCC66"/>
                  </a:solidFill>
                  <a:ln w="14101">
                    <a:solidFill>
                      <a:srgbClr val="FFCC99"/>
                    </a:solidFill>
                    <a:prstDash val="solid"/>
                  </a:ln>
                  <a:effectLst>
                    <a:outerShdw blurRad="50800" dist="38100" dir="2700000" algn="tl" rotWithShape="0">
                      <a:prstClr val="black">
                        <a:alpha val="40000"/>
                      </a:prstClr>
                    </a:outerShdw>
                  </a:effectLst>
                </c14:spPr>
              </c14:invertSolidFillFmt>
            </c:ext>
          </c:extLst>
        </c:ser>
        <c:dLbls>
          <c:showLegendKey val="0"/>
          <c:showVal val="1"/>
          <c:showCatName val="0"/>
          <c:showSerName val="0"/>
          <c:showPercent val="0"/>
          <c:showBubbleSize val="0"/>
        </c:dLbls>
        <c:gapWidth val="60"/>
        <c:axId val="86815488"/>
        <c:axId val="86817024"/>
      </c:barChart>
      <c:catAx>
        <c:axId val="86815488"/>
        <c:scaling>
          <c:orientation val="minMax"/>
        </c:scaling>
        <c:delete val="0"/>
        <c:axPos val="b"/>
        <c:numFmt formatCode="0" sourceLinked="0"/>
        <c:majorTickMark val="out"/>
        <c:minorTickMark val="none"/>
        <c:tickLblPos val="nextTo"/>
        <c:spPr>
          <a:ln w="3525">
            <a:solidFill>
              <a:schemeClr val="tx1"/>
            </a:solidFill>
            <a:prstDash val="solid"/>
          </a:ln>
        </c:spPr>
        <c:txPr>
          <a:bodyPr rot="0" vert="horz"/>
          <a:lstStyle/>
          <a:p>
            <a:pPr>
              <a:defRPr sz="1110" b="0" i="0" u="none" strike="noStrike" baseline="0">
                <a:solidFill>
                  <a:schemeClr val="tx1"/>
                </a:solidFill>
                <a:latin typeface="Arial Narrow"/>
                <a:ea typeface="Arial Narrow"/>
                <a:cs typeface="Arial Narrow"/>
              </a:defRPr>
            </a:pPr>
            <a:endParaRPr lang="en-US"/>
          </a:p>
        </c:txPr>
        <c:crossAx val="86817024"/>
        <c:crossesAt val="0"/>
        <c:auto val="0"/>
        <c:lblAlgn val="ctr"/>
        <c:lblOffset val="100"/>
        <c:tickLblSkip val="1"/>
        <c:tickMarkSkip val="1"/>
        <c:noMultiLvlLbl val="0"/>
      </c:catAx>
      <c:valAx>
        <c:axId val="86817024"/>
        <c:scaling>
          <c:orientation val="minMax"/>
          <c:max val="8"/>
          <c:min val="0"/>
        </c:scaling>
        <c:delete val="0"/>
        <c:axPos val="l"/>
        <c:numFmt formatCode="\$#,##0.00" sourceLinked="0"/>
        <c:majorTickMark val="out"/>
        <c:minorTickMark val="out"/>
        <c:tickLblPos val="nextTo"/>
        <c:spPr>
          <a:ln w="3525">
            <a:solidFill>
              <a:schemeClr val="tx1"/>
            </a:solidFill>
            <a:prstDash val="solid"/>
          </a:ln>
        </c:spPr>
        <c:txPr>
          <a:bodyPr rot="0" vert="horz"/>
          <a:lstStyle/>
          <a:p>
            <a:pPr>
              <a:defRPr sz="1110" b="0" i="0" u="none" strike="noStrike" baseline="0">
                <a:solidFill>
                  <a:schemeClr val="tx1"/>
                </a:solidFill>
                <a:latin typeface="Arial Narrow"/>
                <a:ea typeface="Arial Narrow"/>
                <a:cs typeface="Arial Narrow"/>
              </a:defRPr>
            </a:pPr>
            <a:endParaRPr lang="en-US"/>
          </a:p>
        </c:txPr>
        <c:crossAx val="86815488"/>
        <c:crosses val="autoZero"/>
        <c:crossBetween val="between"/>
        <c:majorUnit val="2"/>
        <c:minorUnit val="2"/>
      </c:valAx>
      <c:spPr>
        <a:noFill/>
        <a:ln w="3525">
          <a:solidFill>
            <a:schemeClr val="tx1"/>
          </a:solidFill>
          <a:prstDash val="solid"/>
        </a:ln>
      </c:spPr>
    </c:plotArea>
    <c:plotVisOnly val="1"/>
    <c:dispBlanksAs val="gap"/>
    <c:showDLblsOverMax val="0"/>
  </c:chart>
  <c:spPr>
    <a:noFill/>
    <a:ln>
      <a:noFill/>
    </a:ln>
  </c:spPr>
  <c:txPr>
    <a:bodyPr/>
    <a:lstStyle/>
    <a:p>
      <a:pPr>
        <a:defRPr sz="1999" b="1" i="0" u="none" strike="noStrike" baseline="0">
          <a:solidFill>
            <a:schemeClr val="tx1"/>
          </a:solidFill>
          <a:latin typeface="Univers 55"/>
          <a:ea typeface="Univers 55"/>
          <a:cs typeface="Univers 55"/>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748722426452E-2"/>
          <c:y val="5.5421686746987948E-2"/>
          <c:w val="0.9335990770677921"/>
          <c:h val="0.86265060240963853"/>
        </c:manualLayout>
      </c:layout>
      <c:barChart>
        <c:barDir val="col"/>
        <c:grouping val="clustered"/>
        <c:varyColors val="0"/>
        <c:ser>
          <c:idx val="0"/>
          <c:order val="0"/>
          <c:spPr>
            <a:solidFill>
              <a:schemeClr val="accent1">
                <a:lumMod val="75000"/>
              </a:schemeClr>
            </a:solidFill>
            <a:ln w="14295">
              <a:noFill/>
              <a:prstDash val="solid"/>
            </a:ln>
            <a:effectLst>
              <a:outerShdw blurRad="50800" dist="38100" dir="2700000" algn="tl" rotWithShape="0">
                <a:prstClr val="black">
                  <a:alpha val="40000"/>
                </a:prstClr>
              </a:outerShdw>
            </a:effectLst>
          </c:spPr>
          <c:invertIfNegative val="0"/>
          <c:dPt>
            <c:idx val="0"/>
            <c:invertIfNegative val="0"/>
            <c:bubble3D val="0"/>
          </c:dPt>
          <c:dPt>
            <c:idx val="35"/>
            <c:invertIfNegative val="0"/>
            <c:bubble3D val="0"/>
          </c:dPt>
          <c:dPt>
            <c:idx val="38"/>
            <c:invertIfNegative val="0"/>
            <c:bubble3D val="0"/>
          </c:dPt>
          <c:dPt>
            <c:idx val="39"/>
            <c:invertIfNegative val="0"/>
            <c:bubble3D val="0"/>
          </c:dPt>
          <c:dPt>
            <c:idx val="44"/>
            <c:invertIfNegative val="0"/>
            <c:bubble3D val="0"/>
            <c:spPr>
              <a:solidFill>
                <a:schemeClr val="accent6"/>
              </a:solidFill>
              <a:ln w="14295">
                <a:noFill/>
                <a:prstDash val="solid"/>
              </a:ln>
              <a:effectLst>
                <a:outerShdw blurRad="50800" dist="38100" dir="2700000" algn="tl" rotWithShape="0">
                  <a:prstClr val="black">
                    <a:alpha val="40000"/>
                  </a:prstClr>
                </a:outerShdw>
              </a:effectLst>
            </c:spPr>
          </c:dPt>
          <c:dLbls>
            <c:delete val="1"/>
          </c:dLbls>
          <c:cat>
            <c:strRef>
              <c:f>Sheet1!$A$1:$AT$1</c:f>
              <c:strCache>
                <c:ptCount val="46"/>
                <c:pt idx="0">
                  <c:v>DC</c:v>
                </c:pt>
                <c:pt idx="1">
                  <c:v>MI</c:v>
                </c:pt>
                <c:pt idx="2">
                  <c:v>VA</c:v>
                </c:pt>
                <c:pt idx="3">
                  <c:v>MA</c:v>
                </c:pt>
                <c:pt idx="4">
                  <c:v>ME</c:v>
                </c:pt>
                <c:pt idx="5">
                  <c:v>LA</c:v>
                </c:pt>
                <c:pt idx="6">
                  <c:v>AL</c:v>
                </c:pt>
                <c:pt idx="7">
                  <c:v>AZ</c:v>
                </c:pt>
                <c:pt idx="8">
                  <c:v>NH</c:v>
                </c:pt>
                <c:pt idx="9">
                  <c:v>UT</c:v>
                </c:pt>
                <c:pt idx="10">
                  <c:v>FL</c:v>
                </c:pt>
                <c:pt idx="11">
                  <c:v>GA</c:v>
                </c:pt>
                <c:pt idx="12">
                  <c:v>PA</c:v>
                </c:pt>
                <c:pt idx="13">
                  <c:v>AR</c:v>
                </c:pt>
                <c:pt idx="14">
                  <c:v>TX</c:v>
                </c:pt>
                <c:pt idx="15">
                  <c:v>MS</c:v>
                </c:pt>
                <c:pt idx="16">
                  <c:v>MN</c:v>
                </c:pt>
                <c:pt idx="17">
                  <c:v>IN </c:v>
                </c:pt>
                <c:pt idx="18">
                  <c:v>KY </c:v>
                </c:pt>
                <c:pt idx="19">
                  <c:v>SD</c:v>
                </c:pt>
                <c:pt idx="20">
                  <c:v>ID </c:v>
                </c:pt>
                <c:pt idx="21">
                  <c:v>NC</c:v>
                </c:pt>
                <c:pt idx="22">
                  <c:v>DE</c:v>
                </c:pt>
                <c:pt idx="23">
                  <c:v>MT</c:v>
                </c:pt>
                <c:pt idx="24">
                  <c:v>VT</c:v>
                </c:pt>
                <c:pt idx="25">
                  <c:v>NE</c:v>
                </c:pt>
                <c:pt idx="26">
                  <c:v>MD</c:v>
                </c:pt>
                <c:pt idx="27">
                  <c:v>HI</c:v>
                </c:pt>
                <c:pt idx="28">
                  <c:v>AK</c:v>
                </c:pt>
                <c:pt idx="29">
                  <c:v>NM</c:v>
                </c:pt>
                <c:pt idx="30">
                  <c:v>TN</c:v>
                </c:pt>
                <c:pt idx="31">
                  <c:v>NV</c:v>
                </c:pt>
                <c:pt idx="32">
                  <c:v>RI</c:v>
                </c:pt>
                <c:pt idx="33">
                  <c:v>CO</c:v>
                </c:pt>
                <c:pt idx="34">
                  <c:v>SC</c:v>
                </c:pt>
                <c:pt idx="35">
                  <c:v>WI</c:v>
                </c:pt>
                <c:pt idx="36">
                  <c:v>KS</c:v>
                </c:pt>
                <c:pt idx="37">
                  <c:v>IA</c:v>
                </c:pt>
                <c:pt idx="38">
                  <c:v>OR</c:v>
                </c:pt>
                <c:pt idx="39">
                  <c:v>NJ</c:v>
                </c:pt>
                <c:pt idx="40">
                  <c:v>CT</c:v>
                </c:pt>
                <c:pt idx="41">
                  <c:v>MO</c:v>
                </c:pt>
                <c:pt idx="42">
                  <c:v>NY</c:v>
                </c:pt>
                <c:pt idx="43">
                  <c:v>IL</c:v>
                </c:pt>
                <c:pt idx="44">
                  <c:v>CA</c:v>
                </c:pt>
                <c:pt idx="45">
                  <c:v>OK</c:v>
                </c:pt>
              </c:strCache>
            </c:strRef>
          </c:cat>
          <c:val>
            <c:numRef>
              <c:f>Sheet1!$A$2:$AT$2</c:f>
              <c:numCache>
                <c:formatCode>General</c:formatCode>
                <c:ptCount val="46"/>
                <c:pt idx="0">
                  <c:v>95</c:v>
                </c:pt>
                <c:pt idx="1">
                  <c:v>99</c:v>
                </c:pt>
                <c:pt idx="2">
                  <c:v>133</c:v>
                </c:pt>
                <c:pt idx="3">
                  <c:v>134</c:v>
                </c:pt>
                <c:pt idx="4">
                  <c:v>156</c:v>
                </c:pt>
                <c:pt idx="5">
                  <c:v>173</c:v>
                </c:pt>
                <c:pt idx="6">
                  <c:v>182</c:v>
                </c:pt>
                <c:pt idx="7">
                  <c:v>195</c:v>
                </c:pt>
                <c:pt idx="8">
                  <c:v>195</c:v>
                </c:pt>
                <c:pt idx="9">
                  <c:v>199</c:v>
                </c:pt>
                <c:pt idx="10">
                  <c:v>220</c:v>
                </c:pt>
                <c:pt idx="11">
                  <c:v>237</c:v>
                </c:pt>
                <c:pt idx="12">
                  <c:v>240</c:v>
                </c:pt>
                <c:pt idx="13">
                  <c:v>243</c:v>
                </c:pt>
                <c:pt idx="14">
                  <c:v>254</c:v>
                </c:pt>
                <c:pt idx="15">
                  <c:v>255</c:v>
                </c:pt>
                <c:pt idx="16">
                  <c:v>263</c:v>
                </c:pt>
                <c:pt idx="17">
                  <c:v>266</c:v>
                </c:pt>
                <c:pt idx="18">
                  <c:v>273</c:v>
                </c:pt>
                <c:pt idx="19">
                  <c:v>284</c:v>
                </c:pt>
                <c:pt idx="20">
                  <c:v>302</c:v>
                </c:pt>
                <c:pt idx="21">
                  <c:v>317</c:v>
                </c:pt>
                <c:pt idx="22">
                  <c:v>320</c:v>
                </c:pt>
                <c:pt idx="23">
                  <c:v>321</c:v>
                </c:pt>
                <c:pt idx="24">
                  <c:v>339</c:v>
                </c:pt>
                <c:pt idx="25">
                  <c:v>347</c:v>
                </c:pt>
                <c:pt idx="26">
                  <c:v>356</c:v>
                </c:pt>
                <c:pt idx="27">
                  <c:v>361</c:v>
                </c:pt>
                <c:pt idx="28">
                  <c:v>364</c:v>
                </c:pt>
                <c:pt idx="29">
                  <c:v>385</c:v>
                </c:pt>
                <c:pt idx="30">
                  <c:v>392</c:v>
                </c:pt>
                <c:pt idx="31">
                  <c:v>406</c:v>
                </c:pt>
                <c:pt idx="32">
                  <c:v>437</c:v>
                </c:pt>
                <c:pt idx="33">
                  <c:v>444</c:v>
                </c:pt>
                <c:pt idx="34">
                  <c:v>457</c:v>
                </c:pt>
                <c:pt idx="35">
                  <c:v>465</c:v>
                </c:pt>
                <c:pt idx="36">
                  <c:v>470</c:v>
                </c:pt>
                <c:pt idx="37">
                  <c:v>482</c:v>
                </c:pt>
                <c:pt idx="38">
                  <c:v>505</c:v>
                </c:pt>
                <c:pt idx="39">
                  <c:v>518</c:v>
                </c:pt>
                <c:pt idx="40">
                  <c:v>528</c:v>
                </c:pt>
                <c:pt idx="41">
                  <c:v>539</c:v>
                </c:pt>
                <c:pt idx="42">
                  <c:v>548</c:v>
                </c:pt>
                <c:pt idx="43">
                  <c:v>554</c:v>
                </c:pt>
                <c:pt idx="44">
                  <c:v>707</c:v>
                </c:pt>
                <c:pt idx="45">
                  <c:v>745</c:v>
                </c:pt>
              </c:numCache>
            </c:numRef>
          </c:val>
        </c:ser>
        <c:dLbls>
          <c:showLegendKey val="0"/>
          <c:showVal val="1"/>
          <c:showCatName val="0"/>
          <c:showSerName val="0"/>
          <c:showPercent val="0"/>
          <c:showBubbleSize val="0"/>
        </c:dLbls>
        <c:gapWidth val="60"/>
        <c:axId val="89524864"/>
        <c:axId val="89530752"/>
      </c:barChart>
      <c:catAx>
        <c:axId val="89524864"/>
        <c:scaling>
          <c:orientation val="minMax"/>
        </c:scaling>
        <c:delete val="0"/>
        <c:axPos val="b"/>
        <c:numFmt formatCode="0" sourceLinked="0"/>
        <c:majorTickMark val="out"/>
        <c:minorTickMark val="none"/>
        <c:tickLblPos val="nextTo"/>
        <c:spPr>
          <a:ln w="3574">
            <a:solidFill>
              <a:schemeClr val="tx1"/>
            </a:solidFill>
            <a:prstDash val="solid"/>
          </a:ln>
        </c:spPr>
        <c:txPr>
          <a:bodyPr rot="0" vert="horz"/>
          <a:lstStyle/>
          <a:p>
            <a:pPr>
              <a:defRPr sz="900" b="0" i="0" u="none" strike="noStrike" baseline="0">
                <a:solidFill>
                  <a:schemeClr val="tx1"/>
                </a:solidFill>
                <a:latin typeface="Arial Narrow"/>
                <a:ea typeface="Arial Narrow"/>
                <a:cs typeface="Arial Narrow"/>
              </a:defRPr>
            </a:pPr>
            <a:endParaRPr lang="en-US"/>
          </a:p>
        </c:txPr>
        <c:crossAx val="89530752"/>
        <c:crossesAt val="0"/>
        <c:auto val="0"/>
        <c:lblAlgn val="ctr"/>
        <c:lblOffset val="100"/>
        <c:tickLblSkip val="1"/>
        <c:tickMarkSkip val="1"/>
        <c:noMultiLvlLbl val="0"/>
      </c:catAx>
      <c:valAx>
        <c:axId val="89530752"/>
        <c:scaling>
          <c:orientation val="minMax"/>
          <c:max val="850"/>
          <c:min val="0"/>
        </c:scaling>
        <c:delete val="0"/>
        <c:axPos val="l"/>
        <c:numFmt formatCode="General" sourceLinked="0"/>
        <c:majorTickMark val="out"/>
        <c:minorTickMark val="none"/>
        <c:tickLblPos val="nextTo"/>
        <c:spPr>
          <a:ln w="3574">
            <a:solidFill>
              <a:schemeClr val="tx1"/>
            </a:solidFill>
            <a:prstDash val="solid"/>
          </a:ln>
        </c:spPr>
        <c:txPr>
          <a:bodyPr rot="0" vert="horz"/>
          <a:lstStyle/>
          <a:p>
            <a:pPr>
              <a:defRPr sz="1200" b="0" i="0" u="none" strike="noStrike" baseline="0">
                <a:solidFill>
                  <a:schemeClr val="tx1"/>
                </a:solidFill>
                <a:latin typeface="Arial Narrow" pitchFamily="34" charset="0"/>
                <a:ea typeface="Arial"/>
                <a:cs typeface="Arial"/>
              </a:defRPr>
            </a:pPr>
            <a:endParaRPr lang="en-US"/>
          </a:p>
        </c:txPr>
        <c:crossAx val="89524864"/>
        <c:crosses val="autoZero"/>
        <c:crossBetween val="between"/>
        <c:majorUnit val="200"/>
        <c:minorUnit val="200"/>
      </c:valAx>
      <c:spPr>
        <a:noFill/>
        <a:ln w="3574">
          <a:solidFill>
            <a:schemeClr val="tx1"/>
          </a:solidFill>
          <a:prstDash val="solid"/>
        </a:ln>
      </c:spPr>
    </c:plotArea>
    <c:plotVisOnly val="1"/>
    <c:dispBlanksAs val="gap"/>
    <c:showDLblsOverMax val="0"/>
  </c:chart>
  <c:spPr>
    <a:noFill/>
    <a:ln>
      <a:noFill/>
    </a:ln>
  </c:spPr>
  <c:txPr>
    <a:bodyPr/>
    <a:lstStyle/>
    <a:p>
      <a:pPr>
        <a:defRPr sz="1351"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748722426452E-2"/>
          <c:y val="5.5421686746987948E-2"/>
          <c:w val="0.9335990770677921"/>
          <c:h val="0.86265060240963853"/>
        </c:manualLayout>
      </c:layout>
      <c:barChart>
        <c:barDir val="col"/>
        <c:grouping val="clustered"/>
        <c:varyColors val="0"/>
        <c:ser>
          <c:idx val="0"/>
          <c:order val="0"/>
          <c:spPr>
            <a:solidFill>
              <a:schemeClr val="accent1">
                <a:lumMod val="75000"/>
              </a:schemeClr>
            </a:solidFill>
            <a:ln w="14295">
              <a:noFill/>
              <a:prstDash val="solid"/>
            </a:ln>
            <a:effectLst>
              <a:outerShdw blurRad="50800" dist="38100" dir="2700000" algn="tl" rotWithShape="0">
                <a:prstClr val="black">
                  <a:alpha val="40000"/>
                </a:prstClr>
              </a:outerShdw>
            </a:effectLst>
          </c:spPr>
          <c:invertIfNegative val="0"/>
          <c:dPt>
            <c:idx val="0"/>
            <c:invertIfNegative val="0"/>
            <c:bubble3D val="0"/>
          </c:dPt>
          <c:dPt>
            <c:idx val="31"/>
            <c:invertIfNegative val="0"/>
            <c:bubble3D val="0"/>
          </c:dPt>
          <c:dPt>
            <c:idx val="38"/>
            <c:invertIfNegative val="0"/>
            <c:bubble3D val="0"/>
          </c:dPt>
          <c:dPt>
            <c:idx val="39"/>
            <c:invertIfNegative val="0"/>
            <c:bubble3D val="0"/>
          </c:dPt>
          <c:dPt>
            <c:idx val="43"/>
            <c:invertIfNegative val="0"/>
            <c:bubble3D val="0"/>
          </c:dPt>
          <c:dPt>
            <c:idx val="44"/>
            <c:invertIfNegative val="0"/>
            <c:bubble3D val="0"/>
            <c:spPr>
              <a:solidFill>
                <a:schemeClr val="accent6"/>
              </a:solidFill>
              <a:ln w="14295">
                <a:noFill/>
                <a:prstDash val="solid"/>
              </a:ln>
              <a:effectLst>
                <a:outerShdw blurRad="50800" dist="38100" dir="2700000" algn="tl" rotWithShape="0">
                  <a:prstClr val="black">
                    <a:alpha val="40000"/>
                  </a:prstClr>
                </a:outerShdw>
              </a:effectLst>
            </c:spPr>
          </c:dPt>
          <c:dLbls>
            <c:dLbl>
              <c:idx val="44"/>
              <c:layout>
                <c:manualLayout>
                  <c:x val="-1.6071168702980757E-2"/>
                  <c:y val="0"/>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quot;$&quot;#,##0" sourceLinked="0"/>
            <c:spPr>
              <a:noFill/>
              <a:ln>
                <a:noFill/>
              </a:ln>
              <a:effectLst/>
            </c:spPr>
            <c:txPr>
              <a:bodyPr/>
              <a:lstStyle/>
              <a:p>
                <a:pPr>
                  <a:defRPr sz="1400">
                    <a:latin typeface="Arial Narrow"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Sheet1!$C$1:$AV$1</c:f>
              <c:strCache>
                <c:ptCount val="46"/>
                <c:pt idx="0">
                  <c:v>RI</c:v>
                </c:pt>
                <c:pt idx="1">
                  <c:v>MA</c:v>
                </c:pt>
                <c:pt idx="2">
                  <c:v>HI</c:v>
                </c:pt>
                <c:pt idx="3">
                  <c:v>DC</c:v>
                </c:pt>
                <c:pt idx="4">
                  <c:v>MI</c:v>
                </c:pt>
                <c:pt idx="5">
                  <c:v>OR</c:v>
                </c:pt>
                <c:pt idx="6">
                  <c:v>ME</c:v>
                </c:pt>
                <c:pt idx="7">
                  <c:v>TX</c:v>
                </c:pt>
                <c:pt idx="8">
                  <c:v>NV</c:v>
                </c:pt>
                <c:pt idx="9">
                  <c:v>MO</c:v>
                </c:pt>
                <c:pt idx="10">
                  <c:v>WI</c:v>
                </c:pt>
                <c:pt idx="11">
                  <c:v>CO</c:v>
                </c:pt>
                <c:pt idx="12">
                  <c:v>AR</c:v>
                </c:pt>
                <c:pt idx="13">
                  <c:v>CT</c:v>
                </c:pt>
                <c:pt idx="14">
                  <c:v>ID</c:v>
                </c:pt>
                <c:pt idx="15">
                  <c:v>MD</c:v>
                </c:pt>
                <c:pt idx="16">
                  <c:v>OK</c:v>
                </c:pt>
                <c:pt idx="17">
                  <c:v>IA</c:v>
                </c:pt>
                <c:pt idx="18">
                  <c:v>GA</c:v>
                </c:pt>
                <c:pt idx="19">
                  <c:v>IN</c:v>
                </c:pt>
                <c:pt idx="20">
                  <c:v>MS</c:v>
                </c:pt>
                <c:pt idx="21">
                  <c:v>FL</c:v>
                </c:pt>
                <c:pt idx="22">
                  <c:v>AZ</c:v>
                </c:pt>
                <c:pt idx="23">
                  <c:v>PA</c:v>
                </c:pt>
                <c:pt idx="24">
                  <c:v>NC</c:v>
                </c:pt>
                <c:pt idx="25">
                  <c:v>NE</c:v>
                </c:pt>
                <c:pt idx="26">
                  <c:v>NY</c:v>
                </c:pt>
                <c:pt idx="27">
                  <c:v>NM</c:v>
                </c:pt>
                <c:pt idx="28">
                  <c:v>TN</c:v>
                </c:pt>
                <c:pt idx="29">
                  <c:v>NH</c:v>
                </c:pt>
                <c:pt idx="30">
                  <c:v>VT</c:v>
                </c:pt>
                <c:pt idx="31">
                  <c:v>NJ</c:v>
                </c:pt>
                <c:pt idx="32">
                  <c:v>SC</c:v>
                </c:pt>
                <c:pt idx="33">
                  <c:v>MN</c:v>
                </c:pt>
                <c:pt idx="34">
                  <c:v>SD</c:v>
                </c:pt>
                <c:pt idx="35">
                  <c:v>KS</c:v>
                </c:pt>
                <c:pt idx="36">
                  <c:v>MT</c:v>
                </c:pt>
                <c:pt idx="37">
                  <c:v>IL</c:v>
                </c:pt>
                <c:pt idx="38">
                  <c:v>KY</c:v>
                </c:pt>
                <c:pt idx="39">
                  <c:v>AL</c:v>
                </c:pt>
                <c:pt idx="40">
                  <c:v>UT</c:v>
                </c:pt>
                <c:pt idx="41">
                  <c:v>VA</c:v>
                </c:pt>
                <c:pt idx="42">
                  <c:v>LA</c:v>
                </c:pt>
                <c:pt idx="43">
                  <c:v>AK</c:v>
                </c:pt>
                <c:pt idx="44">
                  <c:v>CA</c:v>
                </c:pt>
                <c:pt idx="45">
                  <c:v>DE</c:v>
                </c:pt>
              </c:strCache>
            </c:strRef>
          </c:cat>
          <c:val>
            <c:numRef>
              <c:f>Sheet1!$C$2:$AV$2</c:f>
              <c:numCache>
                <c:formatCode>"$"#,##0</c:formatCode>
                <c:ptCount val="46"/>
                <c:pt idx="0">
                  <c:v>8741</c:v>
                </c:pt>
                <c:pt idx="1">
                  <c:v>12510</c:v>
                </c:pt>
                <c:pt idx="2">
                  <c:v>13662</c:v>
                </c:pt>
                <c:pt idx="3">
                  <c:v>13900</c:v>
                </c:pt>
                <c:pt idx="4">
                  <c:v>15830</c:v>
                </c:pt>
                <c:pt idx="5">
                  <c:v>16109</c:v>
                </c:pt>
                <c:pt idx="6">
                  <c:v>18853</c:v>
                </c:pt>
                <c:pt idx="7">
                  <c:v>19701</c:v>
                </c:pt>
                <c:pt idx="8">
                  <c:v>20728</c:v>
                </c:pt>
                <c:pt idx="9">
                  <c:v>22413</c:v>
                </c:pt>
                <c:pt idx="10">
                  <c:v>23505</c:v>
                </c:pt>
                <c:pt idx="11">
                  <c:v>23707</c:v>
                </c:pt>
                <c:pt idx="12">
                  <c:v>23749</c:v>
                </c:pt>
                <c:pt idx="13">
                  <c:v>24140</c:v>
                </c:pt>
                <c:pt idx="14">
                  <c:v>24351</c:v>
                </c:pt>
                <c:pt idx="15">
                  <c:v>24575</c:v>
                </c:pt>
                <c:pt idx="16">
                  <c:v>24803</c:v>
                </c:pt>
                <c:pt idx="17">
                  <c:v>24819</c:v>
                </c:pt>
                <c:pt idx="18">
                  <c:v>25109</c:v>
                </c:pt>
                <c:pt idx="19">
                  <c:v>25570</c:v>
                </c:pt>
                <c:pt idx="20">
                  <c:v>25590</c:v>
                </c:pt>
                <c:pt idx="21">
                  <c:v>25662</c:v>
                </c:pt>
                <c:pt idx="22">
                  <c:v>25881</c:v>
                </c:pt>
                <c:pt idx="23">
                  <c:v>26367</c:v>
                </c:pt>
                <c:pt idx="24">
                  <c:v>26368</c:v>
                </c:pt>
                <c:pt idx="25">
                  <c:v>27711</c:v>
                </c:pt>
                <c:pt idx="26">
                  <c:v>27961</c:v>
                </c:pt>
                <c:pt idx="27">
                  <c:v>28483</c:v>
                </c:pt>
                <c:pt idx="28">
                  <c:v>28567</c:v>
                </c:pt>
                <c:pt idx="29">
                  <c:v>28643</c:v>
                </c:pt>
                <c:pt idx="30">
                  <c:v>28646</c:v>
                </c:pt>
                <c:pt idx="31">
                  <c:v>28705</c:v>
                </c:pt>
                <c:pt idx="32">
                  <c:v>28768</c:v>
                </c:pt>
                <c:pt idx="33">
                  <c:v>28836</c:v>
                </c:pt>
                <c:pt idx="34">
                  <c:v>28890</c:v>
                </c:pt>
                <c:pt idx="35">
                  <c:v>28943</c:v>
                </c:pt>
                <c:pt idx="36">
                  <c:v>29745</c:v>
                </c:pt>
                <c:pt idx="37">
                  <c:v>29934</c:v>
                </c:pt>
                <c:pt idx="38">
                  <c:v>30269</c:v>
                </c:pt>
                <c:pt idx="39">
                  <c:v>32496</c:v>
                </c:pt>
                <c:pt idx="40">
                  <c:v>34478</c:v>
                </c:pt>
                <c:pt idx="41">
                  <c:v>35463</c:v>
                </c:pt>
                <c:pt idx="42">
                  <c:v>36924</c:v>
                </c:pt>
                <c:pt idx="43">
                  <c:v>37777</c:v>
                </c:pt>
                <c:pt idx="44">
                  <c:v>46940</c:v>
                </c:pt>
                <c:pt idx="45">
                  <c:v>78464</c:v>
                </c:pt>
              </c:numCache>
            </c:numRef>
          </c:val>
        </c:ser>
        <c:dLbls>
          <c:showLegendKey val="0"/>
          <c:showVal val="1"/>
          <c:showCatName val="0"/>
          <c:showSerName val="0"/>
          <c:showPercent val="0"/>
          <c:showBubbleSize val="0"/>
        </c:dLbls>
        <c:gapWidth val="60"/>
        <c:axId val="98883456"/>
        <c:axId val="98884992"/>
      </c:barChart>
      <c:catAx>
        <c:axId val="98883456"/>
        <c:scaling>
          <c:orientation val="minMax"/>
        </c:scaling>
        <c:delete val="0"/>
        <c:axPos val="b"/>
        <c:numFmt formatCode="0" sourceLinked="0"/>
        <c:majorTickMark val="out"/>
        <c:minorTickMark val="none"/>
        <c:tickLblPos val="nextTo"/>
        <c:spPr>
          <a:ln w="3574">
            <a:solidFill>
              <a:schemeClr val="tx1"/>
            </a:solidFill>
            <a:prstDash val="solid"/>
          </a:ln>
        </c:spPr>
        <c:txPr>
          <a:bodyPr rot="0" vert="horz"/>
          <a:lstStyle/>
          <a:p>
            <a:pPr>
              <a:defRPr sz="900" b="0" i="0" u="none" strike="noStrike" baseline="0">
                <a:solidFill>
                  <a:schemeClr val="tx1"/>
                </a:solidFill>
                <a:latin typeface="Arial Narrow"/>
                <a:ea typeface="Arial Narrow"/>
                <a:cs typeface="Arial Narrow"/>
              </a:defRPr>
            </a:pPr>
            <a:endParaRPr lang="en-US"/>
          </a:p>
        </c:txPr>
        <c:crossAx val="98884992"/>
        <c:crossesAt val="0"/>
        <c:auto val="0"/>
        <c:lblAlgn val="ctr"/>
        <c:lblOffset val="100"/>
        <c:tickLblSkip val="1"/>
        <c:tickMarkSkip val="1"/>
        <c:noMultiLvlLbl val="0"/>
      </c:catAx>
      <c:valAx>
        <c:axId val="98884992"/>
        <c:scaling>
          <c:orientation val="minMax"/>
          <c:max val="80000"/>
          <c:min val="0"/>
        </c:scaling>
        <c:delete val="0"/>
        <c:axPos val="l"/>
        <c:numFmt formatCode="&quot;$&quot;#,##0" sourceLinked="0"/>
        <c:majorTickMark val="out"/>
        <c:minorTickMark val="none"/>
        <c:tickLblPos val="nextTo"/>
        <c:spPr>
          <a:ln w="3574">
            <a:solidFill>
              <a:schemeClr val="tx1"/>
            </a:solidFill>
            <a:prstDash val="solid"/>
          </a:ln>
        </c:spPr>
        <c:txPr>
          <a:bodyPr rot="0" vert="horz"/>
          <a:lstStyle/>
          <a:p>
            <a:pPr>
              <a:defRPr sz="1200" b="0" i="0" u="none" strike="noStrike" baseline="0">
                <a:solidFill>
                  <a:schemeClr val="tx1"/>
                </a:solidFill>
                <a:latin typeface="Arial Narrow" pitchFamily="34" charset="0"/>
                <a:ea typeface="Arial"/>
                <a:cs typeface="Arial"/>
              </a:defRPr>
            </a:pPr>
            <a:endParaRPr lang="en-US"/>
          </a:p>
        </c:txPr>
        <c:crossAx val="98883456"/>
        <c:crosses val="autoZero"/>
        <c:crossBetween val="between"/>
        <c:majorUnit val="10000"/>
        <c:minorUnit val="1"/>
      </c:valAx>
      <c:spPr>
        <a:noFill/>
        <a:ln w="3574">
          <a:solidFill>
            <a:schemeClr val="tx1"/>
          </a:solidFill>
          <a:prstDash val="solid"/>
        </a:ln>
      </c:spPr>
    </c:plotArea>
    <c:plotVisOnly val="1"/>
    <c:dispBlanksAs val="gap"/>
    <c:showDLblsOverMax val="0"/>
  </c:chart>
  <c:spPr>
    <a:noFill/>
    <a:ln>
      <a:noFill/>
    </a:ln>
  </c:spPr>
  <c:txPr>
    <a:bodyPr/>
    <a:lstStyle/>
    <a:p>
      <a:pPr>
        <a:defRPr sz="135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975474162695304E-2"/>
          <c:y val="4.7357187399884176E-2"/>
          <c:w val="0.90749414519906324"/>
          <c:h val="0.86506024096385548"/>
        </c:manualLayout>
      </c:layout>
      <c:barChart>
        <c:barDir val="col"/>
        <c:grouping val="clustered"/>
        <c:varyColors val="0"/>
        <c:ser>
          <c:idx val="0"/>
          <c:order val="0"/>
          <c:tx>
            <c:strRef>
              <c:f>Sheet1!$A$2</c:f>
              <c:strCache>
                <c:ptCount val="1"/>
                <c:pt idx="0">
                  <c:v>Indemnity Claims per 100,000 Workers</c:v>
                </c:pt>
              </c:strCache>
            </c:strRef>
          </c:tx>
          <c:spPr>
            <a:solidFill>
              <a:srgbClr val="376092"/>
            </a:solidFill>
            <a:ln w="14295">
              <a:solidFill>
                <a:srgbClr val="000000"/>
              </a:solidFill>
              <a:prstDash val="solid"/>
            </a:ln>
            <a:effectLst>
              <a:outerShdw dist="35921" dir="2700000" algn="br">
                <a:srgbClr val="000000"/>
              </a:outerShdw>
            </a:effectLst>
          </c:spPr>
          <c:invertIfNegative val="1"/>
          <c:dPt>
            <c:idx val="0"/>
            <c:invertIfNegative val="1"/>
            <c:bubble3D val="0"/>
            <c:spPr>
              <a:solidFill>
                <a:schemeClr val="tx2"/>
              </a:solidFill>
              <a:ln w="14295">
                <a:solidFill>
                  <a:srgbClr val="000000"/>
                </a:solidFill>
                <a:prstDash val="solid"/>
              </a:ln>
              <a:effectLst>
                <a:outerShdw dist="35921" dir="2700000" algn="br">
                  <a:srgbClr val="000000"/>
                </a:outerShdw>
              </a:effectLst>
            </c:spPr>
          </c:dPt>
          <c:dPt>
            <c:idx val="15"/>
            <c:invertIfNegative val="1"/>
            <c:bubble3D val="0"/>
            <c:spPr>
              <a:solidFill>
                <a:srgbClr val="FFFF00"/>
              </a:solidFill>
              <a:ln w="14295">
                <a:solidFill>
                  <a:srgbClr val="000000"/>
                </a:solidFill>
                <a:prstDash val="solid"/>
              </a:ln>
              <a:effectLst>
                <a:outerShdw dist="35921" dir="2700000" algn="br">
                  <a:srgbClr val="000000"/>
                </a:outerShdw>
              </a:effectLst>
            </c:spPr>
          </c:dPt>
          <c:dPt>
            <c:idx val="16"/>
            <c:invertIfNegative val="1"/>
            <c:bubble3D val="0"/>
            <c:spPr>
              <a:solidFill>
                <a:srgbClr val="FF6600"/>
              </a:solidFill>
              <a:ln w="14295">
                <a:solidFill>
                  <a:srgbClr val="000000"/>
                </a:solidFill>
                <a:prstDash val="solid"/>
              </a:ln>
              <a:effectLst>
                <a:outerShdw dist="35921" dir="2700000" algn="br">
                  <a:srgbClr val="000000"/>
                </a:outerShdw>
              </a:effectLst>
            </c:spPr>
          </c:dPt>
          <c:dLbls>
            <c:dLbl>
              <c:idx val="0"/>
              <c:layout>
                <c:manualLayout>
                  <c:x val="-2.0571500983362356E-3"/>
                  <c:y val="-1.2777600330575845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8160458825176029E-3"/>
                  <c:y val="-2.1274027718316768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555907339668718E-4"/>
                  <c:y val="-2.3016740060890051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3656073893250076E-3"/>
                  <c:y val="-1.0955925272151279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7869577539429415E-3"/>
                  <c:y val="-1.649055340715494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5991187889718463E-3"/>
                  <c:y val="-1.1903246108215471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0452412757167018E-4"/>
                  <c:y val="-1.3626710517627483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6357997337183017E-3"/>
                  <c:y val="-1.8602673280357918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6877255969033342E-3"/>
                  <c:y val="-2.7591171056372321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4984795088889298E-3"/>
                  <c:y val="-2.672363641444464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7471647196496427E-4"/>
                  <c:y val="-2.6435061190431597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1197690460103029E-3"/>
                  <c:y val="-2.8766213948794583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2466822085813734E-3"/>
                  <c:y val="-3.1872524788902623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8.8636678978837313E-4"/>
                  <c:y val="-3.410261181588492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8680808891276E-3"/>
                  <c:y val="-2.604408818514703E-2"/>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5"/>
              <c:layout>
                <c:manualLayout>
                  <c:x val="1.0051018002553082E-3"/>
                  <c:y val="8.5108599846872197E-3"/>
                </c:manualLayout>
              </c:layout>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6"/>
              <c:numFmt formatCode="\$#,##0" sourceLinked="0"/>
              <c:spPr>
                <a:noFill/>
                <a:ln w="28590">
                  <a:noFill/>
                </a:ln>
              </c:spPr>
              <c:txPr>
                <a:bodyPr/>
                <a:lstStyle/>
                <a:p>
                  <a:pPr>
                    <a:defRPr sz="1200" b="1"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dLbl>
            <c:numFmt formatCode="\$#,##0" sourceLinked="0"/>
            <c:spPr>
              <a:noFill/>
              <a:ln w="28590">
                <a:noFill/>
              </a:ln>
            </c:spPr>
            <c:txPr>
              <a:bodyPr wrap="square" lIns="38100" tIns="19050" rIns="38100" bIns="19050" anchor="ctr">
                <a:spAutoFit/>
              </a:bodyPr>
              <a:lstStyle/>
              <a:p>
                <a:pPr>
                  <a:defRPr sz="1200" b="1"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Sheet1!$B$1:$W$1</c:f>
              <c:strCache>
                <c:ptCount val="17"/>
                <c:pt idx="0">
                  <c:v>AR</c:v>
                </c:pt>
                <c:pt idx="1">
                  <c:v>FL</c:v>
                </c:pt>
                <c:pt idx="2">
                  <c:v>IA</c:v>
                </c:pt>
                <c:pt idx="3">
                  <c:v>IL</c:v>
                </c:pt>
                <c:pt idx="4">
                  <c:v>IN</c:v>
                </c:pt>
                <c:pt idx="5">
                  <c:v>LA</c:v>
                </c:pt>
                <c:pt idx="6">
                  <c:v>MA</c:v>
                </c:pt>
                <c:pt idx="7">
                  <c:v>MI</c:v>
                </c:pt>
                <c:pt idx="8">
                  <c:v>MN</c:v>
                </c:pt>
                <c:pt idx="9">
                  <c:v>NC</c:v>
                </c:pt>
                <c:pt idx="10">
                  <c:v>NJ</c:v>
                </c:pt>
                <c:pt idx="11">
                  <c:v>PA</c:v>
                </c:pt>
                <c:pt idx="12">
                  <c:v>TX</c:v>
                </c:pt>
                <c:pt idx="13">
                  <c:v>VA</c:v>
                </c:pt>
                <c:pt idx="14">
                  <c:v>WI</c:v>
                </c:pt>
                <c:pt idx="15">
                  <c:v>Median</c:v>
                </c:pt>
                <c:pt idx="16">
                  <c:v>CA</c:v>
                </c:pt>
              </c:strCache>
            </c:strRef>
          </c:cat>
          <c:val>
            <c:numRef>
              <c:f>Sheet1!$B$2:$W$2</c:f>
              <c:numCache>
                <c:formatCode>0.00</c:formatCode>
                <c:ptCount val="17"/>
                <c:pt idx="0">
                  <c:v>4417</c:v>
                </c:pt>
                <c:pt idx="1">
                  <c:v>6763</c:v>
                </c:pt>
                <c:pt idx="2">
                  <c:v>4401</c:v>
                </c:pt>
                <c:pt idx="3">
                  <c:v>5776</c:v>
                </c:pt>
                <c:pt idx="4">
                  <c:v>3746</c:v>
                </c:pt>
                <c:pt idx="5">
                  <c:v>8588</c:v>
                </c:pt>
                <c:pt idx="6">
                  <c:v>4308</c:v>
                </c:pt>
                <c:pt idx="7">
                  <c:v>4470</c:v>
                </c:pt>
                <c:pt idx="8">
                  <c:v>4790</c:v>
                </c:pt>
                <c:pt idx="9">
                  <c:v>6152</c:v>
                </c:pt>
                <c:pt idx="10">
                  <c:v>6331</c:v>
                </c:pt>
                <c:pt idx="11" formatCode="General">
                  <c:v>6124</c:v>
                </c:pt>
                <c:pt idx="12" formatCode="General">
                  <c:v>5368</c:v>
                </c:pt>
                <c:pt idx="13" formatCode="General">
                  <c:v>4774</c:v>
                </c:pt>
                <c:pt idx="14" formatCode="General">
                  <c:v>3498</c:v>
                </c:pt>
                <c:pt idx="15" formatCode="General">
                  <c:v>5079</c:v>
                </c:pt>
                <c:pt idx="16" formatCode="General">
                  <c:v>8529</c:v>
                </c:pt>
              </c:numCache>
            </c:numRef>
          </c:val>
          <c:extLst>
            <c:ext xmlns:c14="http://schemas.microsoft.com/office/drawing/2007/8/2/chart" uri="{6F2FDCE9-48DA-4B69-8628-5D25D57E5C99}">
              <c14:invertSolidFillFmt>
                <c14:spPr xmlns:c14="http://schemas.microsoft.com/office/drawing/2007/8/2/chart">
                  <a:solidFill>
                    <a:srgbClr val="FFFFFF"/>
                  </a:solidFill>
                  <a:ln w="14295">
                    <a:solidFill>
                      <a:srgbClr val="000000"/>
                    </a:solidFill>
                    <a:prstDash val="solid"/>
                  </a:ln>
                  <a:effectLst>
                    <a:outerShdw dist="35921" dir="2700000" algn="br">
                      <a:srgbClr val="000000"/>
                    </a:outerShdw>
                  </a:effectLst>
                </c14:spPr>
              </c14:invertSolidFillFmt>
            </c:ext>
          </c:extLst>
        </c:ser>
        <c:dLbls>
          <c:showLegendKey val="0"/>
          <c:showVal val="1"/>
          <c:showCatName val="0"/>
          <c:showSerName val="0"/>
          <c:showPercent val="0"/>
          <c:showBubbleSize val="0"/>
        </c:dLbls>
        <c:gapWidth val="60"/>
        <c:axId val="99536256"/>
        <c:axId val="98894976"/>
      </c:barChart>
      <c:catAx>
        <c:axId val="99536256"/>
        <c:scaling>
          <c:orientation val="minMax"/>
        </c:scaling>
        <c:delete val="0"/>
        <c:axPos val="b"/>
        <c:numFmt formatCode="0" sourceLinked="0"/>
        <c:majorTickMark val="out"/>
        <c:minorTickMark val="none"/>
        <c:tickLblPos val="nextTo"/>
        <c:spPr>
          <a:ln w="3574">
            <a:solidFill>
              <a:schemeClr val="tx1"/>
            </a:solidFill>
            <a:prstDash val="solid"/>
          </a:ln>
        </c:spPr>
        <c:txPr>
          <a:bodyPr rot="0" vert="horz"/>
          <a:lstStyle/>
          <a:p>
            <a:pPr>
              <a:defRPr sz="1126" b="0" i="0" u="none" strike="noStrike" baseline="0">
                <a:solidFill>
                  <a:schemeClr val="tx1"/>
                </a:solidFill>
                <a:latin typeface="Arial"/>
                <a:ea typeface="Arial"/>
                <a:cs typeface="Arial"/>
              </a:defRPr>
            </a:pPr>
            <a:endParaRPr lang="en-US"/>
          </a:p>
        </c:txPr>
        <c:crossAx val="98894976"/>
        <c:crossesAt val="2000"/>
        <c:auto val="0"/>
        <c:lblAlgn val="ctr"/>
        <c:lblOffset val="100"/>
        <c:tickLblSkip val="1"/>
        <c:tickMarkSkip val="1"/>
        <c:noMultiLvlLbl val="0"/>
      </c:catAx>
      <c:valAx>
        <c:axId val="98894976"/>
        <c:scaling>
          <c:orientation val="minMax"/>
          <c:max val="10000"/>
          <c:min val="2000"/>
        </c:scaling>
        <c:delete val="0"/>
        <c:axPos val="l"/>
        <c:numFmt formatCode="#,##0" sourceLinked="0"/>
        <c:majorTickMark val="out"/>
        <c:minorTickMark val="out"/>
        <c:tickLblPos val="nextTo"/>
        <c:spPr>
          <a:ln w="3574">
            <a:solidFill>
              <a:schemeClr val="tx1"/>
            </a:solidFill>
            <a:prstDash val="solid"/>
          </a:ln>
        </c:spPr>
        <c:txPr>
          <a:bodyPr rot="0" vert="horz"/>
          <a:lstStyle/>
          <a:p>
            <a:pPr>
              <a:defRPr sz="1126" b="0" i="0" u="none" strike="noStrike" baseline="0">
                <a:solidFill>
                  <a:schemeClr val="tx1"/>
                </a:solidFill>
                <a:latin typeface="Arial"/>
                <a:ea typeface="Arial"/>
                <a:cs typeface="Arial"/>
              </a:defRPr>
            </a:pPr>
            <a:endParaRPr lang="en-US"/>
          </a:p>
        </c:txPr>
        <c:crossAx val="99536256"/>
        <c:crosses val="autoZero"/>
        <c:crossBetween val="between"/>
        <c:majorUnit val="2000"/>
        <c:minorUnit val="2000"/>
      </c:valAx>
      <c:spPr>
        <a:noFill/>
        <a:ln w="3574">
          <a:solidFill>
            <a:schemeClr val="tx1"/>
          </a:solidFill>
          <a:prstDash val="solid"/>
        </a:ln>
      </c:spPr>
    </c:plotArea>
    <c:plotVisOnly val="1"/>
    <c:dispBlanksAs val="gap"/>
    <c:showDLblsOverMax val="0"/>
  </c:chart>
  <c:spPr>
    <a:noFill/>
    <a:ln>
      <a:noFill/>
    </a:ln>
  </c:spPr>
  <c:txPr>
    <a:bodyPr/>
    <a:lstStyle/>
    <a:p>
      <a:pPr>
        <a:defRPr sz="1351"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433263353620316E-2"/>
          <c:y val="2.6173352972150395E-2"/>
          <c:w val="0.94737911950079112"/>
          <c:h val="0.91578085935954023"/>
        </c:manualLayout>
      </c:layout>
      <c:barChart>
        <c:barDir val="col"/>
        <c:grouping val="stacked"/>
        <c:varyColors val="0"/>
        <c:ser>
          <c:idx val="0"/>
          <c:order val="0"/>
          <c:tx>
            <c:strRef>
              <c:f>Region!$A$16</c:f>
              <c:strCache>
                <c:ptCount val="1"/>
                <c:pt idx="0">
                  <c:v>Los Angeles Area</c:v>
                </c:pt>
              </c:strCache>
            </c:strRef>
          </c:tx>
          <c:spPr>
            <a:solidFill>
              <a:schemeClr val="accent1">
                <a:lumMod val="60000"/>
                <a:lumOff val="40000"/>
              </a:schemeClr>
            </a:solidFill>
            <a:ln>
              <a:solidFill>
                <a:srgbClr val="000000"/>
              </a:solidFill>
            </a:ln>
          </c:spPr>
          <c:invertIfNegative val="0"/>
          <c:dLbls>
            <c:dLbl>
              <c:idx val="4"/>
              <c:layout/>
              <c:tx>
                <c:rich>
                  <a:bodyPr/>
                  <a:lstStyle/>
                  <a:p>
                    <a:r>
                      <a:rPr lang="en-US" sz="1600" smtClean="0">
                        <a:latin typeface="Arial Narrow" pitchFamily="34" charset="0"/>
                      </a:rPr>
                      <a:t>465.7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z="1600" smtClean="0">
                        <a:latin typeface="Arial Narrow" pitchFamily="34" charset="0"/>
                      </a:rPr>
                      <a:t>63.9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sz="1600" smtClean="0">
                        <a:latin typeface="Arial Narrow" pitchFamily="34" charset="0"/>
                      </a:rPr>
                      <a:t>25.9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600" smtClean="0">
                        <a:latin typeface="Arial Narrow" pitchFamily="34" charset="0"/>
                      </a:rPr>
                      <a:t>35.9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600">
                    <a:solidFill>
                      <a:schemeClr val="tx1"/>
                    </a:solidFill>
                    <a:latin typeface="Arial Narrow"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Region!$B$15:$E$15</c:f>
              <c:numCache>
                <c:formatCode>General</c:formatCode>
                <c:ptCount val="4"/>
                <c:pt idx="0">
                  <c:v>2011</c:v>
                </c:pt>
                <c:pt idx="1">
                  <c:v>2012</c:v>
                </c:pt>
                <c:pt idx="2">
                  <c:v>2013</c:v>
                </c:pt>
                <c:pt idx="3">
                  <c:v>2014</c:v>
                </c:pt>
              </c:numCache>
            </c:numRef>
          </c:cat>
          <c:val>
            <c:numRef>
              <c:f>Region!$B$16:$E$16</c:f>
              <c:numCache>
                <c:formatCode>_(* #,##0.00_);_(* \(#,##0.00\);_(* "-"??_);_(@_)</c:formatCode>
                <c:ptCount val="4"/>
                <c:pt idx="0">
                  <c:v>398.32799999999997</c:v>
                </c:pt>
                <c:pt idx="1">
                  <c:v>1059.9000000000001</c:v>
                </c:pt>
                <c:pt idx="2">
                  <c:v>166</c:v>
                </c:pt>
                <c:pt idx="3">
                  <c:v>166.3</c:v>
                </c:pt>
              </c:numCache>
            </c:numRef>
          </c:val>
        </c:ser>
        <c:ser>
          <c:idx val="1"/>
          <c:order val="1"/>
          <c:tx>
            <c:strRef>
              <c:f>Region!$A$17</c:f>
              <c:strCache>
                <c:ptCount val="1"/>
                <c:pt idx="0">
                  <c:v>Rest of State</c:v>
                </c:pt>
              </c:strCache>
            </c:strRef>
          </c:tx>
          <c:spPr>
            <a:solidFill>
              <a:schemeClr val="accent2">
                <a:lumMod val="60000"/>
                <a:lumOff val="40000"/>
              </a:schemeClr>
            </a:solidFill>
            <a:ln>
              <a:solidFill>
                <a:srgbClr val="000000"/>
              </a:solidFill>
            </a:ln>
          </c:spPr>
          <c:invertIfNegative val="0"/>
          <c:dLbls>
            <c:dLbl>
              <c:idx val="3"/>
              <c:layout/>
              <c:tx>
                <c:rich>
                  <a:bodyPr/>
                  <a:lstStyle/>
                  <a:p>
                    <a:r>
                      <a:rPr lang="en-US" sz="1600" dirty="0" smtClean="0">
                        <a:latin typeface="Arial Narrow" pitchFamily="34" charset="0"/>
                      </a:rPr>
                      <a:t>23.8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sz="1600" smtClean="0">
                        <a:latin typeface="Arial Narrow" pitchFamily="34" charset="0"/>
                      </a:rPr>
                      <a:t>47.3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860247267071414E-3"/>
                  <c:y val="-1.0245743779369848E-2"/>
                </c:manualLayout>
              </c:layout>
              <c:tx>
                <c:rich>
                  <a:bodyPr/>
                  <a:lstStyle/>
                  <a:p>
                    <a:r>
                      <a:rPr lang="en-US" sz="1600" dirty="0" smtClean="0">
                        <a:latin typeface="Arial Narrow" pitchFamily="34" charset="0"/>
                      </a:rPr>
                      <a:t>5.2</a:t>
                    </a:r>
                    <a:endParaRPr lang="en-US" dirty="0"/>
                  </a:p>
                </c:rich>
              </c:tx>
              <c:showLegendKey val="0"/>
              <c:showVal val="1"/>
              <c:showCatName val="0"/>
              <c:showSerName val="0"/>
              <c:showPercent val="0"/>
              <c:showBubbleSize val="0"/>
              <c:extLst>
                <c:ext xmlns:c15="http://schemas.microsoft.com/office/drawing/2012/chart" uri="{CE6537A1-D6FC-4f65-9D91-7224C49458BB}">
                  <c15:layout>
                    <c:manualLayout>
                      <c:w val="3.182514117553488E-2"/>
                      <c:h val="4.2593938610156805E-2"/>
                    </c:manualLayout>
                  </c15:layout>
                </c:ext>
              </c:extLst>
            </c:dLbl>
            <c:dLbl>
              <c:idx val="6"/>
              <c:layout>
                <c:manualLayout>
                  <c:x val="-9.6293203248583824E-4"/>
                  <c:y val="-1.4997806678792799E-2"/>
                </c:manualLayout>
              </c:layout>
              <c:tx>
                <c:rich>
                  <a:bodyPr/>
                  <a:lstStyle/>
                  <a:p>
                    <a:r>
                      <a:rPr lang="en-US" sz="1600" dirty="0" smtClean="0">
                        <a:latin typeface="Arial Narrow" pitchFamily="34" charset="0"/>
                      </a:rPr>
                      <a:t>4.2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9.8612989032936544E-4"/>
                  <c:y val="-1.01383728230937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029180695847362E-3"/>
                  <c:y val="-1.267316560313539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7.0147008139134119E-3"/>
                  <c:y val="-1.774235201468227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0"/>
                  <c:y val="-1.267296602886722E-2"/>
                </c:manualLayout>
              </c:layout>
              <c:tx>
                <c:rich>
                  <a:bodyPr/>
                  <a:lstStyle/>
                  <a:p>
                    <a:r>
                      <a:rPr lang="en-US" sz="1600" dirty="0" smtClean="0">
                        <a:latin typeface="Arial Narrow" pitchFamily="34" charset="0"/>
                      </a:rPr>
                      <a:t>5.9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0"/>
                  <c:y val="-1.2672966028867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0"/>
                  <c:y val="-2.7880525263507979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a:lstStyle/>
              <a:p>
                <a:pPr>
                  <a:defRPr sz="1600">
                    <a:solidFill>
                      <a:schemeClr val="tx1"/>
                    </a:solidFill>
                    <a:latin typeface="Arial Narrow"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Region!$B$15:$E$15</c:f>
              <c:numCache>
                <c:formatCode>General</c:formatCode>
                <c:ptCount val="4"/>
                <c:pt idx="0">
                  <c:v>2011</c:v>
                </c:pt>
                <c:pt idx="1">
                  <c:v>2012</c:v>
                </c:pt>
                <c:pt idx="2">
                  <c:v>2013</c:v>
                </c:pt>
                <c:pt idx="3">
                  <c:v>2014</c:v>
                </c:pt>
              </c:numCache>
            </c:numRef>
          </c:cat>
          <c:val>
            <c:numRef>
              <c:f>Region!$B$17:$E$17</c:f>
              <c:numCache>
                <c:formatCode>_(* #,##0.00_);_(* \(#,##0.00\);_(* "-"??_);_(@_)</c:formatCode>
                <c:ptCount val="4"/>
                <c:pt idx="0">
                  <c:v>65.528000000000006</c:v>
                </c:pt>
                <c:pt idx="1">
                  <c:v>119.4</c:v>
                </c:pt>
                <c:pt idx="2">
                  <c:v>20.2</c:v>
                </c:pt>
                <c:pt idx="3">
                  <c:v>23.8</c:v>
                </c:pt>
              </c:numCache>
            </c:numRef>
          </c:val>
        </c:ser>
        <c:dLbls>
          <c:showLegendKey val="0"/>
          <c:showVal val="0"/>
          <c:showCatName val="0"/>
          <c:showSerName val="0"/>
          <c:showPercent val="0"/>
          <c:showBubbleSize val="0"/>
        </c:dLbls>
        <c:gapWidth val="55"/>
        <c:overlap val="100"/>
        <c:axId val="98382976"/>
        <c:axId val="98384512"/>
      </c:barChart>
      <c:catAx>
        <c:axId val="98382976"/>
        <c:scaling>
          <c:orientation val="minMax"/>
        </c:scaling>
        <c:delete val="0"/>
        <c:axPos val="b"/>
        <c:numFmt formatCode="General" sourceLinked="0"/>
        <c:majorTickMark val="none"/>
        <c:minorTickMark val="none"/>
        <c:tickLblPos val="nextTo"/>
        <c:txPr>
          <a:bodyPr/>
          <a:lstStyle/>
          <a:p>
            <a:pPr>
              <a:defRPr sz="1400">
                <a:latin typeface="Arial Narrow" pitchFamily="34" charset="0"/>
              </a:defRPr>
            </a:pPr>
            <a:endParaRPr lang="en-US"/>
          </a:p>
        </c:txPr>
        <c:crossAx val="98384512"/>
        <c:crosses val="autoZero"/>
        <c:auto val="1"/>
        <c:lblAlgn val="ctr"/>
        <c:lblOffset val="100"/>
        <c:noMultiLvlLbl val="0"/>
      </c:catAx>
      <c:valAx>
        <c:axId val="98384512"/>
        <c:scaling>
          <c:orientation val="minMax"/>
          <c:max val="1350"/>
          <c:min val="0"/>
        </c:scaling>
        <c:delete val="0"/>
        <c:axPos val="l"/>
        <c:majorGridlines>
          <c:spPr>
            <a:ln>
              <a:noFill/>
            </a:ln>
          </c:spPr>
        </c:majorGridlines>
        <c:numFmt formatCode="General" sourceLinked="0"/>
        <c:majorTickMark val="none"/>
        <c:minorTickMark val="none"/>
        <c:tickLblPos val="nextTo"/>
        <c:txPr>
          <a:bodyPr/>
          <a:lstStyle/>
          <a:p>
            <a:pPr>
              <a:defRPr sz="1400">
                <a:latin typeface="Arial Narrow" pitchFamily="34" charset="0"/>
              </a:defRPr>
            </a:pPr>
            <a:endParaRPr lang="en-US"/>
          </a:p>
        </c:txPr>
        <c:crossAx val="98382976"/>
        <c:crosses val="autoZero"/>
        <c:crossBetween val="between"/>
        <c:majorUnit val="200"/>
        <c:minorUnit val="200"/>
      </c:valAx>
    </c:plotArea>
    <c:legend>
      <c:legendPos val="t"/>
      <c:layout>
        <c:manualLayout>
          <c:xMode val="edge"/>
          <c:yMode val="edge"/>
          <c:x val="8.4144042612299366E-2"/>
          <c:y val="3.6284198547658138E-2"/>
          <c:w val="0.21100917890623069"/>
          <c:h val="0.12554558615561284"/>
        </c:manualLayout>
      </c:layout>
      <c:overlay val="0"/>
      <c:txPr>
        <a:bodyPr/>
        <a:lstStyle/>
        <a:p>
          <a:pPr>
            <a:defRPr sz="1600">
              <a:latin typeface="Arial Narrow" pitchFamily="34" charset="0"/>
            </a:defRPr>
          </a:pPr>
          <a:endParaRPr lang="en-US"/>
        </a:p>
      </c:txPr>
    </c:legend>
    <c:plotVisOnly val="1"/>
    <c:dispBlanksAs val="gap"/>
    <c:showDLblsOverMax val="0"/>
  </c:chart>
  <c:txPr>
    <a:bodyPr/>
    <a:lstStyle/>
    <a:p>
      <a:pPr>
        <a:defRPr>
          <a:latin typeface="Arial" pitchFamily="34" charset="0"/>
          <a:cs typeface="Arial" pitchFamily="34" charset="0"/>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685292329383492E-2"/>
          <c:y val="3.4012517006802724E-2"/>
          <c:w val="0.90586630286493863"/>
          <c:h val="0.89423606941976608"/>
        </c:manualLayout>
      </c:layout>
      <c:barChart>
        <c:barDir val="col"/>
        <c:grouping val="clustered"/>
        <c:varyColors val="0"/>
        <c:ser>
          <c:idx val="0"/>
          <c:order val="0"/>
          <c:tx>
            <c:strRef>
              <c:f>Sheet1!$A$2</c:f>
              <c:strCache>
                <c:ptCount val="1"/>
                <c:pt idx="0">
                  <c:v>Projected</c:v>
                </c:pt>
              </c:strCache>
            </c:strRef>
          </c:tx>
          <c:spPr>
            <a:solidFill>
              <a:schemeClr val="accent1"/>
            </a:solidFill>
            <a:ln w="16842">
              <a:solidFill>
                <a:srgbClr val="000000"/>
              </a:solidFill>
              <a:prstDash val="solid"/>
            </a:ln>
            <a:effectLst/>
          </c:spPr>
          <c:invertIfNegative val="0"/>
          <c:dLbls>
            <c:dLbl>
              <c:idx val="1"/>
              <c:layout>
                <c:manualLayout>
                  <c:x val="-3.8714514332511586E-4"/>
                  <c:y val="-6.679488359557747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Mode val="edge"/>
                  <c:yMode val="edge"/>
                  <c:x val="0.51159618008185537"/>
                  <c:y val="0.1963350785340314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33685">
                <a:noFill/>
              </a:ln>
            </c:spPr>
            <c:txPr>
              <a:bodyPr/>
              <a:lstStyle/>
              <a:p>
                <a:pPr>
                  <a:defRPr sz="1400" b="0"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Sheet1!$B$1:$I$1</c:f>
              <c:strCache>
                <c:ptCount val="2"/>
                <c:pt idx="0">
                  <c:v>Indemnity</c:v>
                </c:pt>
                <c:pt idx="1">
                  <c:v>Medical</c:v>
                </c:pt>
              </c:strCache>
            </c:strRef>
          </c:cat>
          <c:val>
            <c:numRef>
              <c:f>Sheet1!$B$2:$I$2</c:f>
              <c:numCache>
                <c:formatCode>General</c:formatCode>
                <c:ptCount val="2"/>
                <c:pt idx="0">
                  <c:v>0.113</c:v>
                </c:pt>
                <c:pt idx="1">
                  <c:v>9.7000000000000003E-2</c:v>
                </c:pt>
              </c:numCache>
            </c:numRef>
          </c:val>
        </c:ser>
        <c:ser>
          <c:idx val="1"/>
          <c:order val="1"/>
          <c:tx>
            <c:strRef>
              <c:f>Sheet1!$A$3</c:f>
              <c:strCache>
                <c:ptCount val="1"/>
                <c:pt idx="0">
                  <c:v>Actual (Current Estimate)</c:v>
                </c:pt>
              </c:strCache>
            </c:strRef>
          </c:tx>
          <c:spPr>
            <a:solidFill>
              <a:schemeClr val="accent2"/>
            </a:solidFill>
            <a:ln w="16842">
              <a:solidFill>
                <a:srgbClr val="000000"/>
              </a:solidFill>
              <a:prstDash val="solid"/>
            </a:ln>
            <a:effectLst/>
          </c:spPr>
          <c:invertIfNegative val="0"/>
          <c:dPt>
            <c:idx val="0"/>
            <c:invertIfNegative val="0"/>
            <c:bubble3D val="0"/>
          </c:dPt>
          <c:dPt>
            <c:idx val="1"/>
            <c:invertIfNegative val="0"/>
            <c:bubble3D val="0"/>
          </c:dPt>
          <c:dPt>
            <c:idx val="3"/>
            <c:invertIfNegative val="0"/>
            <c:bubble3D val="0"/>
          </c:dPt>
          <c:dLbls>
            <c:dLbl>
              <c:idx val="0"/>
              <c:layout>
                <c:manualLayout>
                  <c:x val="-6.6883186754223929E-3"/>
                  <c:y val="3.32643082935436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1451436490727706E-4"/>
                  <c:y val="-1.99394626690445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33685">
                <a:noFill/>
              </a:ln>
            </c:spPr>
            <c:txPr>
              <a:bodyPr/>
              <a:lstStyle/>
              <a:p>
                <a:pPr>
                  <a:defRPr sz="1400" b="0"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Sheet1!$B$1:$I$1</c:f>
              <c:strCache>
                <c:ptCount val="2"/>
                <c:pt idx="0">
                  <c:v>Indemnity</c:v>
                </c:pt>
                <c:pt idx="1">
                  <c:v>Medical</c:v>
                </c:pt>
              </c:strCache>
            </c:strRef>
          </c:cat>
          <c:val>
            <c:numRef>
              <c:f>Sheet1!$B$3:$I$3</c:f>
              <c:numCache>
                <c:formatCode>General</c:formatCode>
                <c:ptCount val="2"/>
                <c:pt idx="0">
                  <c:v>7.0000000000000007E-2</c:v>
                </c:pt>
                <c:pt idx="1">
                  <c:v>-8.3000000000000004E-2</c:v>
                </c:pt>
              </c:numCache>
            </c:numRef>
          </c:val>
        </c:ser>
        <c:dLbls>
          <c:showLegendKey val="0"/>
          <c:showVal val="1"/>
          <c:showCatName val="0"/>
          <c:showSerName val="0"/>
          <c:showPercent val="0"/>
          <c:showBubbleSize val="0"/>
        </c:dLbls>
        <c:gapWidth val="40"/>
        <c:axId val="100750080"/>
        <c:axId val="100751616"/>
      </c:barChart>
      <c:catAx>
        <c:axId val="100750080"/>
        <c:scaling>
          <c:orientation val="minMax"/>
        </c:scaling>
        <c:delete val="0"/>
        <c:axPos val="b"/>
        <c:numFmt formatCode="General" sourceLinked="1"/>
        <c:majorTickMark val="out"/>
        <c:minorTickMark val="none"/>
        <c:tickLblPos val="low"/>
        <c:txPr>
          <a:bodyPr/>
          <a:lstStyle/>
          <a:p>
            <a:pPr>
              <a:defRPr sz="1400"/>
            </a:pPr>
            <a:endParaRPr lang="en-US"/>
          </a:p>
        </c:txPr>
        <c:crossAx val="100751616"/>
        <c:crosses val="autoZero"/>
        <c:auto val="1"/>
        <c:lblAlgn val="ctr"/>
        <c:lblOffset val="100"/>
        <c:tickLblSkip val="1"/>
        <c:tickMarkSkip val="1"/>
        <c:noMultiLvlLbl val="0"/>
      </c:catAx>
      <c:valAx>
        <c:axId val="100751616"/>
        <c:scaling>
          <c:orientation val="minMax"/>
          <c:max val="0.24000000000000002"/>
          <c:min val="-0.15000000000000002"/>
        </c:scaling>
        <c:delete val="0"/>
        <c:axPos val="l"/>
        <c:numFmt formatCode="0%" sourceLinked="0"/>
        <c:majorTickMark val="out"/>
        <c:minorTickMark val="out"/>
        <c:tickLblPos val="nextTo"/>
        <c:spPr>
          <a:ln w="4211">
            <a:solidFill>
              <a:schemeClr val="tx1"/>
            </a:solidFill>
            <a:prstDash val="solid"/>
          </a:ln>
        </c:spPr>
        <c:txPr>
          <a:bodyPr rot="0" vert="horz"/>
          <a:lstStyle/>
          <a:p>
            <a:pPr>
              <a:defRPr sz="1200" b="0" i="0" u="none" strike="noStrike" baseline="0">
                <a:solidFill>
                  <a:schemeClr val="tx1"/>
                </a:solidFill>
                <a:latin typeface="Arial Narrow"/>
                <a:ea typeface="Arial Narrow"/>
                <a:cs typeface="Arial Narrow"/>
              </a:defRPr>
            </a:pPr>
            <a:endParaRPr lang="en-US"/>
          </a:p>
        </c:txPr>
        <c:crossAx val="100750080"/>
        <c:crosses val="autoZero"/>
        <c:crossBetween val="between"/>
        <c:majorUnit val="5.000000000000001E-2"/>
        <c:minorUnit val="5.000000000000001E-2"/>
      </c:valAx>
      <c:spPr>
        <a:noFill/>
        <a:ln w="4211">
          <a:solidFill>
            <a:schemeClr val="tx1"/>
          </a:solidFill>
          <a:prstDash val="solid"/>
        </a:ln>
      </c:spPr>
    </c:plotArea>
    <c:legend>
      <c:legendPos val="r"/>
      <c:layout>
        <c:manualLayout>
          <c:xMode val="edge"/>
          <c:yMode val="edge"/>
          <c:x val="0.12820149217458926"/>
          <c:y val="0.67367784491388916"/>
          <c:w val="0.2967516039661709"/>
          <c:h val="0.13768053340250461"/>
        </c:manualLayout>
      </c:layout>
      <c:overlay val="0"/>
      <c:spPr>
        <a:noFill/>
        <a:ln w="33685">
          <a:noFill/>
        </a:ln>
      </c:spPr>
      <c:txPr>
        <a:bodyPr/>
        <a:lstStyle/>
        <a:p>
          <a:pPr>
            <a:defRPr sz="1400" b="0" i="0" u="none" strike="noStrike" baseline="0">
              <a:solidFill>
                <a:schemeClr val="tx1"/>
              </a:solidFill>
              <a:latin typeface="Arial Narrow"/>
              <a:ea typeface="Arial Narrow"/>
              <a:cs typeface="Arial Narrow"/>
            </a:defRPr>
          </a:pPr>
          <a:endParaRPr lang="en-US"/>
        </a:p>
      </c:txPr>
    </c:legend>
    <c:plotVisOnly val="1"/>
    <c:dispBlanksAs val="gap"/>
    <c:showDLblsOverMax val="0"/>
  </c:chart>
  <c:spPr>
    <a:noFill/>
    <a:ln>
      <a:noFill/>
    </a:ln>
  </c:spPr>
  <c:txPr>
    <a:bodyPr/>
    <a:lstStyle/>
    <a:p>
      <a:pPr>
        <a:defRPr sz="1326" b="0" i="0" u="none" strike="noStrike" baseline="0">
          <a:solidFill>
            <a:schemeClr val="tx1"/>
          </a:solidFill>
          <a:latin typeface="Arial Narrow"/>
          <a:ea typeface="Arial Narrow"/>
          <a:cs typeface="Arial Narrow"/>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555705756553663E-2"/>
          <c:y val="8.3059233078194183E-2"/>
          <c:w val="0.93969849246231152"/>
          <c:h val="0.78564981348385221"/>
        </c:manualLayout>
      </c:layout>
      <c:barChart>
        <c:barDir val="col"/>
        <c:grouping val="clustered"/>
        <c:varyColors val="0"/>
        <c:ser>
          <c:idx val="0"/>
          <c:order val="0"/>
          <c:tx>
            <c:strRef>
              <c:f>Sheet1!$A$2</c:f>
              <c:strCache>
                <c:ptCount val="1"/>
                <c:pt idx="0">
                  <c:v>Projected</c:v>
                </c:pt>
              </c:strCache>
            </c:strRef>
          </c:tx>
          <c:spPr>
            <a:solidFill>
              <a:schemeClr val="accent1"/>
            </a:solidFill>
            <a:ln w="14446">
              <a:solidFill>
                <a:srgbClr val="000000"/>
              </a:solidFill>
              <a:prstDash val="solid"/>
            </a:ln>
            <a:effectLst/>
          </c:spPr>
          <c:invertIfNegative val="0"/>
          <c:dLbls>
            <c:dLbl>
              <c:idx val="0"/>
              <c:layout>
                <c:manualLayout>
                  <c:x val="-4.4141174366096238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3601762263975159E-4"/>
                  <c:y val="7.3256851657568728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2.2528218780806862E-3"/>
                  <c:y val="-3.472741846137693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5"/>
              <c:layout>
                <c:manualLayout>
                  <c:x val="-4.4141174366096238E-3"/>
                  <c:y val="0"/>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2.4876654885187381E-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2.9427449577397492E-3"/>
                  <c:y val="7.4629964655562146E-3"/>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6479537687909562E-3"/>
                  <c:y val="-1.390024699960727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9"/>
              <c:layout>
                <c:manualLayout>
                  <c:x val="2.9763672423400713E-3"/>
                  <c:y val="1.8522973178240381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28893">
                <a:noFill/>
              </a:ln>
            </c:spPr>
            <c:txPr>
              <a:bodyPr/>
              <a:lstStyle/>
              <a:p>
                <a:pPr>
                  <a:defRPr sz="1300" b="0" i="0" u="none" strike="noStrike" baseline="0">
                    <a:solidFill>
                      <a:schemeClr val="tx1"/>
                    </a:solidFill>
                    <a:latin typeface="Arial Narrow" pitchFamily="34" charset="0"/>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Sheet1!$B$1:$B$1</c:f>
              <c:strCache>
                <c:ptCount val="1"/>
                <c:pt idx="0">
                  <c:v> </c:v>
                </c:pt>
              </c:strCache>
            </c:strRef>
          </c:cat>
          <c:val>
            <c:numRef>
              <c:f>Sheet1!$B$2:$B$2</c:f>
              <c:numCache>
                <c:formatCode>0.0</c:formatCode>
                <c:ptCount val="1"/>
                <c:pt idx="0">
                  <c:v>0.9</c:v>
                </c:pt>
              </c:numCache>
            </c:numRef>
          </c:val>
        </c:ser>
        <c:ser>
          <c:idx val="1"/>
          <c:order val="1"/>
          <c:tx>
            <c:strRef>
              <c:f>Sheet1!$A$3</c:f>
              <c:strCache>
                <c:ptCount val="1"/>
                <c:pt idx="0">
                  <c:v>Actual (Current Estimate)</c:v>
                </c:pt>
              </c:strCache>
            </c:strRef>
          </c:tx>
          <c:spPr>
            <a:solidFill>
              <a:schemeClr val="accent2"/>
            </a:solidFill>
            <a:ln w="14446">
              <a:solidFill>
                <a:srgbClr val="000000"/>
              </a:solidFill>
              <a:prstDash val="solid"/>
            </a:ln>
            <a:effectLst/>
          </c:spPr>
          <c:invertIfNegative val="0"/>
          <c:dLbls>
            <c:dLbl>
              <c:idx val="3"/>
              <c:layout>
                <c:manualLayout>
                  <c:x val="8.3235953903414445E-3"/>
                  <c:y val="-2.1435567884806815E-4"/>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2.5253311460928184E-3"/>
                  <c:y val="3.905636102833294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7"/>
              <c:layout>
                <c:manualLayout>
                  <c:x val="4.3614592378157105E-3"/>
                  <c:y val="5.6061737816460533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8"/>
              <c:layout>
                <c:manualLayout>
                  <c:x val="5.9219572242007754E-3"/>
                  <c:y val="-8.5216813872451055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9"/>
              <c:layout>
                <c:manualLayout>
                  <c:x val="3.0085897931207703E-3"/>
                  <c:y val="2.586595614652994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0"/>
              <c:layout>
                <c:manualLayout>
                  <c:x val="8.6135621059491227E-3"/>
                  <c:y val="3.6306796085405035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28893">
                <a:noFill/>
              </a:ln>
            </c:spPr>
            <c:txPr>
              <a:bodyPr/>
              <a:lstStyle/>
              <a:p>
                <a:pPr>
                  <a:defRPr sz="1300" b="0" i="0" u="none" strike="noStrike" baseline="0">
                    <a:solidFill>
                      <a:schemeClr val="tx1"/>
                    </a:solidFill>
                    <a:latin typeface="Arial Narrow" pitchFamily="34" charset="0"/>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Sheet1!$B$1:$B$1</c:f>
              <c:strCache>
                <c:ptCount val="1"/>
                <c:pt idx="0">
                  <c:v> </c:v>
                </c:pt>
              </c:strCache>
            </c:strRef>
          </c:cat>
          <c:val>
            <c:numRef>
              <c:f>Sheet1!$B$3:$B$3</c:f>
              <c:numCache>
                <c:formatCode>General</c:formatCode>
                <c:ptCount val="1"/>
                <c:pt idx="0">
                  <c:v>4.9000000000000004</c:v>
                </c:pt>
              </c:numCache>
            </c:numRef>
          </c:val>
        </c:ser>
        <c:dLbls>
          <c:showLegendKey val="0"/>
          <c:showVal val="1"/>
          <c:showCatName val="0"/>
          <c:showSerName val="0"/>
          <c:showPercent val="0"/>
          <c:showBubbleSize val="0"/>
        </c:dLbls>
        <c:gapWidth val="40"/>
        <c:axId val="100498048"/>
        <c:axId val="100532992"/>
      </c:barChart>
      <c:catAx>
        <c:axId val="100498048"/>
        <c:scaling>
          <c:orientation val="minMax"/>
        </c:scaling>
        <c:delete val="0"/>
        <c:axPos val="b"/>
        <c:title>
          <c:tx>
            <c:rich>
              <a:bodyPr/>
              <a:lstStyle/>
              <a:p>
                <a:pPr>
                  <a:defRPr sz="1400" b="0" i="0" u="none" strike="noStrike" baseline="0">
                    <a:solidFill>
                      <a:schemeClr val="tx1"/>
                    </a:solidFill>
                    <a:latin typeface="Arial Narrow"/>
                    <a:ea typeface="Arial Narrow"/>
                    <a:cs typeface="Arial Narrow"/>
                  </a:defRPr>
                </a:pPr>
                <a:r>
                  <a:rPr lang="en-US" sz="1400" dirty="0"/>
                  <a:t>Accident Year</a:t>
                </a:r>
              </a:p>
            </c:rich>
          </c:tx>
          <c:layout>
            <c:manualLayout>
              <c:xMode val="edge"/>
              <c:yMode val="edge"/>
              <c:x val="0.46984924623115576"/>
              <c:y val="0.93435448577680524"/>
            </c:manualLayout>
          </c:layout>
          <c:overlay val="0"/>
          <c:spPr>
            <a:noFill/>
            <a:ln w="28893">
              <a:noFill/>
            </a:ln>
          </c:spPr>
        </c:title>
        <c:numFmt formatCode="0" sourceLinked="0"/>
        <c:majorTickMark val="out"/>
        <c:minorTickMark val="none"/>
        <c:tickLblPos val="low"/>
        <c:spPr>
          <a:ln w="3612">
            <a:solidFill>
              <a:schemeClr val="tx1"/>
            </a:solidFill>
            <a:prstDash val="solid"/>
          </a:ln>
        </c:spPr>
        <c:txPr>
          <a:bodyPr rot="0" vert="horz"/>
          <a:lstStyle/>
          <a:p>
            <a:pPr>
              <a:defRPr sz="1200" b="0" i="0" u="none" strike="noStrike" baseline="0">
                <a:solidFill>
                  <a:schemeClr val="tx1"/>
                </a:solidFill>
                <a:latin typeface="Arial Narrow" pitchFamily="34" charset="0"/>
                <a:ea typeface="Arial"/>
                <a:cs typeface="Arial"/>
              </a:defRPr>
            </a:pPr>
            <a:endParaRPr lang="en-US"/>
          </a:p>
        </c:txPr>
        <c:crossAx val="100532992"/>
        <c:crosses val="autoZero"/>
        <c:auto val="0"/>
        <c:lblAlgn val="ctr"/>
        <c:lblOffset val="100"/>
        <c:tickLblSkip val="1"/>
        <c:tickMarkSkip val="1"/>
        <c:noMultiLvlLbl val="0"/>
      </c:catAx>
      <c:valAx>
        <c:axId val="100532992"/>
        <c:scaling>
          <c:orientation val="minMax"/>
          <c:max val="7.5"/>
          <c:min val="0"/>
        </c:scaling>
        <c:delete val="0"/>
        <c:axPos val="l"/>
        <c:numFmt formatCode="0" sourceLinked="0"/>
        <c:majorTickMark val="out"/>
        <c:minorTickMark val="out"/>
        <c:tickLblPos val="nextTo"/>
        <c:spPr>
          <a:ln w="3612">
            <a:solidFill>
              <a:schemeClr val="tx1"/>
            </a:solidFill>
            <a:prstDash val="solid"/>
          </a:ln>
        </c:spPr>
        <c:txPr>
          <a:bodyPr rot="0" vert="horz"/>
          <a:lstStyle/>
          <a:p>
            <a:pPr>
              <a:defRPr sz="1200" b="0" i="0" u="none" strike="noStrike" baseline="0">
                <a:solidFill>
                  <a:schemeClr val="tx1"/>
                </a:solidFill>
                <a:latin typeface="Arial Narrow" pitchFamily="34" charset="0"/>
                <a:ea typeface="Arial"/>
                <a:cs typeface="Arial"/>
              </a:defRPr>
            </a:pPr>
            <a:endParaRPr lang="en-US"/>
          </a:p>
        </c:txPr>
        <c:crossAx val="100498048"/>
        <c:crosses val="autoZero"/>
        <c:crossBetween val="between"/>
        <c:majorUnit val="3"/>
        <c:minorUnit val="3"/>
      </c:valAx>
      <c:spPr>
        <a:noFill/>
        <a:ln w="14446">
          <a:solidFill>
            <a:schemeClr val="tx1"/>
          </a:solidFill>
          <a:prstDash val="solid"/>
        </a:ln>
      </c:spPr>
    </c:plotArea>
    <c:legend>
      <c:legendPos val="r"/>
      <c:layout>
        <c:manualLayout>
          <c:xMode val="edge"/>
          <c:yMode val="edge"/>
          <c:x val="0.10109997257686097"/>
          <c:y val="0.1101350234310666"/>
          <c:w val="0.24721907705091076"/>
          <c:h val="0.10931742376578492"/>
        </c:manualLayout>
      </c:layout>
      <c:overlay val="0"/>
      <c:spPr>
        <a:noFill/>
        <a:ln w="28893">
          <a:noFill/>
        </a:ln>
      </c:spPr>
      <c:txPr>
        <a:bodyPr/>
        <a:lstStyle/>
        <a:p>
          <a:pPr>
            <a:defRPr sz="1400" b="0" i="0" u="none" strike="noStrike" baseline="0">
              <a:solidFill>
                <a:schemeClr val="tx1"/>
              </a:solidFill>
              <a:latin typeface="Arial Narrow" pitchFamily="34" charset="0"/>
              <a:ea typeface="Arial"/>
              <a:cs typeface="Arial"/>
            </a:defRPr>
          </a:pPr>
          <a:endParaRPr lang="en-US"/>
        </a:p>
      </c:txPr>
    </c:legend>
    <c:plotVisOnly val="1"/>
    <c:dispBlanksAs val="gap"/>
    <c:showDLblsOverMax val="0"/>
  </c:chart>
  <c:spPr>
    <a:noFill/>
    <a:ln>
      <a:noFill/>
    </a:ln>
  </c:spPr>
  <c:txPr>
    <a:bodyPr/>
    <a:lstStyle/>
    <a:p>
      <a:pPr>
        <a:defRPr sz="1138" b="1"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228600" indent="-228600">
              <a:buAutoNum type="arabicPlain" startAt="2014"/>
              <a:defRPr/>
            </a:pPr>
            <a:r>
              <a:rPr lang="en-US" sz="1400" dirty="0" smtClean="0">
                <a:solidFill>
                  <a:srgbClr val="000000"/>
                </a:solidFill>
              </a:rPr>
              <a:t> IMR Counts</a:t>
            </a:r>
          </a:p>
          <a:p>
            <a:pPr marL="228600" indent="-228600">
              <a:buAutoNum type="arabicPlain" startAt="2014"/>
              <a:defRPr/>
            </a:pPr>
            <a:endParaRPr lang="en-US" sz="1200" dirty="0"/>
          </a:p>
        </c:rich>
      </c:tx>
      <c:layout>
        <c:manualLayout>
          <c:xMode val="edge"/>
          <c:yMode val="edge"/>
          <c:x val="0.43625054361044124"/>
          <c:y val="0"/>
        </c:manualLayout>
      </c:layout>
      <c:overlay val="0"/>
    </c:title>
    <c:autoTitleDeleted val="0"/>
    <c:plotArea>
      <c:layout>
        <c:manualLayout>
          <c:layoutTarget val="inner"/>
          <c:xMode val="edge"/>
          <c:yMode val="edge"/>
          <c:x val="7.479186840151858E-2"/>
          <c:y val="9.9871310905009933E-2"/>
          <c:w val="0.93498831780057889"/>
          <c:h val="0.80186015165672986"/>
        </c:manualLayout>
      </c:layout>
      <c:barChart>
        <c:barDir val="col"/>
        <c:grouping val="clustered"/>
        <c:varyColors val="0"/>
        <c:ser>
          <c:idx val="0"/>
          <c:order val="0"/>
          <c:tx>
            <c:strRef>
              <c:f>Sheet1!$B$1</c:f>
              <c:strCache>
                <c:ptCount val="1"/>
                <c:pt idx="0">
                  <c:v>Column1</c:v>
                </c:pt>
              </c:strCache>
            </c:strRef>
          </c:tx>
          <c:spPr>
            <a:solidFill>
              <a:schemeClr val="accent2"/>
            </a:solidFill>
            <a:ln>
              <a:solidFill>
                <a:srgbClr val="FFC000"/>
              </a:solidFill>
            </a:ln>
          </c:spPr>
          <c:invertIfNegative val="0"/>
          <c:dPt>
            <c:idx val="0"/>
            <c:invertIfNegative val="0"/>
            <c:bubble3D val="0"/>
            <c:spPr>
              <a:solidFill>
                <a:srgbClr val="FF6600"/>
              </a:solidFill>
              <a:ln>
                <a:solidFill>
                  <a:srgbClr val="FFC000"/>
                </a:solidFill>
              </a:ln>
            </c:spPr>
          </c:dPt>
          <c:dPt>
            <c:idx val="1"/>
            <c:invertIfNegative val="0"/>
            <c:bubble3D val="0"/>
            <c:spPr>
              <a:solidFill>
                <a:srgbClr val="FFC000"/>
              </a:solidFill>
              <a:ln>
                <a:solidFill>
                  <a:srgbClr val="FFC000"/>
                </a:solidFill>
              </a:ln>
            </c:spPr>
          </c:dPt>
          <c:dPt>
            <c:idx val="2"/>
            <c:invertIfNegative val="0"/>
            <c:bubble3D val="0"/>
            <c:spPr>
              <a:solidFill>
                <a:srgbClr val="92D050"/>
              </a:solidFill>
              <a:ln>
                <a:solidFill>
                  <a:srgbClr val="FFC000"/>
                </a:solidFill>
              </a:ln>
            </c:spPr>
          </c:dPt>
          <c:dLbls>
            <c:numFmt formatCode="#,##0" sourceLinked="0"/>
            <c:spPr>
              <a:noFill/>
              <a:ln>
                <a:noFill/>
              </a:ln>
              <a:effectLst/>
            </c:spPr>
            <c:txPr>
              <a:bodyPr/>
              <a:lstStyle/>
              <a:p>
                <a:pPr>
                  <a:defRPr sz="1200">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IMR Requests</c:v>
                </c:pt>
                <c:pt idx="1">
                  <c:v>Valid IMR Requests</c:v>
                </c:pt>
                <c:pt idx="2">
                  <c:v>Projected </c:v>
                </c:pt>
              </c:strCache>
            </c:strRef>
          </c:cat>
          <c:val>
            <c:numRef>
              <c:f>Sheet1!$B$2:$B$4</c:f>
              <c:numCache>
                <c:formatCode>General</c:formatCode>
                <c:ptCount val="3"/>
                <c:pt idx="0">
                  <c:v>220000</c:v>
                </c:pt>
                <c:pt idx="1">
                  <c:v>135000</c:v>
                </c:pt>
                <c:pt idx="2">
                  <c:v>50000</c:v>
                </c:pt>
              </c:numCache>
            </c:numRef>
          </c:val>
        </c:ser>
        <c:dLbls>
          <c:showLegendKey val="0"/>
          <c:showVal val="0"/>
          <c:showCatName val="0"/>
          <c:showSerName val="0"/>
          <c:showPercent val="0"/>
          <c:showBubbleSize val="0"/>
        </c:dLbls>
        <c:gapWidth val="45"/>
        <c:axId val="100702464"/>
        <c:axId val="100712448"/>
      </c:barChart>
      <c:catAx>
        <c:axId val="100702464"/>
        <c:scaling>
          <c:orientation val="minMax"/>
        </c:scaling>
        <c:delete val="0"/>
        <c:axPos val="b"/>
        <c:numFmt formatCode="General" sourceLinked="1"/>
        <c:majorTickMark val="out"/>
        <c:minorTickMark val="none"/>
        <c:tickLblPos val="nextTo"/>
        <c:spPr>
          <a:ln>
            <a:solidFill>
              <a:srgbClr val="000000"/>
            </a:solidFill>
          </a:ln>
        </c:spPr>
        <c:txPr>
          <a:bodyPr/>
          <a:lstStyle/>
          <a:p>
            <a:pPr>
              <a:defRPr sz="1200">
                <a:solidFill>
                  <a:srgbClr val="000000"/>
                </a:solidFill>
              </a:defRPr>
            </a:pPr>
            <a:endParaRPr lang="en-US"/>
          </a:p>
        </c:txPr>
        <c:crossAx val="100712448"/>
        <c:crosses val="autoZero"/>
        <c:auto val="1"/>
        <c:lblAlgn val="ctr"/>
        <c:lblOffset val="100"/>
        <c:noMultiLvlLbl val="0"/>
      </c:catAx>
      <c:valAx>
        <c:axId val="100712448"/>
        <c:scaling>
          <c:orientation val="minMax"/>
          <c:min val="0"/>
        </c:scaling>
        <c:delete val="0"/>
        <c:axPos val="l"/>
        <c:majorGridlines/>
        <c:numFmt formatCode="#,##0" sourceLinked="0"/>
        <c:majorTickMark val="out"/>
        <c:minorTickMark val="none"/>
        <c:tickLblPos val="nextTo"/>
        <c:spPr>
          <a:ln>
            <a:solidFill>
              <a:srgbClr val="000000"/>
            </a:solidFill>
          </a:ln>
        </c:spPr>
        <c:txPr>
          <a:bodyPr/>
          <a:lstStyle/>
          <a:p>
            <a:pPr>
              <a:defRPr sz="1200">
                <a:solidFill>
                  <a:srgbClr val="000000"/>
                </a:solidFill>
              </a:defRPr>
            </a:pPr>
            <a:endParaRPr lang="en-US"/>
          </a:p>
        </c:txPr>
        <c:crossAx val="100702464"/>
        <c:crosses val="autoZero"/>
        <c:crossBetween val="between"/>
      </c:valAx>
      <c:spPr>
        <a:ln>
          <a:solidFill>
            <a:srgbClr val="000000"/>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685292329383492E-2"/>
          <c:y val="3.4012517006802724E-2"/>
          <c:w val="0.90586630286493863"/>
          <c:h val="0.89423606941976608"/>
        </c:manualLayout>
      </c:layout>
      <c:barChart>
        <c:barDir val="col"/>
        <c:grouping val="clustered"/>
        <c:varyColors val="0"/>
        <c:ser>
          <c:idx val="0"/>
          <c:order val="0"/>
          <c:tx>
            <c:strRef>
              <c:f>Sheet1!$A$2</c:f>
              <c:strCache>
                <c:ptCount val="1"/>
                <c:pt idx="0">
                  <c:v>Projected</c:v>
                </c:pt>
              </c:strCache>
            </c:strRef>
          </c:tx>
          <c:spPr>
            <a:solidFill>
              <a:schemeClr val="accent1"/>
            </a:solidFill>
            <a:ln w="16842">
              <a:solidFill>
                <a:srgbClr val="000000"/>
              </a:solidFill>
              <a:prstDash val="solid"/>
            </a:ln>
            <a:effectLst/>
          </c:spPr>
          <c:invertIfNegative val="0"/>
          <c:dLbls>
            <c:dLbl>
              <c:idx val="1"/>
              <c:layout>
                <c:manualLayout>
                  <c:x val="-3.8714828841631809E-4"/>
                  <c:y val="2.720493305593035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Mode val="edge"/>
                  <c:yMode val="edge"/>
                  <c:x val="0.51159618008185537"/>
                  <c:y val="0.1963350785340314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33685">
                <a:noFill/>
              </a:ln>
            </c:spPr>
            <c:txPr>
              <a:bodyPr/>
              <a:lstStyle/>
              <a:p>
                <a:pPr>
                  <a:defRPr sz="1400" b="0"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Sheet1!$B$1:$J$1</c:f>
              <c:strCache>
                <c:ptCount val="2"/>
                <c:pt idx="0">
                  <c:v>ALAE 2013 &amp; 2014</c:v>
                </c:pt>
                <c:pt idx="1">
                  <c:v>ULAE 2013</c:v>
                </c:pt>
              </c:strCache>
            </c:strRef>
          </c:cat>
          <c:val>
            <c:numRef>
              <c:f>Sheet1!$B$2:$J$2</c:f>
              <c:numCache>
                <c:formatCode>General</c:formatCode>
                <c:ptCount val="2"/>
                <c:pt idx="0">
                  <c:v>-9.6000000000000002E-2</c:v>
                </c:pt>
                <c:pt idx="1">
                  <c:v>-0.123</c:v>
                </c:pt>
              </c:numCache>
            </c:numRef>
          </c:val>
        </c:ser>
        <c:ser>
          <c:idx val="1"/>
          <c:order val="1"/>
          <c:tx>
            <c:strRef>
              <c:f>Sheet1!$A$3</c:f>
              <c:strCache>
                <c:ptCount val="1"/>
                <c:pt idx="0">
                  <c:v>Actual (Current Estimate)</c:v>
                </c:pt>
              </c:strCache>
            </c:strRef>
          </c:tx>
          <c:spPr>
            <a:solidFill>
              <a:schemeClr val="accent2"/>
            </a:solidFill>
            <a:ln w="16842">
              <a:solidFill>
                <a:srgbClr val="000000"/>
              </a:solidFill>
              <a:prstDash val="solid"/>
            </a:ln>
            <a:effectLst/>
          </c:spPr>
          <c:invertIfNegative val="0"/>
          <c:dPt>
            <c:idx val="0"/>
            <c:invertIfNegative val="0"/>
            <c:bubble3D val="0"/>
          </c:dPt>
          <c:dPt>
            <c:idx val="1"/>
            <c:invertIfNegative val="0"/>
            <c:bubble3D val="0"/>
          </c:dPt>
          <c:dPt>
            <c:idx val="2"/>
            <c:invertIfNegative val="0"/>
            <c:bubble3D val="0"/>
          </c:dPt>
          <c:dPt>
            <c:idx val="3"/>
            <c:invertIfNegative val="0"/>
            <c:bubble3D val="0"/>
          </c:dPt>
          <c:dLbls>
            <c:dLbl>
              <c:idx val="0"/>
              <c:layout>
                <c:manualLayout>
                  <c:x val="-6.6883186754223929E-3"/>
                  <c:y val="3.326430829354360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1451436490727706E-4"/>
                  <c:y val="-1.99394626690445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33685">
                <a:noFill/>
              </a:ln>
            </c:spPr>
            <c:txPr>
              <a:bodyPr/>
              <a:lstStyle/>
              <a:p>
                <a:pPr>
                  <a:defRPr sz="1400" b="0" i="0" u="none" strike="noStrike" baseline="0">
                    <a:solidFill>
                      <a:schemeClr val="tx1"/>
                    </a:solidFill>
                    <a:latin typeface="Arial Narrow"/>
                    <a:ea typeface="Arial Narrow"/>
                    <a:cs typeface="Arial Narrow"/>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2"/>
                <c:pt idx="0">
                  <c:v>ALAE 2013 &amp; 2014</c:v>
                </c:pt>
                <c:pt idx="1">
                  <c:v>ULAE 2013</c:v>
                </c:pt>
              </c:strCache>
            </c:strRef>
          </c:cat>
          <c:val>
            <c:numRef>
              <c:f>Sheet1!$B$3:$J$3</c:f>
              <c:numCache>
                <c:formatCode>General</c:formatCode>
                <c:ptCount val="2"/>
                <c:pt idx="0">
                  <c:v>0.187</c:v>
                </c:pt>
                <c:pt idx="1">
                  <c:v>3.7999999999999999E-2</c:v>
                </c:pt>
              </c:numCache>
            </c:numRef>
          </c:val>
        </c:ser>
        <c:dLbls>
          <c:showLegendKey val="0"/>
          <c:showVal val="1"/>
          <c:showCatName val="0"/>
          <c:showSerName val="0"/>
          <c:showPercent val="0"/>
          <c:showBubbleSize val="0"/>
        </c:dLbls>
        <c:gapWidth val="40"/>
        <c:axId val="101380480"/>
        <c:axId val="101382016"/>
      </c:barChart>
      <c:catAx>
        <c:axId val="101380480"/>
        <c:scaling>
          <c:orientation val="minMax"/>
        </c:scaling>
        <c:delete val="0"/>
        <c:axPos val="b"/>
        <c:numFmt formatCode="General" sourceLinked="1"/>
        <c:majorTickMark val="out"/>
        <c:minorTickMark val="none"/>
        <c:tickLblPos val="low"/>
        <c:txPr>
          <a:bodyPr/>
          <a:lstStyle/>
          <a:p>
            <a:pPr>
              <a:defRPr sz="1400"/>
            </a:pPr>
            <a:endParaRPr lang="en-US"/>
          </a:p>
        </c:txPr>
        <c:crossAx val="101382016"/>
        <c:crosses val="autoZero"/>
        <c:auto val="1"/>
        <c:lblAlgn val="ctr"/>
        <c:lblOffset val="100"/>
        <c:tickLblSkip val="1"/>
        <c:tickMarkSkip val="1"/>
        <c:noMultiLvlLbl val="0"/>
      </c:catAx>
      <c:valAx>
        <c:axId val="101382016"/>
        <c:scaling>
          <c:orientation val="minMax"/>
          <c:max val="0.24000000000000002"/>
          <c:min val="-0.15000000000000002"/>
        </c:scaling>
        <c:delete val="0"/>
        <c:axPos val="l"/>
        <c:numFmt formatCode="0%" sourceLinked="0"/>
        <c:majorTickMark val="out"/>
        <c:minorTickMark val="out"/>
        <c:tickLblPos val="nextTo"/>
        <c:spPr>
          <a:ln w="4211">
            <a:solidFill>
              <a:schemeClr val="tx1"/>
            </a:solidFill>
            <a:prstDash val="solid"/>
          </a:ln>
        </c:spPr>
        <c:txPr>
          <a:bodyPr rot="0" vert="horz"/>
          <a:lstStyle/>
          <a:p>
            <a:pPr>
              <a:defRPr sz="1200" b="0" i="0" u="none" strike="noStrike" baseline="0">
                <a:solidFill>
                  <a:schemeClr val="tx1"/>
                </a:solidFill>
                <a:latin typeface="Arial Narrow"/>
                <a:ea typeface="Arial Narrow"/>
                <a:cs typeface="Arial Narrow"/>
              </a:defRPr>
            </a:pPr>
            <a:endParaRPr lang="en-US"/>
          </a:p>
        </c:txPr>
        <c:crossAx val="101380480"/>
        <c:crosses val="autoZero"/>
        <c:crossBetween val="between"/>
        <c:majorUnit val="5.000000000000001E-2"/>
        <c:minorUnit val="5.000000000000001E-2"/>
      </c:valAx>
      <c:spPr>
        <a:noFill/>
        <a:ln w="4211">
          <a:solidFill>
            <a:schemeClr val="tx1"/>
          </a:solidFill>
          <a:prstDash val="solid"/>
        </a:ln>
      </c:spPr>
    </c:plotArea>
    <c:legend>
      <c:legendPos val="r"/>
      <c:layout>
        <c:manualLayout>
          <c:xMode val="edge"/>
          <c:yMode val="edge"/>
          <c:x val="7.5725033147511916E-2"/>
          <c:y val="7.4822817604085948E-2"/>
          <c:w val="0.20718672243750805"/>
          <c:h val="0.17364331216791021"/>
        </c:manualLayout>
      </c:layout>
      <c:overlay val="0"/>
      <c:spPr>
        <a:noFill/>
        <a:ln w="33685">
          <a:noFill/>
        </a:ln>
      </c:spPr>
      <c:txPr>
        <a:bodyPr/>
        <a:lstStyle/>
        <a:p>
          <a:pPr>
            <a:defRPr sz="1400" b="0" i="0" u="none" strike="noStrike" baseline="0">
              <a:solidFill>
                <a:schemeClr val="tx1"/>
              </a:solidFill>
              <a:latin typeface="Arial Narrow"/>
              <a:ea typeface="Arial Narrow"/>
              <a:cs typeface="Arial Narrow"/>
            </a:defRPr>
          </a:pPr>
          <a:endParaRPr lang="en-US"/>
        </a:p>
      </c:txPr>
    </c:legend>
    <c:plotVisOnly val="1"/>
    <c:dispBlanksAs val="gap"/>
    <c:showDLblsOverMax val="0"/>
  </c:chart>
  <c:spPr>
    <a:noFill/>
    <a:ln>
      <a:noFill/>
    </a:ln>
  </c:spPr>
  <c:txPr>
    <a:bodyPr/>
    <a:lstStyle/>
    <a:p>
      <a:pPr>
        <a:defRPr sz="1326" b="0" i="0" u="none" strike="noStrike" baseline="0">
          <a:solidFill>
            <a:schemeClr val="tx1"/>
          </a:solidFill>
          <a:latin typeface="Arial Narrow"/>
          <a:ea typeface="Arial Narrow"/>
          <a:cs typeface="Arial Narrow"/>
        </a:defRPr>
      </a:pPr>
      <a:endParaRPr lang="en-US"/>
    </a:p>
  </c:txPr>
  <c:externalData r:id="rId1">
    <c:autoUpdate val="0"/>
  </c:externalData>
  <c:userShapes r:id="rId2"/>
</c:chartSpace>
</file>

<file path=ppt/drawings/_rels/drawing4.xml.rels><?xml version="1.0" encoding="UTF-8" standalone="yes"?>
<Relationships xmlns="http://schemas.openxmlformats.org/package/2006/relationships"><Relationship Id="rId1" Type="http://schemas.openxmlformats.org/officeDocument/2006/relationships/image" Target="../media/image4.png"/></Relationships>
</file>

<file path=ppt/drawings/_rels/drawing5.x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0.3185</cdr:x>
      <cdr:y>0.15907</cdr:y>
    </cdr:from>
    <cdr:to>
      <cdr:x>0.76778</cdr:x>
      <cdr:y>0.34772</cdr:y>
    </cdr:to>
    <cdr:sp macro="" textlink="">
      <cdr:nvSpPr>
        <cdr:cNvPr id="2" name="Rectangular Callout 1"/>
        <cdr:cNvSpPr/>
      </cdr:nvSpPr>
      <cdr:spPr>
        <a:xfrm xmlns:a="http://schemas.openxmlformats.org/drawingml/2006/main">
          <a:off x="3020291" y="721437"/>
          <a:ext cx="4260457" cy="855571"/>
        </a:xfrm>
        <a:prstGeom xmlns:a="http://schemas.openxmlformats.org/drawingml/2006/main" prst="wedgeRectCallout">
          <a:avLst>
            <a:gd name="adj1" fmla="val 21313"/>
            <a:gd name="adj2" fmla="val 49252"/>
          </a:avLst>
        </a:prstGeom>
        <a:solidFill xmlns:a="http://schemas.openxmlformats.org/drawingml/2006/main">
          <a:schemeClr val="accent1">
            <a:lumMod val="50000"/>
          </a:schemeClr>
        </a:solidFill>
        <a:ln xmlns:a="http://schemas.openxmlformats.org/drawingml/2006/main">
          <a:no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ctr" rtl="0" eaLnBrk="0" fontAlgn="base" hangingPunct="0">
            <a:spcBef>
              <a:spcPct val="20000"/>
            </a:spcBef>
            <a:spcAft>
              <a:spcPct val="0"/>
            </a:spcAft>
            <a:buClr>
              <a:srgbClr val="FFFF00"/>
            </a:buClr>
            <a:buFont typeface="Monotype Sorts" pitchFamily="2" charset="2"/>
            <a:defRPr sz="1100" b="1" kern="1200">
              <a:solidFill>
                <a:schemeClr val="lt1"/>
              </a:solidFill>
              <a:latin typeface="+mn-lt"/>
              <a:ea typeface="+mn-ea"/>
              <a:cs typeface="+mn-cs"/>
            </a:defRPr>
          </a:lvl1pPr>
          <a:lvl2pPr marL="509412" algn="ctr" rtl="0" eaLnBrk="0" fontAlgn="base" hangingPunct="0">
            <a:spcBef>
              <a:spcPct val="20000"/>
            </a:spcBef>
            <a:spcAft>
              <a:spcPct val="0"/>
            </a:spcAft>
            <a:buClr>
              <a:srgbClr val="FFFF00"/>
            </a:buClr>
            <a:buFont typeface="Monotype Sorts" pitchFamily="2" charset="2"/>
            <a:defRPr sz="1100" b="1" kern="1200">
              <a:solidFill>
                <a:schemeClr val="lt1"/>
              </a:solidFill>
              <a:latin typeface="+mn-lt"/>
              <a:ea typeface="+mn-ea"/>
              <a:cs typeface="+mn-cs"/>
            </a:defRPr>
          </a:lvl2pPr>
          <a:lvl3pPr marL="1018824" algn="ctr" rtl="0" eaLnBrk="0" fontAlgn="base" hangingPunct="0">
            <a:spcBef>
              <a:spcPct val="20000"/>
            </a:spcBef>
            <a:spcAft>
              <a:spcPct val="0"/>
            </a:spcAft>
            <a:buClr>
              <a:srgbClr val="FFFF00"/>
            </a:buClr>
            <a:buFont typeface="Monotype Sorts" pitchFamily="2" charset="2"/>
            <a:defRPr sz="1100" b="1" kern="1200">
              <a:solidFill>
                <a:schemeClr val="lt1"/>
              </a:solidFill>
              <a:latin typeface="+mn-lt"/>
              <a:ea typeface="+mn-ea"/>
              <a:cs typeface="+mn-cs"/>
            </a:defRPr>
          </a:lvl3pPr>
          <a:lvl4pPr marL="1528237" algn="ctr" rtl="0" eaLnBrk="0" fontAlgn="base" hangingPunct="0">
            <a:spcBef>
              <a:spcPct val="20000"/>
            </a:spcBef>
            <a:spcAft>
              <a:spcPct val="0"/>
            </a:spcAft>
            <a:buClr>
              <a:srgbClr val="FFFF00"/>
            </a:buClr>
            <a:buFont typeface="Monotype Sorts" pitchFamily="2" charset="2"/>
            <a:defRPr sz="1100" b="1" kern="1200">
              <a:solidFill>
                <a:schemeClr val="lt1"/>
              </a:solidFill>
              <a:latin typeface="+mn-lt"/>
              <a:ea typeface="+mn-ea"/>
              <a:cs typeface="+mn-cs"/>
            </a:defRPr>
          </a:lvl4pPr>
          <a:lvl5pPr marL="2037649" algn="ctr" rtl="0" eaLnBrk="0" fontAlgn="base" hangingPunct="0">
            <a:spcBef>
              <a:spcPct val="20000"/>
            </a:spcBef>
            <a:spcAft>
              <a:spcPct val="0"/>
            </a:spcAft>
            <a:buClr>
              <a:srgbClr val="FFFF00"/>
            </a:buClr>
            <a:buFont typeface="Monotype Sorts" pitchFamily="2" charset="2"/>
            <a:defRPr sz="1100" b="1" kern="1200">
              <a:solidFill>
                <a:schemeClr val="lt1"/>
              </a:solidFill>
              <a:latin typeface="+mn-lt"/>
              <a:ea typeface="+mn-ea"/>
              <a:cs typeface="+mn-cs"/>
            </a:defRPr>
          </a:lvl5pPr>
          <a:lvl6pPr marL="2547061" algn="l" defTabSz="1018824" rtl="0" eaLnBrk="1" latinLnBrk="0" hangingPunct="1">
            <a:defRPr sz="1100" b="1" kern="1200">
              <a:solidFill>
                <a:schemeClr val="lt1"/>
              </a:solidFill>
              <a:latin typeface="+mn-lt"/>
              <a:ea typeface="+mn-ea"/>
              <a:cs typeface="+mn-cs"/>
            </a:defRPr>
          </a:lvl6pPr>
          <a:lvl7pPr marL="3056473" algn="l" defTabSz="1018824" rtl="0" eaLnBrk="1" latinLnBrk="0" hangingPunct="1">
            <a:defRPr sz="1100" b="1" kern="1200">
              <a:solidFill>
                <a:schemeClr val="lt1"/>
              </a:solidFill>
              <a:latin typeface="+mn-lt"/>
              <a:ea typeface="+mn-ea"/>
              <a:cs typeface="+mn-cs"/>
            </a:defRPr>
          </a:lvl7pPr>
          <a:lvl8pPr marL="3565886" algn="l" defTabSz="1018824" rtl="0" eaLnBrk="1" latinLnBrk="0" hangingPunct="1">
            <a:defRPr sz="1100" b="1" kern="1200">
              <a:solidFill>
                <a:schemeClr val="lt1"/>
              </a:solidFill>
              <a:latin typeface="+mn-lt"/>
              <a:ea typeface="+mn-ea"/>
              <a:cs typeface="+mn-cs"/>
            </a:defRPr>
          </a:lvl8pPr>
          <a:lvl9pPr marL="4075298" algn="l" defTabSz="1018824" rtl="0" eaLnBrk="1" latinLnBrk="0" hangingPunct="1">
            <a:defRPr sz="1100" b="1" kern="1200">
              <a:solidFill>
                <a:schemeClr val="lt1"/>
              </a:solidFill>
              <a:latin typeface="+mn-lt"/>
              <a:ea typeface="+mn-ea"/>
              <a:cs typeface="+mn-cs"/>
            </a:defRPr>
          </a:lvl9pPr>
        </a:lstStyle>
        <a:p xmlns:a="http://schemas.openxmlformats.org/drawingml/2006/main">
          <a:pPr>
            <a:spcBef>
              <a:spcPts val="0"/>
            </a:spcBef>
          </a:pPr>
          <a:r>
            <a:rPr lang="en-US" sz="1600" dirty="0" smtClean="0">
              <a:solidFill>
                <a:schemeClr val="bg1"/>
              </a:solidFill>
              <a:latin typeface="Arial Narrow" pitchFamily="34" charset="0"/>
              <a:cs typeface="Arial" panose="020B0604020202020204" pitchFamily="34" charset="0"/>
            </a:rPr>
            <a:t>California has the second highest permanent partial disability frequency in the country 120% higher than the Countrywide median</a:t>
          </a:r>
          <a:endParaRPr lang="en-US" sz="1600" dirty="0">
            <a:solidFill>
              <a:schemeClr val="bg1"/>
            </a:solidFill>
            <a:latin typeface="Arial Narrow" pitchFamily="34" charset="0"/>
          </a:endParaRPr>
        </a:p>
      </cdr:txBody>
    </cdr:sp>
  </cdr:relSizeAnchor>
  <cdr:relSizeAnchor xmlns:cdr="http://schemas.openxmlformats.org/drawingml/2006/chartDrawing">
    <cdr:from>
      <cdr:x>0.92569</cdr:x>
      <cdr:y>0.15259</cdr:y>
    </cdr:from>
    <cdr:to>
      <cdr:x>0.98522</cdr:x>
      <cdr:y>0.20965</cdr:y>
    </cdr:to>
    <cdr:sp macro="" textlink="">
      <cdr:nvSpPr>
        <cdr:cNvPr id="3" name="TextBox 2"/>
        <cdr:cNvSpPr txBox="1"/>
      </cdr:nvSpPr>
      <cdr:spPr>
        <a:xfrm xmlns:a="http://schemas.openxmlformats.org/drawingml/2006/main">
          <a:off x="7745391" y="610629"/>
          <a:ext cx="498098" cy="2283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b="1" dirty="0" smtClean="0">
              <a:latin typeface="Arial" pitchFamily="34" charset="0"/>
              <a:cs typeface="Arial" pitchFamily="34" charset="0"/>
            </a:rPr>
            <a:t>707</a:t>
          </a:r>
          <a:endParaRPr lang="en-US" sz="1000" b="1"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0.31943</cdr:x>
      <cdr:y>0.00543</cdr:y>
    </cdr:from>
    <cdr:to>
      <cdr:x>0.50944</cdr:x>
      <cdr:y>0.15756</cdr:y>
    </cdr:to>
    <cdr:sp macro="" textlink="">
      <cdr:nvSpPr>
        <cdr:cNvPr id="16" name="TextBox 15"/>
        <cdr:cNvSpPr txBox="1"/>
      </cdr:nvSpPr>
      <cdr:spPr>
        <a:xfrm xmlns:a="http://schemas.openxmlformats.org/drawingml/2006/main">
          <a:off x="2551473" y="24025"/>
          <a:ext cx="1517715" cy="6725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tx2"/>
              </a:solidFill>
              <a:latin typeface="Arial Narrow" pitchFamily="34" charset="0"/>
            </a:rPr>
            <a:t>1.2 million liens </a:t>
          </a:r>
          <a:r>
            <a:rPr lang="en-US" sz="1600" b="1" dirty="0" smtClean="0">
              <a:solidFill>
                <a:schemeClr val="tx2"/>
              </a:solidFill>
              <a:latin typeface="Arial Narrow" pitchFamily="34" charset="0"/>
            </a:rPr>
            <a:t>filed </a:t>
          </a:r>
          <a:r>
            <a:rPr lang="en-US" sz="1600" b="1" dirty="0" smtClean="0">
              <a:solidFill>
                <a:schemeClr val="tx2"/>
              </a:solidFill>
              <a:latin typeface="Arial Narrow" pitchFamily="34" charset="0"/>
            </a:rPr>
            <a:t>in  2012</a:t>
          </a:r>
        </a:p>
        <a:p xmlns:a="http://schemas.openxmlformats.org/drawingml/2006/main">
          <a:endParaRPr lang="en-US" sz="1100" dirty="0"/>
        </a:p>
      </cdr:txBody>
    </cdr:sp>
  </cdr:relSizeAnchor>
  <cdr:relSizeAnchor xmlns:cdr="http://schemas.openxmlformats.org/drawingml/2006/chartDrawing">
    <cdr:from>
      <cdr:x>0.56373</cdr:x>
      <cdr:y>0.65395</cdr:y>
    </cdr:from>
    <cdr:to>
      <cdr:x>0.72896</cdr:x>
      <cdr:y>0.79254</cdr:y>
    </cdr:to>
    <cdr:sp macro="" textlink="">
      <cdr:nvSpPr>
        <cdr:cNvPr id="35" name="TextBox 34"/>
        <cdr:cNvSpPr txBox="1"/>
      </cdr:nvSpPr>
      <cdr:spPr>
        <a:xfrm xmlns:a="http://schemas.openxmlformats.org/drawingml/2006/main">
          <a:off x="4502821" y="2891229"/>
          <a:ext cx="1319752" cy="6127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tx2"/>
              </a:solidFill>
              <a:latin typeface="Arial Narrow" pitchFamily="34" charset="0"/>
            </a:rPr>
            <a:t> 186K liens</a:t>
          </a:r>
        </a:p>
        <a:p xmlns:a="http://schemas.openxmlformats.org/drawingml/2006/main">
          <a:r>
            <a:rPr lang="en-US" sz="1600" b="1" dirty="0" smtClean="0">
              <a:solidFill>
                <a:schemeClr val="tx2"/>
              </a:solidFill>
              <a:latin typeface="Arial Narrow" pitchFamily="34" charset="0"/>
            </a:rPr>
            <a:t> filed in 2013</a:t>
          </a:r>
        </a:p>
        <a:p xmlns:a="http://schemas.openxmlformats.org/drawingml/2006/main">
          <a:endParaRPr lang="en-US" sz="1100" dirty="0"/>
        </a:p>
      </cdr:txBody>
    </cdr:sp>
  </cdr:relSizeAnchor>
  <cdr:relSizeAnchor xmlns:cdr="http://schemas.openxmlformats.org/drawingml/2006/chartDrawing">
    <cdr:from>
      <cdr:x>0.09284</cdr:x>
      <cdr:y>0.46845</cdr:y>
    </cdr:from>
    <cdr:to>
      <cdr:x>0.25924</cdr:x>
      <cdr:y>0.60491</cdr:y>
    </cdr:to>
    <cdr:sp macro="" textlink="">
      <cdr:nvSpPr>
        <cdr:cNvPr id="36" name="TextBox 35"/>
        <cdr:cNvSpPr txBox="1"/>
      </cdr:nvSpPr>
      <cdr:spPr>
        <a:xfrm xmlns:a="http://schemas.openxmlformats.org/drawingml/2006/main">
          <a:off x="741527" y="2071097"/>
          <a:ext cx="1329178" cy="6033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tx2"/>
              </a:solidFill>
              <a:latin typeface="Arial Narrow" pitchFamily="34" charset="0"/>
            </a:rPr>
            <a:t> 460K liens</a:t>
          </a:r>
        </a:p>
        <a:p xmlns:a="http://schemas.openxmlformats.org/drawingml/2006/main">
          <a:r>
            <a:rPr lang="en-US" sz="1600" b="1" dirty="0" smtClean="0">
              <a:solidFill>
                <a:schemeClr val="tx2"/>
              </a:solidFill>
              <a:latin typeface="Arial Narrow" pitchFamily="34" charset="0"/>
            </a:rPr>
            <a:t> filed in 2011</a:t>
          </a:r>
        </a:p>
      </cdr:txBody>
    </cdr:sp>
  </cdr:relSizeAnchor>
  <cdr:relSizeAnchor xmlns:cdr="http://schemas.openxmlformats.org/drawingml/2006/chartDrawing">
    <cdr:from>
      <cdr:x>0.80213</cdr:x>
      <cdr:y>0.65395</cdr:y>
    </cdr:from>
    <cdr:to>
      <cdr:x>0.96381</cdr:x>
      <cdr:y>0.78828</cdr:y>
    </cdr:to>
    <cdr:sp macro="" textlink="">
      <cdr:nvSpPr>
        <cdr:cNvPr id="38" name="TextBox 37"/>
        <cdr:cNvSpPr txBox="1"/>
      </cdr:nvSpPr>
      <cdr:spPr>
        <a:xfrm xmlns:a="http://schemas.openxmlformats.org/drawingml/2006/main">
          <a:off x="6407036" y="2891229"/>
          <a:ext cx="1291471" cy="59388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chemeClr val="tx2"/>
              </a:solidFill>
              <a:latin typeface="Arial Narrow" pitchFamily="34" charset="0"/>
            </a:rPr>
            <a:t>190K liens</a:t>
          </a:r>
        </a:p>
        <a:p xmlns:a="http://schemas.openxmlformats.org/drawingml/2006/main">
          <a:r>
            <a:rPr lang="en-US" sz="1600" b="1" dirty="0" smtClean="0">
              <a:solidFill>
                <a:schemeClr val="tx2"/>
              </a:solidFill>
              <a:latin typeface="Arial Narrow" pitchFamily="34" charset="0"/>
            </a:rPr>
            <a:t> filed in 2014</a:t>
          </a:r>
        </a:p>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0.56584</cdr:x>
      <cdr:y>0.09353</cdr:y>
    </cdr:from>
    <cdr:to>
      <cdr:x>0.97531</cdr:x>
      <cdr:y>0.24502</cdr:y>
    </cdr:to>
    <cdr:sp macro="" textlink="">
      <cdr:nvSpPr>
        <cdr:cNvPr id="3" name="Rectangular Callout 2"/>
        <cdr:cNvSpPr/>
      </cdr:nvSpPr>
      <cdr:spPr>
        <a:xfrm xmlns:a="http://schemas.openxmlformats.org/drawingml/2006/main">
          <a:off x="4656667" y="423334"/>
          <a:ext cx="3369734" cy="685614"/>
        </a:xfrm>
        <a:prstGeom xmlns:a="http://schemas.openxmlformats.org/drawingml/2006/main" prst="wedgeRectCallout">
          <a:avLst>
            <a:gd name="adj1" fmla="val 20211"/>
            <a:gd name="adj2" fmla="val 239147"/>
          </a:avLst>
        </a:prstGeom>
        <a:solidFill xmlns:a="http://schemas.openxmlformats.org/drawingml/2006/main">
          <a:schemeClr val="accent1">
            <a:lumMod val="50000"/>
          </a:schemeClr>
        </a:solidFill>
        <a:ln xmlns:a="http://schemas.openxmlformats.org/drawingml/2006/main" w="3175">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0.03885</cdr:x>
      <cdr:y>0.09553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35309" cy="487722"/>
        </a:xfrm>
        <a:prstGeom xmlns:a="http://schemas.openxmlformats.org/drawingml/2006/main" prst="rect">
          <a:avLst/>
        </a:prstGeom>
      </cdr:spPr>
    </cdr:pic>
  </cdr:relSizeAnchor>
  <cdr:relSizeAnchor xmlns:cdr="http://schemas.openxmlformats.org/drawingml/2006/chartDrawing">
    <cdr:from>
      <cdr:x>0</cdr:x>
      <cdr:y>0</cdr:y>
    </cdr:from>
    <cdr:to>
      <cdr:x>0.03885</cdr:x>
      <cdr:y>0.09553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35309" cy="487722"/>
        </a:xfrm>
        <a:prstGeom xmlns:a="http://schemas.openxmlformats.org/drawingml/2006/main" prst="rect">
          <a:avLst/>
        </a:prstGeom>
      </cdr:spPr>
    </cdr:pic>
  </cdr:relSizeAnchor>
  <cdr:relSizeAnchor xmlns:cdr="http://schemas.openxmlformats.org/drawingml/2006/chartDrawing">
    <cdr:from>
      <cdr:x>0</cdr:x>
      <cdr:y>0</cdr:y>
    </cdr:from>
    <cdr:to>
      <cdr:x>0.03885</cdr:x>
      <cdr:y>0.09553</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35309" cy="487722"/>
        </a:xfrm>
        <a:prstGeom xmlns:a="http://schemas.openxmlformats.org/drawingml/2006/main" prst="rect">
          <a:avLst/>
        </a:prstGeom>
      </cdr:spPr>
    </cdr:pic>
  </cdr:relSizeAnchor>
  <cdr:relSizeAnchor xmlns:cdr="http://schemas.openxmlformats.org/drawingml/2006/chartDrawing">
    <cdr:from>
      <cdr:x>0.44486</cdr:x>
      <cdr:y>0.13703</cdr:y>
    </cdr:from>
    <cdr:to>
      <cdr:x>0.95315</cdr:x>
      <cdr:y>0.28483</cdr:y>
    </cdr:to>
    <cdr:sp macro="" textlink="">
      <cdr:nvSpPr>
        <cdr:cNvPr id="5" name="Rectangular Callout 4"/>
        <cdr:cNvSpPr/>
      </cdr:nvSpPr>
      <cdr:spPr>
        <a:xfrm xmlns:a="http://schemas.openxmlformats.org/drawingml/2006/main">
          <a:off x="3388027" y="617262"/>
          <a:ext cx="3871105" cy="665792"/>
        </a:xfrm>
        <a:prstGeom xmlns:a="http://schemas.openxmlformats.org/drawingml/2006/main" prst="wedgeRectCallout">
          <a:avLst>
            <a:gd name="adj1" fmla="val 21313"/>
            <a:gd name="adj2" fmla="val 49252"/>
          </a:avLst>
        </a:prstGeom>
        <a:solidFill xmlns:a="http://schemas.openxmlformats.org/drawingml/2006/main">
          <a:schemeClr val="accent1">
            <a:lumMod val="50000"/>
          </a:schemeClr>
        </a:solidFill>
        <a:ln xmlns:a="http://schemas.openxmlformats.org/drawingml/2006/main">
          <a:no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spcBef>
              <a:spcPts val="0"/>
            </a:spcBef>
          </a:pPr>
          <a:r>
            <a:rPr lang="en-US" sz="1800" dirty="0" smtClean="0">
              <a:solidFill>
                <a:schemeClr val="bg1"/>
              </a:solidFill>
              <a:latin typeface="Arial Narrow" pitchFamily="34" charset="0"/>
              <a:cs typeface="Arial" panose="020B0604020202020204" pitchFamily="34" charset="0"/>
            </a:rPr>
            <a:t>Indemnity </a:t>
          </a:r>
          <a:r>
            <a:rPr lang="en-US" sz="1800" dirty="0">
              <a:solidFill>
                <a:schemeClr val="bg1"/>
              </a:solidFill>
              <a:latin typeface="Arial Narrow" pitchFamily="34" charset="0"/>
              <a:cs typeface="Arial" panose="020B0604020202020204" pitchFamily="34" charset="0"/>
            </a:rPr>
            <a:t>c</a:t>
          </a:r>
          <a:r>
            <a:rPr lang="en-US" sz="1800" dirty="0" smtClean="0">
              <a:solidFill>
                <a:schemeClr val="bg1"/>
              </a:solidFill>
              <a:latin typeface="Arial Narrow" pitchFamily="34" charset="0"/>
              <a:cs typeface="Arial" panose="020B0604020202020204" pitchFamily="34" charset="0"/>
            </a:rPr>
            <a:t>laim frequency since 2012 emerging  higher than </a:t>
          </a:r>
          <a:r>
            <a:rPr lang="en-US" sz="1800" dirty="0">
              <a:solidFill>
                <a:schemeClr val="bg1"/>
              </a:solidFill>
              <a:latin typeface="Arial Narrow" pitchFamily="34" charset="0"/>
              <a:cs typeface="Arial" panose="020B0604020202020204" pitchFamily="34" charset="0"/>
            </a:rPr>
            <a:t>p</a:t>
          </a:r>
          <a:r>
            <a:rPr lang="en-US" sz="1800" dirty="0" smtClean="0">
              <a:solidFill>
                <a:schemeClr val="bg1"/>
              </a:solidFill>
              <a:latin typeface="Arial Narrow" pitchFamily="34" charset="0"/>
              <a:cs typeface="Arial" panose="020B0604020202020204" pitchFamily="34" charset="0"/>
            </a:rPr>
            <a:t>rojected</a:t>
          </a:r>
          <a:endParaRPr lang="en-US" sz="1800" dirty="0">
            <a:solidFill>
              <a:schemeClr val="bg1"/>
            </a:solidFill>
            <a:latin typeface="Arial Narrow"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0.04341</cdr:x>
      <cdr:y>0.08896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84081" cy="487722"/>
        </a:xfrm>
        <a:prstGeom xmlns:a="http://schemas.openxmlformats.org/drawingml/2006/main" prst="rect">
          <a:avLst/>
        </a:prstGeom>
      </cdr:spPr>
    </cdr:pic>
  </cdr:relSizeAnchor>
  <cdr:relSizeAnchor xmlns:cdr="http://schemas.openxmlformats.org/drawingml/2006/chartDrawing">
    <cdr:from>
      <cdr:x>0</cdr:x>
      <cdr:y>0</cdr:y>
    </cdr:from>
    <cdr:to>
      <cdr:x>0.04341</cdr:x>
      <cdr:y>0.08896</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384081" cy="487722"/>
        </a:xfrm>
        <a:prstGeom xmlns:a="http://schemas.openxmlformats.org/drawingml/2006/main" prst="rect">
          <a:avLst/>
        </a:prstGeom>
      </cdr:spPr>
    </cdr:pic>
  </cdr:relSizeAnchor>
  <cdr:relSizeAnchor xmlns:cdr="http://schemas.openxmlformats.org/drawingml/2006/chartDrawing">
    <cdr:from>
      <cdr:x>0.39598</cdr:x>
      <cdr:y>0.13709</cdr:y>
    </cdr:from>
    <cdr:to>
      <cdr:x>0.9614</cdr:x>
      <cdr:y>0.35399</cdr:y>
    </cdr:to>
    <cdr:sp macro="" textlink="">
      <cdr:nvSpPr>
        <cdr:cNvPr id="4" name="Rectangular Callout 3"/>
        <cdr:cNvSpPr/>
      </cdr:nvSpPr>
      <cdr:spPr>
        <a:xfrm xmlns:a="http://schemas.openxmlformats.org/drawingml/2006/main">
          <a:off x="3091526" y="663136"/>
          <a:ext cx="4414358" cy="1049191"/>
        </a:xfrm>
        <a:prstGeom xmlns:a="http://schemas.openxmlformats.org/drawingml/2006/main" prst="wedgeRectCallout">
          <a:avLst>
            <a:gd name="adj1" fmla="val 21313"/>
            <a:gd name="adj2" fmla="val 49252"/>
          </a:avLst>
        </a:prstGeom>
        <a:solidFill xmlns:a="http://schemas.openxmlformats.org/drawingml/2006/main">
          <a:schemeClr val="accent1">
            <a:lumMod val="50000"/>
          </a:schemeClr>
        </a:solidFill>
        <a:ln xmlns:a="http://schemas.openxmlformats.org/drawingml/2006/main">
          <a:no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spcBef>
              <a:spcPts val="0"/>
            </a:spcBef>
          </a:pPr>
          <a:r>
            <a:rPr lang="en-US" sz="1800" dirty="0" smtClean="0">
              <a:solidFill>
                <a:schemeClr val="bg1"/>
              </a:solidFill>
              <a:latin typeface="Arial Narrow" pitchFamily="34" charset="0"/>
              <a:cs typeface="Arial" panose="020B0604020202020204" pitchFamily="34" charset="0"/>
            </a:rPr>
            <a:t>IMR requests are more than four times higher than projected and valid </a:t>
          </a:r>
          <a:r>
            <a:rPr lang="en-US" sz="1800" dirty="0" smtClean="0">
              <a:solidFill>
                <a:schemeClr val="bg1"/>
              </a:solidFill>
              <a:latin typeface="Arial Narrow" pitchFamily="34" charset="0"/>
              <a:cs typeface="Arial" panose="020B0604020202020204" pitchFamily="34" charset="0"/>
            </a:rPr>
            <a:t>IMR requests </a:t>
          </a:r>
          <a:r>
            <a:rPr lang="en-US" sz="1800" dirty="0" smtClean="0">
              <a:solidFill>
                <a:schemeClr val="bg1"/>
              </a:solidFill>
              <a:latin typeface="Arial Narrow" pitchFamily="34" charset="0"/>
              <a:cs typeface="Arial" panose="020B0604020202020204" pitchFamily="34" charset="0"/>
            </a:rPr>
            <a:t>are almost three times higher</a:t>
          </a:r>
          <a:endParaRPr lang="en-US" sz="1800" dirty="0">
            <a:solidFill>
              <a:schemeClr val="bg1"/>
            </a:solidFill>
            <a:latin typeface="Arial Narrow"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0.54973</cdr:x>
      <cdr:y>0.0533</cdr:y>
    </cdr:from>
    <cdr:to>
      <cdr:x>0.95583</cdr:x>
      <cdr:y>0.27864</cdr:y>
    </cdr:to>
    <cdr:sp macro="" textlink="">
      <cdr:nvSpPr>
        <cdr:cNvPr id="2" name="Rectangular Callout 1"/>
        <cdr:cNvSpPr/>
      </cdr:nvSpPr>
      <cdr:spPr>
        <a:xfrm xmlns:a="http://schemas.openxmlformats.org/drawingml/2006/main">
          <a:off x="5102963" y="244845"/>
          <a:ext cx="3769726" cy="1035169"/>
        </a:xfrm>
        <a:prstGeom xmlns:a="http://schemas.openxmlformats.org/drawingml/2006/main" prst="wedgeRectCallout">
          <a:avLst>
            <a:gd name="adj1" fmla="val 21313"/>
            <a:gd name="adj2" fmla="val 49252"/>
          </a:avLst>
        </a:prstGeom>
        <a:solidFill xmlns:a="http://schemas.openxmlformats.org/drawingml/2006/main">
          <a:schemeClr val="accent1">
            <a:lumMod val="50000"/>
          </a:schemeClr>
        </a:solidFill>
        <a:ln xmlns:a="http://schemas.openxmlformats.org/drawingml/2006/main">
          <a:noFill/>
        </a:ln>
        <a:effectLst xmlns:a="http://schemas.openxmlformats.org/drawingml/2006/main">
          <a:outerShdw blurRad="50800" dist="38100" dir="2700000" algn="tl" rotWithShape="0">
            <a:prstClr val="black">
              <a:alpha val="40000"/>
            </a:prstClr>
          </a:outerShdw>
        </a:effectLst>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spcBef>
              <a:spcPts val="0"/>
            </a:spcBef>
          </a:pPr>
          <a:r>
            <a:rPr lang="en-US" sz="1800" dirty="0" smtClean="0">
              <a:solidFill>
                <a:schemeClr val="bg1"/>
              </a:solidFill>
              <a:latin typeface="Arial Narrow" pitchFamily="34" charset="0"/>
            </a:rPr>
            <a:t>Loss adjustment expenses are increasing sharply rather than declining as projected</a:t>
          </a:r>
          <a:endParaRPr lang="en-US" sz="1800" dirty="0">
            <a:solidFill>
              <a:schemeClr val="bg1"/>
            </a:solidFill>
            <a:latin typeface="Arial Narrow"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5193C-C50B-49A7-8B5B-017C355EEF88}" type="datetimeFigureOut">
              <a:rPr lang="en-US" smtClean="0"/>
              <a:t>3/24/2015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F81CE-804B-4201-A898-17B62F2E920F}" type="slidenum">
              <a:rPr lang="en-US" smtClean="0"/>
              <a:t>‹#›</a:t>
            </a:fld>
            <a:endParaRPr lang="en-US"/>
          </a:p>
        </p:txBody>
      </p:sp>
    </p:spTree>
    <p:extLst>
      <p:ext uri="{BB962C8B-B14F-4D97-AF65-F5344CB8AC3E}">
        <p14:creationId xmlns:p14="http://schemas.microsoft.com/office/powerpoint/2010/main" val="276066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D2017D56-A756-4164-AA53-2BEB009389BD}" type="slidenum">
              <a:rPr lang="en-US" sz="1200" b="0">
                <a:solidFill>
                  <a:srgbClr val="000000"/>
                </a:solidFill>
                <a:latin typeface="Arial Narrow" pitchFamily="34" charset="0"/>
              </a:rPr>
              <a:pPr/>
              <a:t>3</a:t>
            </a:fld>
            <a:endParaRPr lang="en-US" sz="1200" b="0" dirty="0">
              <a:solidFill>
                <a:srgbClr val="000000"/>
              </a:solidFill>
              <a:latin typeface="Arial Narrow" pitchFamily="34" charset="0"/>
            </a:endParaRPr>
          </a:p>
        </p:txBody>
      </p:sp>
      <p:sp>
        <p:nvSpPr>
          <p:cNvPr id="77827" name="Rectangle 2"/>
          <p:cNvSpPr>
            <a:spLocks noGrp="1" noRot="1" noChangeAspect="1" noChangeArrowheads="1" noTextEdit="1"/>
          </p:cNvSpPr>
          <p:nvPr>
            <p:ph type="sldImg"/>
          </p:nvPr>
        </p:nvSpPr>
        <p:spPr>
          <a:xfrm>
            <a:off x="1189038" y="696913"/>
            <a:ext cx="4656137" cy="3492500"/>
          </a:xfrm>
          <a:ln/>
        </p:spPr>
      </p:sp>
      <p:sp>
        <p:nvSpPr>
          <p:cNvPr id="77828" name="Rectangle 3"/>
          <p:cNvSpPr>
            <a:spLocks noGrp="1" noChangeArrowheads="1"/>
          </p:cNvSpPr>
          <p:nvPr>
            <p:ph type="body" idx="1"/>
          </p:nvPr>
        </p:nvSpPr>
        <p:spPr>
          <a:xfrm>
            <a:off x="938746" y="4420787"/>
            <a:ext cx="5148783" cy="4194976"/>
          </a:xfrm>
          <a:noFill/>
        </p:spPr>
        <p:txBody>
          <a:bodyPr lIns="93220" tIns="46607" rIns="93220" bIns="46607"/>
          <a:lstStyle/>
          <a:p>
            <a:endParaRPr lang="en-US" smtClean="0"/>
          </a:p>
        </p:txBody>
      </p:sp>
    </p:spTree>
    <p:extLst>
      <p:ext uri="{BB962C8B-B14F-4D97-AF65-F5344CB8AC3E}">
        <p14:creationId xmlns:p14="http://schemas.microsoft.com/office/powerpoint/2010/main" val="971033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25AE54DC-713B-4395-8EE3-E01BDA22A65A}" type="slidenum">
              <a:rPr lang="en-US" sz="1200" b="0">
                <a:solidFill>
                  <a:srgbClr val="000000"/>
                </a:solidFill>
                <a:latin typeface="Arial Narrow" pitchFamily="34" charset="0"/>
              </a:rPr>
              <a:pPr/>
              <a:t>15</a:t>
            </a:fld>
            <a:endParaRPr lang="en-US" sz="1200" b="0" dirty="0">
              <a:solidFill>
                <a:srgbClr val="000000"/>
              </a:solidFill>
              <a:latin typeface="Arial Narrow" pitchFamily="34" charset="0"/>
            </a:endParaRPr>
          </a:p>
        </p:txBody>
      </p:sp>
      <p:sp>
        <p:nvSpPr>
          <p:cNvPr id="87043" name="Rectangle 2"/>
          <p:cNvSpPr>
            <a:spLocks noGrp="1" noRot="1" noChangeAspect="1" noChangeArrowheads="1" noTextEdit="1"/>
          </p:cNvSpPr>
          <p:nvPr>
            <p:ph type="sldImg"/>
          </p:nvPr>
        </p:nvSpPr>
        <p:spPr>
          <a:xfrm>
            <a:off x="1190625" y="696913"/>
            <a:ext cx="4656138" cy="3492500"/>
          </a:xfrm>
          <a:ln/>
        </p:spPr>
      </p:sp>
      <p:sp>
        <p:nvSpPr>
          <p:cNvPr id="87044" name="Rectangle 3"/>
          <p:cNvSpPr>
            <a:spLocks noGrp="1" noChangeArrowheads="1"/>
          </p:cNvSpPr>
          <p:nvPr>
            <p:ph type="body" idx="1"/>
          </p:nvPr>
        </p:nvSpPr>
        <p:spPr>
          <a:xfrm>
            <a:off x="938746" y="4420787"/>
            <a:ext cx="5148783" cy="4194976"/>
          </a:xfrm>
          <a:noFill/>
        </p:spPr>
        <p:txBody>
          <a:bodyPr lIns="93215" tIns="46605" rIns="93215" bIns="46605"/>
          <a:lstStyle/>
          <a:p>
            <a:r>
              <a:rPr lang="en-US" dirty="0" smtClean="0"/>
              <a:t>I’ll  highlight a couple of the key findings of the study of 2012 frequency increase comparing it to the 2012 increase. </a:t>
            </a:r>
          </a:p>
          <a:p>
            <a:pPr marL="342900" indent="-342900">
              <a:buFont typeface="+mj-lt"/>
              <a:buAutoNum type="arabicPeriod"/>
            </a:pPr>
            <a:r>
              <a:rPr lang="en-US" dirty="0" smtClean="0"/>
              <a:t>The 2012 California frequency increase as mentioned, differed from national trends and was largely isolated to the Los Angeles area.</a:t>
            </a:r>
          </a:p>
          <a:p>
            <a:pPr marL="342900" indent="-342900">
              <a:buFont typeface="+mj-lt"/>
              <a:buAutoNum type="arabicPeriod"/>
            </a:pPr>
            <a:r>
              <a:rPr lang="en-US" dirty="0" smtClean="0"/>
              <a:t>The economy did seem to play a role  as there was a significant increase in </a:t>
            </a:r>
            <a:r>
              <a:rPr lang="en-US" dirty="0" err="1" smtClean="0"/>
              <a:t>newll</a:t>
            </a:r>
            <a:r>
              <a:rPr lang="en-US" dirty="0" smtClean="0"/>
              <a:t> </a:t>
            </a:r>
            <a:r>
              <a:rPr lang="en-US" dirty="0" err="1" smtClean="0"/>
              <a:t>yhired</a:t>
            </a:r>
            <a:r>
              <a:rPr lang="en-US" dirty="0" smtClean="0"/>
              <a:t> workers , who typically have a higher than normal frequency rate.</a:t>
            </a:r>
          </a:p>
          <a:p>
            <a:pPr marL="342900" indent="-342900">
              <a:buFont typeface="+mj-lt"/>
              <a:buAutoNum type="arabicPeriod"/>
            </a:pPr>
            <a:r>
              <a:rPr lang="en-US" dirty="0" smtClean="0"/>
              <a:t>In terms of industrial sectors, it was fairly broad-based affecting most industries.</a:t>
            </a:r>
          </a:p>
          <a:p>
            <a:pPr marL="342900" indent="-342900">
              <a:buFont typeface="+mj-lt"/>
              <a:buAutoNum type="arabicPeriod"/>
            </a:pPr>
            <a:r>
              <a:rPr lang="en-US" dirty="0" smtClean="0"/>
              <a:t>Unlike the 2010 increase, it was more larger permanent disability claims that were affected, including many involving cumulative injuries or multiple body parts,</a:t>
            </a:r>
          </a:p>
        </p:txBody>
      </p:sp>
    </p:spTree>
    <p:extLst>
      <p:ext uri="{BB962C8B-B14F-4D97-AF65-F5344CB8AC3E}">
        <p14:creationId xmlns:p14="http://schemas.microsoft.com/office/powerpoint/2010/main" val="2339454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6913"/>
            <a:ext cx="4657725" cy="3492500"/>
          </a:xfrm>
        </p:spPr>
      </p:sp>
      <p:sp>
        <p:nvSpPr>
          <p:cNvPr id="3" name="Notes Placeholder 2"/>
          <p:cNvSpPr>
            <a:spLocks noGrp="1"/>
          </p:cNvSpPr>
          <p:nvPr>
            <p:ph type="body" idx="1"/>
          </p:nvPr>
        </p:nvSpPr>
        <p:spPr/>
        <p:txBody>
          <a:bodyPr/>
          <a:lstStyle/>
          <a:p>
            <a:pPr marL="342900" indent="-342900">
              <a:buFont typeface="+mj-lt"/>
              <a:buAutoNum type="arabicPeriod"/>
            </a:pPr>
            <a:r>
              <a:rPr lang="en-US" dirty="0" smtClean="0"/>
              <a:t>This slide shows the reduction. The 180,000 liens filed in 2013 based ion DWC data is down more than 80% from the inflated 2012 numbers and 60% down from the 2011 amounts </a:t>
            </a:r>
            <a:endParaRPr lang="en-US" dirty="0"/>
          </a:p>
        </p:txBody>
      </p:sp>
      <p:sp>
        <p:nvSpPr>
          <p:cNvPr id="4" name="Slide Number Placeholder 3"/>
          <p:cNvSpPr>
            <a:spLocks noGrp="1"/>
          </p:cNvSpPr>
          <p:nvPr>
            <p:ph type="sldNum" sz="quarter" idx="10"/>
          </p:nvPr>
        </p:nvSpPr>
        <p:spPr/>
        <p:txBody>
          <a:bodyPr/>
          <a:lstStyle/>
          <a:p>
            <a:pPr>
              <a:defRPr/>
            </a:pPr>
            <a:fld id="{4DE1AA64-2232-4F22-9E5B-77FA9A43DD87}"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2335537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25AE54DC-713B-4395-8EE3-E01BDA22A65A}" type="slidenum">
              <a:rPr lang="en-US" sz="1200" b="0">
                <a:solidFill>
                  <a:srgbClr val="000000"/>
                </a:solidFill>
                <a:latin typeface="Arial Narrow" pitchFamily="34" charset="0"/>
              </a:rPr>
              <a:pPr/>
              <a:t>18</a:t>
            </a:fld>
            <a:endParaRPr lang="en-US" sz="1200" b="0" dirty="0">
              <a:solidFill>
                <a:srgbClr val="000000"/>
              </a:solidFill>
              <a:latin typeface="Arial Narrow" pitchFamily="34" charset="0"/>
            </a:endParaRPr>
          </a:p>
        </p:txBody>
      </p:sp>
      <p:sp>
        <p:nvSpPr>
          <p:cNvPr id="87043" name="Rectangle 2"/>
          <p:cNvSpPr>
            <a:spLocks noGrp="1" noRot="1" noChangeAspect="1" noChangeArrowheads="1" noTextEdit="1"/>
          </p:cNvSpPr>
          <p:nvPr>
            <p:ph type="sldImg"/>
          </p:nvPr>
        </p:nvSpPr>
        <p:spPr>
          <a:xfrm>
            <a:off x="1190625" y="696913"/>
            <a:ext cx="4656138" cy="3492500"/>
          </a:xfrm>
          <a:ln/>
        </p:spPr>
      </p:sp>
      <p:sp>
        <p:nvSpPr>
          <p:cNvPr id="87044" name="Rectangle 3"/>
          <p:cNvSpPr>
            <a:spLocks noGrp="1" noChangeArrowheads="1"/>
          </p:cNvSpPr>
          <p:nvPr>
            <p:ph type="body" idx="1"/>
          </p:nvPr>
        </p:nvSpPr>
        <p:spPr>
          <a:xfrm>
            <a:off x="938746" y="4420787"/>
            <a:ext cx="5148783" cy="4194976"/>
          </a:xfrm>
          <a:noFill/>
        </p:spPr>
        <p:txBody>
          <a:bodyPr lIns="93215" tIns="46605" rIns="93215" bIns="46605"/>
          <a:lstStyle/>
          <a:p>
            <a:r>
              <a:rPr lang="en-US" dirty="0" smtClean="0"/>
              <a:t>I’ll  highlight a couple of the key findings of the study of 2012 frequency increase comparing it to the 2012 increase. </a:t>
            </a:r>
          </a:p>
          <a:p>
            <a:pPr marL="342900" indent="-342900">
              <a:buFont typeface="+mj-lt"/>
              <a:buAutoNum type="arabicPeriod"/>
            </a:pPr>
            <a:r>
              <a:rPr lang="en-US" dirty="0" smtClean="0"/>
              <a:t>The 2012 California frequency increase as mentioned, differed from national trends and was largely isolated to the Los Angeles area.</a:t>
            </a:r>
          </a:p>
          <a:p>
            <a:pPr marL="342900" indent="-342900">
              <a:buFont typeface="+mj-lt"/>
              <a:buAutoNum type="arabicPeriod"/>
            </a:pPr>
            <a:r>
              <a:rPr lang="en-US" dirty="0" smtClean="0"/>
              <a:t>The economy did seem to play a role  as there was a significant increase in </a:t>
            </a:r>
            <a:r>
              <a:rPr lang="en-US" dirty="0" err="1" smtClean="0"/>
              <a:t>newll</a:t>
            </a:r>
            <a:r>
              <a:rPr lang="en-US" dirty="0" smtClean="0"/>
              <a:t> </a:t>
            </a:r>
            <a:r>
              <a:rPr lang="en-US" dirty="0" err="1" smtClean="0"/>
              <a:t>yhired</a:t>
            </a:r>
            <a:r>
              <a:rPr lang="en-US" dirty="0" smtClean="0"/>
              <a:t> workers , who typically have a higher than normal frequency rate.</a:t>
            </a:r>
          </a:p>
          <a:p>
            <a:pPr marL="342900" indent="-342900">
              <a:buFont typeface="+mj-lt"/>
              <a:buAutoNum type="arabicPeriod"/>
            </a:pPr>
            <a:r>
              <a:rPr lang="en-US" dirty="0" smtClean="0"/>
              <a:t>In terms of industrial sectors, it was fairly broad-based affecting most industries.</a:t>
            </a:r>
          </a:p>
          <a:p>
            <a:pPr marL="342900" indent="-342900">
              <a:buFont typeface="+mj-lt"/>
              <a:buAutoNum type="arabicPeriod"/>
            </a:pPr>
            <a:r>
              <a:rPr lang="en-US" dirty="0" smtClean="0"/>
              <a:t>Unlike the 2010 increase, it was more larger permanent disability claims that were affected, including many involving cumulative injuries or multiple body parts,</a:t>
            </a:r>
          </a:p>
        </p:txBody>
      </p:sp>
    </p:spTree>
    <p:extLst>
      <p:ext uri="{BB962C8B-B14F-4D97-AF65-F5344CB8AC3E}">
        <p14:creationId xmlns:p14="http://schemas.microsoft.com/office/powerpoint/2010/main" val="233945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25AE54DC-713B-4395-8EE3-E01BDA22A65A}" type="slidenum">
              <a:rPr lang="en-US" sz="1200" b="0">
                <a:solidFill>
                  <a:srgbClr val="000000"/>
                </a:solidFill>
                <a:latin typeface="Arial Narrow" pitchFamily="34" charset="0"/>
              </a:rPr>
              <a:pPr/>
              <a:t>19</a:t>
            </a:fld>
            <a:endParaRPr lang="en-US" sz="1200" b="0" dirty="0">
              <a:solidFill>
                <a:srgbClr val="000000"/>
              </a:solidFill>
              <a:latin typeface="Arial Narrow" pitchFamily="34" charset="0"/>
            </a:endParaRPr>
          </a:p>
        </p:txBody>
      </p:sp>
      <p:sp>
        <p:nvSpPr>
          <p:cNvPr id="87043" name="Rectangle 2"/>
          <p:cNvSpPr>
            <a:spLocks noGrp="1" noRot="1" noChangeAspect="1" noChangeArrowheads="1" noTextEdit="1"/>
          </p:cNvSpPr>
          <p:nvPr>
            <p:ph type="sldImg"/>
          </p:nvPr>
        </p:nvSpPr>
        <p:spPr>
          <a:xfrm>
            <a:off x="1190625" y="696913"/>
            <a:ext cx="4656138" cy="3492500"/>
          </a:xfrm>
          <a:ln/>
        </p:spPr>
      </p:sp>
      <p:sp>
        <p:nvSpPr>
          <p:cNvPr id="87044" name="Rectangle 3"/>
          <p:cNvSpPr>
            <a:spLocks noGrp="1" noChangeArrowheads="1"/>
          </p:cNvSpPr>
          <p:nvPr>
            <p:ph type="body" idx="1"/>
          </p:nvPr>
        </p:nvSpPr>
        <p:spPr>
          <a:xfrm>
            <a:off x="938746" y="4420787"/>
            <a:ext cx="5148783" cy="4194976"/>
          </a:xfrm>
          <a:noFill/>
        </p:spPr>
        <p:txBody>
          <a:bodyPr lIns="93215" tIns="46605" rIns="93215" bIns="46605"/>
          <a:lstStyle/>
          <a:p>
            <a:endParaRPr lang="en-US" smtClean="0"/>
          </a:p>
        </p:txBody>
      </p:sp>
    </p:spTree>
    <p:extLst>
      <p:ext uri="{BB962C8B-B14F-4D97-AF65-F5344CB8AC3E}">
        <p14:creationId xmlns:p14="http://schemas.microsoft.com/office/powerpoint/2010/main" val="3866090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2014</a:t>
            </a:r>
            <a:r>
              <a:rPr lang="en-US" baseline="0" dirty="0" smtClean="0"/>
              <a:t> Q4 showing possible signs of stabilization.</a:t>
            </a:r>
            <a:endParaRPr lang="en-US" dirty="0"/>
          </a:p>
        </p:txBody>
      </p:sp>
    </p:spTree>
    <p:extLst>
      <p:ext uri="{BB962C8B-B14F-4D97-AF65-F5344CB8AC3E}">
        <p14:creationId xmlns:p14="http://schemas.microsoft.com/office/powerpoint/2010/main" val="305807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87691">
              <a:defRPr sz="1000" b="1">
                <a:solidFill>
                  <a:srgbClr val="FFFF66"/>
                </a:solidFill>
                <a:latin typeface="Arial" charset="0"/>
              </a:defRPr>
            </a:lvl1pPr>
            <a:lvl2pPr marL="770399" indent="-296307" defTabSz="987691">
              <a:defRPr sz="1000" b="1">
                <a:solidFill>
                  <a:srgbClr val="FFFF66"/>
                </a:solidFill>
                <a:latin typeface="Arial" charset="0"/>
              </a:defRPr>
            </a:lvl2pPr>
            <a:lvl3pPr marL="1185229" indent="-237045" defTabSz="987691">
              <a:defRPr sz="1000" b="1">
                <a:solidFill>
                  <a:srgbClr val="FFFF66"/>
                </a:solidFill>
                <a:latin typeface="Arial" charset="0"/>
              </a:defRPr>
            </a:lvl3pPr>
            <a:lvl4pPr marL="1659319" indent="-237045" defTabSz="987691">
              <a:defRPr sz="1000" b="1">
                <a:solidFill>
                  <a:srgbClr val="FFFF66"/>
                </a:solidFill>
                <a:latin typeface="Arial" charset="0"/>
              </a:defRPr>
            </a:lvl4pPr>
            <a:lvl5pPr marL="2133412" indent="-237045" defTabSz="987691">
              <a:defRPr sz="1000" b="1">
                <a:solidFill>
                  <a:srgbClr val="FFFF66"/>
                </a:solidFill>
                <a:latin typeface="Arial" charset="0"/>
              </a:defRPr>
            </a:lvl5pPr>
            <a:lvl6pPr marL="2607503" indent="-237045" algn="ctr" defTabSz="987691"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3081597" indent="-237045" algn="ctr" defTabSz="987691"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555686" indent="-237045" algn="ctr" defTabSz="987691"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4029779" indent="-237045" algn="ctr" defTabSz="987691"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8D394738-6FA3-41FB-8808-645B210F51B2}" type="slidenum">
              <a:rPr lang="en-US" sz="1300" b="0">
                <a:solidFill>
                  <a:prstClr val="black"/>
                </a:solidFill>
                <a:latin typeface="Arial Narrow" pitchFamily="34" charset="0"/>
              </a:rPr>
              <a:pPr/>
              <a:t>5</a:t>
            </a:fld>
            <a:endParaRPr lang="en-US" sz="1300" b="0" dirty="0">
              <a:solidFill>
                <a:prstClr val="black"/>
              </a:solidFill>
              <a:latin typeface="Arial Narrow" pitchFamily="34" charset="0"/>
            </a:endParaRPr>
          </a:p>
        </p:txBody>
      </p:sp>
      <p:sp>
        <p:nvSpPr>
          <p:cNvPr id="83971" name="Rectangle 2"/>
          <p:cNvSpPr>
            <a:spLocks noGrp="1" noRot="1" noChangeAspect="1" noChangeArrowheads="1" noTextEdit="1"/>
          </p:cNvSpPr>
          <p:nvPr>
            <p:ph type="sldImg"/>
          </p:nvPr>
        </p:nvSpPr>
        <p:spPr>
          <a:xfrm>
            <a:off x="1262063" y="722313"/>
            <a:ext cx="4802187" cy="3602037"/>
          </a:xfrm>
          <a:solidFill>
            <a:srgbClr val="FFFFFF"/>
          </a:solidFill>
          <a:ln/>
        </p:spPr>
      </p:sp>
      <p:sp>
        <p:nvSpPr>
          <p:cNvPr id="83972" name="Rectangle 3"/>
          <p:cNvSpPr>
            <a:spLocks noGrp="1" noChangeArrowheads="1"/>
          </p:cNvSpPr>
          <p:nvPr>
            <p:ph type="body" idx="1"/>
          </p:nvPr>
        </p:nvSpPr>
        <p:spPr>
          <a:xfrm>
            <a:off x="974035" y="4557948"/>
            <a:ext cx="5367130" cy="4321851"/>
          </a:xfrm>
          <a:solidFill>
            <a:srgbClr val="FFFFFF"/>
          </a:solidFill>
          <a:ln>
            <a:solidFill>
              <a:srgbClr val="000000"/>
            </a:solidFill>
            <a:miter lim="800000"/>
            <a:headEnd/>
            <a:tailEnd/>
          </a:ln>
        </p:spPr>
        <p:txBody>
          <a:bodyPr lIns="95784" tIns="47893" rIns="95784" bIns="47893"/>
          <a:lstStyle/>
          <a:p>
            <a:endParaRPr lang="en-US" smtClean="0"/>
          </a:p>
        </p:txBody>
      </p:sp>
    </p:spTree>
    <p:extLst>
      <p:ext uri="{BB962C8B-B14F-4D97-AF65-F5344CB8AC3E}">
        <p14:creationId xmlns:p14="http://schemas.microsoft.com/office/powerpoint/2010/main" val="4256866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EB6ECEC-E215-4DA5-BAE8-A991D0739B60}" type="slidenum">
              <a:rPr lang="en-US">
                <a:solidFill>
                  <a:srgbClr val="000000"/>
                </a:solidFill>
              </a:rPr>
              <a:pPr/>
              <a:t>6</a:t>
            </a:fld>
            <a:endParaRPr lang="en-US">
              <a:solidFill>
                <a:srgbClr val="000000"/>
              </a:solidFill>
            </a:endParaRPr>
          </a:p>
        </p:txBody>
      </p:sp>
      <p:sp>
        <p:nvSpPr>
          <p:cNvPr id="1342466" name="Rectangle 2"/>
          <p:cNvSpPr>
            <a:spLocks noGrp="1" noRot="1" noChangeAspect="1" noChangeArrowheads="1" noTextEdit="1"/>
          </p:cNvSpPr>
          <p:nvPr>
            <p:ph type="sldImg"/>
          </p:nvPr>
        </p:nvSpPr>
        <p:spPr>
          <a:xfrm>
            <a:off x="1262063" y="722313"/>
            <a:ext cx="4791075" cy="3592512"/>
          </a:xfrm>
          <a:ln/>
        </p:spPr>
      </p:sp>
      <p:sp>
        <p:nvSpPr>
          <p:cNvPr id="1342467" name="Rectangle 3"/>
          <p:cNvSpPr>
            <a:spLocks noGrp="1" noChangeArrowheads="1"/>
          </p:cNvSpPr>
          <p:nvPr>
            <p:ph type="body" idx="1"/>
          </p:nvPr>
        </p:nvSpPr>
        <p:spPr>
          <a:xfrm>
            <a:off x="973142" y="4556127"/>
            <a:ext cx="5368925" cy="4322763"/>
          </a:xfrm>
        </p:spPr>
        <p:txBody>
          <a:bodyPr lIns="94754" tIns="47374" rIns="94754" bIns="47374"/>
          <a:lstStyle/>
          <a:p>
            <a:endParaRPr lang="en-US"/>
          </a:p>
        </p:txBody>
      </p:sp>
    </p:spTree>
    <p:extLst>
      <p:ext uri="{BB962C8B-B14F-4D97-AF65-F5344CB8AC3E}">
        <p14:creationId xmlns:p14="http://schemas.microsoft.com/office/powerpoint/2010/main" val="1893506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D2017D56-A756-4164-AA53-2BEB009389BD}" type="slidenum">
              <a:rPr lang="en-US" sz="1200" b="0">
                <a:solidFill>
                  <a:srgbClr val="000000"/>
                </a:solidFill>
                <a:latin typeface="Arial Narrow" pitchFamily="34" charset="0"/>
              </a:rPr>
              <a:pPr/>
              <a:t>7</a:t>
            </a:fld>
            <a:endParaRPr lang="en-US" sz="1200" b="0" dirty="0">
              <a:solidFill>
                <a:srgbClr val="000000"/>
              </a:solidFill>
              <a:latin typeface="Arial Narrow" pitchFamily="34" charset="0"/>
            </a:endParaRPr>
          </a:p>
        </p:txBody>
      </p:sp>
      <p:sp>
        <p:nvSpPr>
          <p:cNvPr id="77827" name="Rectangle 2"/>
          <p:cNvSpPr>
            <a:spLocks noGrp="1" noRot="1" noChangeAspect="1" noChangeArrowheads="1" noTextEdit="1"/>
          </p:cNvSpPr>
          <p:nvPr>
            <p:ph type="sldImg"/>
          </p:nvPr>
        </p:nvSpPr>
        <p:spPr>
          <a:xfrm>
            <a:off x="1189038" y="696913"/>
            <a:ext cx="4656137" cy="3492500"/>
          </a:xfrm>
          <a:ln/>
        </p:spPr>
      </p:sp>
      <p:sp>
        <p:nvSpPr>
          <p:cNvPr id="77828" name="Rectangle 3"/>
          <p:cNvSpPr>
            <a:spLocks noGrp="1" noChangeArrowheads="1"/>
          </p:cNvSpPr>
          <p:nvPr>
            <p:ph type="body" idx="1"/>
          </p:nvPr>
        </p:nvSpPr>
        <p:spPr>
          <a:xfrm>
            <a:off x="938746" y="4420787"/>
            <a:ext cx="5148783" cy="4194976"/>
          </a:xfrm>
          <a:noFill/>
        </p:spPr>
        <p:txBody>
          <a:bodyPr lIns="93220" tIns="46607" rIns="93220" bIns="46607"/>
          <a:lstStyle/>
          <a:p>
            <a:endParaRPr lang="en-US" smtClean="0"/>
          </a:p>
        </p:txBody>
      </p:sp>
    </p:spTree>
    <p:extLst>
      <p:ext uri="{BB962C8B-B14F-4D97-AF65-F5344CB8AC3E}">
        <p14:creationId xmlns:p14="http://schemas.microsoft.com/office/powerpoint/2010/main" val="971033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35CD3B16-714A-4310-B3A4-D535F83C8674}" type="slidenum">
              <a:rPr lang="en-US" sz="1200" b="0">
                <a:solidFill>
                  <a:srgbClr val="000000"/>
                </a:solidFill>
                <a:latin typeface="Arial Narrow" pitchFamily="34" charset="0"/>
              </a:rPr>
              <a:pPr/>
              <a:t>8</a:t>
            </a:fld>
            <a:endParaRPr lang="en-US" sz="1200" b="0" dirty="0">
              <a:solidFill>
                <a:srgbClr val="000000"/>
              </a:solidFill>
              <a:latin typeface="Arial Narrow" pitchFamily="34" charset="0"/>
            </a:endParaRPr>
          </a:p>
        </p:txBody>
      </p:sp>
      <p:sp>
        <p:nvSpPr>
          <p:cNvPr id="84995" name="Rectangle 2"/>
          <p:cNvSpPr>
            <a:spLocks noGrp="1" noRot="1" noChangeAspect="1" noChangeArrowheads="1" noTextEdit="1"/>
          </p:cNvSpPr>
          <p:nvPr>
            <p:ph type="sldImg"/>
          </p:nvPr>
        </p:nvSpPr>
        <p:spPr>
          <a:xfrm>
            <a:off x="1189038" y="698500"/>
            <a:ext cx="4659312" cy="3494088"/>
          </a:xfrm>
          <a:ln/>
        </p:spPr>
      </p:sp>
      <p:sp>
        <p:nvSpPr>
          <p:cNvPr id="84996" name="Rectangle 3"/>
          <p:cNvSpPr>
            <a:spLocks noGrp="1" noChangeArrowheads="1"/>
          </p:cNvSpPr>
          <p:nvPr>
            <p:ph type="body" idx="1"/>
          </p:nvPr>
        </p:nvSpPr>
        <p:spPr>
          <a:xfrm>
            <a:off x="937156" y="4420786"/>
            <a:ext cx="5151965" cy="4193387"/>
          </a:xfrm>
          <a:noFill/>
        </p:spPr>
        <p:txBody>
          <a:bodyPr lIns="93205" tIns="46601" rIns="93205" bIns="46601"/>
          <a:lstStyle/>
          <a:p>
            <a:endParaRPr lang="en-US" smtClean="0"/>
          </a:p>
        </p:txBody>
      </p:sp>
    </p:spTree>
    <p:extLst>
      <p:ext uri="{BB962C8B-B14F-4D97-AF65-F5344CB8AC3E}">
        <p14:creationId xmlns:p14="http://schemas.microsoft.com/office/powerpoint/2010/main" val="189369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54078">
              <a:defRPr sz="1000" b="1">
                <a:solidFill>
                  <a:srgbClr val="FFFF66"/>
                </a:solidFill>
                <a:latin typeface="Arial" charset="0"/>
              </a:defRPr>
            </a:lvl1pPr>
            <a:lvl2pPr marL="744181" indent="-286224" defTabSz="954078">
              <a:defRPr sz="1000" b="1">
                <a:solidFill>
                  <a:srgbClr val="FFFF66"/>
                </a:solidFill>
                <a:latin typeface="Arial" charset="0"/>
              </a:defRPr>
            </a:lvl2pPr>
            <a:lvl3pPr marL="1144894" indent="-228978" defTabSz="954078">
              <a:defRPr sz="1000" b="1">
                <a:solidFill>
                  <a:srgbClr val="FFFF66"/>
                </a:solidFill>
                <a:latin typeface="Arial" charset="0"/>
              </a:defRPr>
            </a:lvl3pPr>
            <a:lvl4pPr marL="1602850" indent="-228978" defTabSz="954078">
              <a:defRPr sz="1000" b="1">
                <a:solidFill>
                  <a:srgbClr val="FFFF66"/>
                </a:solidFill>
                <a:latin typeface="Arial" charset="0"/>
              </a:defRPr>
            </a:lvl4pPr>
            <a:lvl5pPr marL="2060809" indent="-228978" defTabSz="954078">
              <a:defRPr sz="1000" b="1">
                <a:solidFill>
                  <a:srgbClr val="FFFF66"/>
                </a:solidFill>
                <a:latin typeface="Arial" charset="0"/>
              </a:defRPr>
            </a:lvl5pPr>
            <a:lvl6pPr marL="2518767"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6724"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4680"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2639"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2C032480-971E-4904-B3FF-D06D436CA8A3}" type="slidenum">
              <a:rPr lang="en-US" sz="1300" b="0">
                <a:solidFill>
                  <a:prstClr val="black"/>
                </a:solidFill>
                <a:latin typeface="Arial Narrow" pitchFamily="34" charset="0"/>
              </a:rPr>
              <a:pPr/>
              <a:t>9</a:t>
            </a:fld>
            <a:endParaRPr lang="en-US" sz="1300" b="0" dirty="0">
              <a:solidFill>
                <a:prstClr val="black"/>
              </a:solidFill>
              <a:latin typeface="Arial Narrow" pitchFamily="34" charset="0"/>
            </a:endParaRPr>
          </a:p>
        </p:txBody>
      </p:sp>
      <p:sp>
        <p:nvSpPr>
          <p:cNvPr id="88067" name="Rectangle 2"/>
          <p:cNvSpPr>
            <a:spLocks noGrp="1" noRot="1" noChangeAspect="1" noChangeArrowheads="1" noTextEdit="1"/>
          </p:cNvSpPr>
          <p:nvPr>
            <p:ph type="sldImg"/>
          </p:nvPr>
        </p:nvSpPr>
        <p:spPr>
          <a:xfrm>
            <a:off x="1192213" y="696913"/>
            <a:ext cx="4656137" cy="3492500"/>
          </a:xfrm>
          <a:ln/>
        </p:spPr>
      </p:sp>
      <p:sp>
        <p:nvSpPr>
          <p:cNvPr id="88068" name="Rectangle 3"/>
          <p:cNvSpPr>
            <a:spLocks noGrp="1" noChangeArrowheads="1"/>
          </p:cNvSpPr>
          <p:nvPr>
            <p:ph type="body" idx="1"/>
          </p:nvPr>
        </p:nvSpPr>
        <p:spPr>
          <a:xfrm>
            <a:off x="938747" y="4420788"/>
            <a:ext cx="5148784" cy="4194977"/>
          </a:xfrm>
          <a:noFill/>
        </p:spPr>
        <p:txBody>
          <a:bodyPr lIns="92534" tIns="46269" rIns="92534" bIns="46269"/>
          <a:lstStyle/>
          <a:p>
            <a:endParaRPr lang="en-US" smtClean="0"/>
          </a:p>
        </p:txBody>
      </p:sp>
    </p:spTree>
    <p:extLst>
      <p:ext uri="{BB962C8B-B14F-4D97-AF65-F5344CB8AC3E}">
        <p14:creationId xmlns:p14="http://schemas.microsoft.com/office/powerpoint/2010/main" val="3610121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54078">
              <a:defRPr sz="1000" b="1">
                <a:solidFill>
                  <a:srgbClr val="FFFF66"/>
                </a:solidFill>
                <a:latin typeface="Arial" charset="0"/>
              </a:defRPr>
            </a:lvl1pPr>
            <a:lvl2pPr marL="744181" indent="-286224" defTabSz="954078">
              <a:defRPr sz="1000" b="1">
                <a:solidFill>
                  <a:srgbClr val="FFFF66"/>
                </a:solidFill>
                <a:latin typeface="Arial" charset="0"/>
              </a:defRPr>
            </a:lvl2pPr>
            <a:lvl3pPr marL="1144894" indent="-228978" defTabSz="954078">
              <a:defRPr sz="1000" b="1">
                <a:solidFill>
                  <a:srgbClr val="FFFF66"/>
                </a:solidFill>
                <a:latin typeface="Arial" charset="0"/>
              </a:defRPr>
            </a:lvl3pPr>
            <a:lvl4pPr marL="1602850" indent="-228978" defTabSz="954078">
              <a:defRPr sz="1000" b="1">
                <a:solidFill>
                  <a:srgbClr val="FFFF66"/>
                </a:solidFill>
                <a:latin typeface="Arial" charset="0"/>
              </a:defRPr>
            </a:lvl4pPr>
            <a:lvl5pPr marL="2060809" indent="-228978" defTabSz="954078">
              <a:defRPr sz="1000" b="1">
                <a:solidFill>
                  <a:srgbClr val="FFFF66"/>
                </a:solidFill>
                <a:latin typeface="Arial" charset="0"/>
              </a:defRPr>
            </a:lvl5pPr>
            <a:lvl6pPr marL="2518767"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6724"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4680"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2639" indent="-228978" algn="ctr" defTabSz="954078"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2C032480-971E-4904-B3FF-D06D436CA8A3}" type="slidenum">
              <a:rPr lang="en-US" sz="1300" b="0">
                <a:solidFill>
                  <a:prstClr val="black"/>
                </a:solidFill>
                <a:latin typeface="Arial Narrow" pitchFamily="34" charset="0"/>
              </a:rPr>
              <a:pPr/>
              <a:t>10</a:t>
            </a:fld>
            <a:endParaRPr lang="en-US" sz="1300" b="0" dirty="0">
              <a:solidFill>
                <a:prstClr val="black"/>
              </a:solidFill>
              <a:latin typeface="Arial Narrow" pitchFamily="34" charset="0"/>
            </a:endParaRPr>
          </a:p>
        </p:txBody>
      </p:sp>
      <p:sp>
        <p:nvSpPr>
          <p:cNvPr id="88067" name="Rectangle 2"/>
          <p:cNvSpPr>
            <a:spLocks noGrp="1" noRot="1" noChangeAspect="1" noChangeArrowheads="1" noTextEdit="1"/>
          </p:cNvSpPr>
          <p:nvPr>
            <p:ph type="sldImg"/>
          </p:nvPr>
        </p:nvSpPr>
        <p:spPr>
          <a:xfrm>
            <a:off x="1192213" y="696913"/>
            <a:ext cx="4656137" cy="3492500"/>
          </a:xfrm>
          <a:ln/>
        </p:spPr>
      </p:sp>
      <p:sp>
        <p:nvSpPr>
          <p:cNvPr id="88068" name="Rectangle 3"/>
          <p:cNvSpPr>
            <a:spLocks noGrp="1" noChangeArrowheads="1"/>
          </p:cNvSpPr>
          <p:nvPr>
            <p:ph type="body" idx="1"/>
          </p:nvPr>
        </p:nvSpPr>
        <p:spPr>
          <a:xfrm>
            <a:off x="938747" y="4420788"/>
            <a:ext cx="5148784" cy="4194977"/>
          </a:xfrm>
          <a:noFill/>
        </p:spPr>
        <p:txBody>
          <a:bodyPr lIns="92534" tIns="46269" rIns="92534" bIns="46269"/>
          <a:lstStyle/>
          <a:p>
            <a:endParaRPr lang="en-US" smtClean="0"/>
          </a:p>
        </p:txBody>
      </p:sp>
    </p:spTree>
    <p:extLst>
      <p:ext uri="{BB962C8B-B14F-4D97-AF65-F5344CB8AC3E}">
        <p14:creationId xmlns:p14="http://schemas.microsoft.com/office/powerpoint/2010/main" val="3610121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53997">
              <a:defRPr sz="1000" b="1">
                <a:solidFill>
                  <a:srgbClr val="FFFF66"/>
                </a:solidFill>
                <a:latin typeface="Arial" charset="0"/>
              </a:defRPr>
            </a:lvl1pPr>
            <a:lvl2pPr marL="744117" indent="-286199" defTabSz="953997">
              <a:defRPr sz="1000" b="1">
                <a:solidFill>
                  <a:srgbClr val="FFFF66"/>
                </a:solidFill>
                <a:latin typeface="Arial" charset="0"/>
              </a:defRPr>
            </a:lvl2pPr>
            <a:lvl3pPr marL="1144797" indent="-228958" defTabSz="953997">
              <a:defRPr sz="1000" b="1">
                <a:solidFill>
                  <a:srgbClr val="FFFF66"/>
                </a:solidFill>
                <a:latin typeface="Arial" charset="0"/>
              </a:defRPr>
            </a:lvl3pPr>
            <a:lvl4pPr marL="1602713" indent="-228958" defTabSz="953997">
              <a:defRPr sz="1000" b="1">
                <a:solidFill>
                  <a:srgbClr val="FFFF66"/>
                </a:solidFill>
                <a:latin typeface="Arial" charset="0"/>
              </a:defRPr>
            </a:lvl4pPr>
            <a:lvl5pPr marL="2060633" indent="-228958" defTabSz="953997">
              <a:defRPr sz="1000" b="1">
                <a:solidFill>
                  <a:srgbClr val="FFFF66"/>
                </a:solidFill>
                <a:latin typeface="Arial" charset="0"/>
              </a:defRPr>
            </a:lvl5pPr>
            <a:lvl6pPr marL="2518551" indent="-228958" algn="ctr" defTabSz="953997"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6471" indent="-228958" algn="ctr" defTabSz="953997"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4388" indent="-228958" algn="ctr" defTabSz="953997"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2308" indent="-228958" algn="ctr" defTabSz="953997"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10E7E411-67CB-4AD4-B5CD-66FA279E52D3}" type="slidenum">
              <a:rPr lang="en-US" sz="1300" b="0">
                <a:solidFill>
                  <a:srgbClr val="000000"/>
                </a:solidFill>
                <a:latin typeface="Arial Narrow" pitchFamily="34" charset="0"/>
              </a:rPr>
              <a:pPr/>
              <a:t>11</a:t>
            </a:fld>
            <a:endParaRPr lang="en-US" sz="1300" b="0" dirty="0">
              <a:solidFill>
                <a:srgbClr val="000000"/>
              </a:solidFill>
              <a:latin typeface="Arial Narrow" pitchFamily="34" charset="0"/>
            </a:endParaRPr>
          </a:p>
        </p:txBody>
      </p:sp>
      <p:sp>
        <p:nvSpPr>
          <p:cNvPr id="89091" name="Rectangle 2"/>
          <p:cNvSpPr>
            <a:spLocks noGrp="1" noRot="1" noChangeAspect="1" noChangeArrowheads="1" noTextEdit="1"/>
          </p:cNvSpPr>
          <p:nvPr>
            <p:ph type="sldImg"/>
          </p:nvPr>
        </p:nvSpPr>
        <p:spPr>
          <a:xfrm>
            <a:off x="1192213" y="696913"/>
            <a:ext cx="4657725" cy="3492500"/>
          </a:xfrm>
          <a:ln/>
        </p:spPr>
      </p:sp>
      <p:sp>
        <p:nvSpPr>
          <p:cNvPr id="89092" name="Rectangle 3"/>
          <p:cNvSpPr>
            <a:spLocks noGrp="1" noChangeArrowheads="1"/>
          </p:cNvSpPr>
          <p:nvPr>
            <p:ph type="body" idx="1"/>
          </p:nvPr>
        </p:nvSpPr>
        <p:spPr>
          <a:xfrm>
            <a:off x="938746" y="4420787"/>
            <a:ext cx="5148784" cy="4194977"/>
          </a:xfrm>
          <a:noFill/>
        </p:spPr>
        <p:txBody>
          <a:bodyPr lIns="92527" tIns="46265" rIns="92527" bIns="46265"/>
          <a:lstStyle/>
          <a:p>
            <a:endParaRPr lang="en-US" smtClean="0"/>
          </a:p>
        </p:txBody>
      </p:sp>
    </p:spTree>
    <p:extLst>
      <p:ext uri="{BB962C8B-B14F-4D97-AF65-F5344CB8AC3E}">
        <p14:creationId xmlns:p14="http://schemas.microsoft.com/office/powerpoint/2010/main" val="742533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defTabSz="954310">
              <a:defRPr sz="1000" b="1">
                <a:solidFill>
                  <a:srgbClr val="FFFF66"/>
                </a:solidFill>
                <a:latin typeface="Arial" charset="0"/>
              </a:defRPr>
            </a:lvl1pPr>
            <a:lvl2pPr marL="744362" indent="-286293" defTabSz="954310">
              <a:defRPr sz="1000" b="1">
                <a:solidFill>
                  <a:srgbClr val="FFFF66"/>
                </a:solidFill>
                <a:latin typeface="Arial" charset="0"/>
              </a:defRPr>
            </a:lvl2pPr>
            <a:lvl3pPr marL="1145172" indent="-229034" defTabSz="954310">
              <a:defRPr sz="1000" b="1">
                <a:solidFill>
                  <a:srgbClr val="FFFF66"/>
                </a:solidFill>
                <a:latin typeface="Arial" charset="0"/>
              </a:defRPr>
            </a:lvl3pPr>
            <a:lvl4pPr marL="1603240" indent="-229034" defTabSz="954310">
              <a:defRPr sz="1000" b="1">
                <a:solidFill>
                  <a:srgbClr val="FFFF66"/>
                </a:solidFill>
                <a:latin typeface="Arial" charset="0"/>
              </a:defRPr>
            </a:lvl4pPr>
            <a:lvl5pPr marL="2061309" indent="-229034" defTabSz="954310">
              <a:defRPr sz="1000" b="1">
                <a:solidFill>
                  <a:srgbClr val="FFFF66"/>
                </a:solidFill>
                <a:latin typeface="Arial" charset="0"/>
              </a:defRPr>
            </a:lvl5pPr>
            <a:lvl6pPr marL="2519378"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7446"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35515"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93584" indent="-229034" algn="ctr" defTabSz="954310"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fld id="{D2017D56-A756-4164-AA53-2BEB009389BD}" type="slidenum">
              <a:rPr lang="en-US" sz="1200" b="0">
                <a:solidFill>
                  <a:srgbClr val="000000"/>
                </a:solidFill>
                <a:latin typeface="Arial Narrow" pitchFamily="34" charset="0"/>
              </a:rPr>
              <a:pPr/>
              <a:t>12</a:t>
            </a:fld>
            <a:endParaRPr lang="en-US" sz="1200" b="0" dirty="0">
              <a:solidFill>
                <a:srgbClr val="000000"/>
              </a:solidFill>
              <a:latin typeface="Arial Narrow" pitchFamily="34" charset="0"/>
            </a:endParaRPr>
          </a:p>
        </p:txBody>
      </p:sp>
      <p:sp>
        <p:nvSpPr>
          <p:cNvPr id="77827" name="Rectangle 2"/>
          <p:cNvSpPr>
            <a:spLocks noGrp="1" noRot="1" noChangeAspect="1" noChangeArrowheads="1" noTextEdit="1"/>
          </p:cNvSpPr>
          <p:nvPr>
            <p:ph type="sldImg"/>
          </p:nvPr>
        </p:nvSpPr>
        <p:spPr>
          <a:xfrm>
            <a:off x="1189038" y="696913"/>
            <a:ext cx="4656137" cy="3492500"/>
          </a:xfrm>
          <a:ln/>
        </p:spPr>
      </p:sp>
      <p:sp>
        <p:nvSpPr>
          <p:cNvPr id="77828" name="Rectangle 3"/>
          <p:cNvSpPr>
            <a:spLocks noGrp="1" noChangeArrowheads="1"/>
          </p:cNvSpPr>
          <p:nvPr>
            <p:ph type="body" idx="1"/>
          </p:nvPr>
        </p:nvSpPr>
        <p:spPr>
          <a:xfrm>
            <a:off x="938746" y="4420787"/>
            <a:ext cx="5148783" cy="4194976"/>
          </a:xfrm>
          <a:noFill/>
        </p:spPr>
        <p:txBody>
          <a:bodyPr lIns="93220" tIns="46607" rIns="93220" bIns="46607"/>
          <a:lstStyle/>
          <a:p>
            <a:endParaRPr lang="en-US" smtClean="0"/>
          </a:p>
        </p:txBody>
      </p:sp>
    </p:spTree>
    <p:extLst>
      <p:ext uri="{BB962C8B-B14F-4D97-AF65-F5344CB8AC3E}">
        <p14:creationId xmlns:p14="http://schemas.microsoft.com/office/powerpoint/2010/main" val="971033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0" name="Rectangle 9"/>
          <p:cNvSpPr/>
          <p:nvPr userDrawn="1"/>
        </p:nvSpPr>
        <p:spPr bwMode="auto">
          <a:xfrm>
            <a:off x="0" y="-3174"/>
            <a:ext cx="9144000" cy="3400425"/>
          </a:xfrm>
          <a:prstGeom prst="rect">
            <a:avLst/>
          </a:prstGeom>
          <a:solidFill>
            <a:srgbClr val="376092"/>
          </a:soli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1"/>
          <p:cNvSpPr>
            <a:spLocks noGrp="1"/>
          </p:cNvSpPr>
          <p:nvPr>
            <p:ph type="ctrTitle"/>
          </p:nvPr>
        </p:nvSpPr>
        <p:spPr>
          <a:xfrm>
            <a:off x="596900" y="1927228"/>
            <a:ext cx="7772400" cy="1470025"/>
          </a:xfrm>
        </p:spPr>
        <p:txBody>
          <a:bodyPr>
            <a:normAutofit/>
          </a:bodyPr>
          <a:lstStyle>
            <a:lvl1pPr algn="l">
              <a:defRPr sz="2735">
                <a:solidFill>
                  <a:schemeClr val="bg1"/>
                </a:solidFill>
                <a:latin typeface="Arial Narrow"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normAutofit/>
          </a:bodyPr>
          <a:lstStyle>
            <a:lvl1pPr marL="0" indent="0" algn="l">
              <a:buNone/>
              <a:defRPr sz="1765">
                <a:solidFill>
                  <a:srgbClr val="292929"/>
                </a:solidFill>
                <a:latin typeface="Arial Narrow" pitchFamily="34" charset="0"/>
                <a:cs typeface="Arial" pitchFamily="34" charset="0"/>
              </a:defRPr>
            </a:lvl1pPr>
            <a:lvl2pPr marL="449494" indent="0" algn="ctr">
              <a:buNone/>
              <a:defRPr>
                <a:solidFill>
                  <a:schemeClr val="tx1">
                    <a:tint val="75000"/>
                  </a:schemeClr>
                </a:solidFill>
              </a:defRPr>
            </a:lvl2pPr>
            <a:lvl3pPr marL="898988" indent="0" algn="ctr">
              <a:buNone/>
              <a:defRPr>
                <a:solidFill>
                  <a:schemeClr val="tx1">
                    <a:tint val="75000"/>
                  </a:schemeClr>
                </a:solidFill>
              </a:defRPr>
            </a:lvl3pPr>
            <a:lvl4pPr marL="1348482" indent="0" algn="ctr">
              <a:buNone/>
              <a:defRPr>
                <a:solidFill>
                  <a:schemeClr val="tx1">
                    <a:tint val="75000"/>
                  </a:schemeClr>
                </a:solidFill>
              </a:defRPr>
            </a:lvl4pPr>
            <a:lvl5pPr marL="1797976" indent="0" algn="ctr">
              <a:buNone/>
              <a:defRPr>
                <a:solidFill>
                  <a:schemeClr val="tx1">
                    <a:tint val="75000"/>
                  </a:schemeClr>
                </a:solidFill>
              </a:defRPr>
            </a:lvl5pPr>
            <a:lvl6pPr marL="2247470" indent="0" algn="ctr">
              <a:buNone/>
              <a:defRPr>
                <a:solidFill>
                  <a:schemeClr val="tx1">
                    <a:tint val="75000"/>
                  </a:schemeClr>
                </a:solidFill>
              </a:defRPr>
            </a:lvl6pPr>
            <a:lvl7pPr marL="2696965" indent="0" algn="ctr">
              <a:buNone/>
              <a:defRPr>
                <a:solidFill>
                  <a:schemeClr val="tx1">
                    <a:tint val="75000"/>
                  </a:schemeClr>
                </a:solidFill>
              </a:defRPr>
            </a:lvl7pPr>
            <a:lvl8pPr marL="3146460" indent="0" algn="ctr">
              <a:buNone/>
              <a:defRPr>
                <a:solidFill>
                  <a:schemeClr val="tx1">
                    <a:tint val="75000"/>
                  </a:schemeClr>
                </a:solidFill>
              </a:defRPr>
            </a:lvl8pPr>
            <a:lvl9pPr marL="3595953"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49A8DC8-9DC8-4923-9DE8-ACF0F031B168}" type="slidenum">
              <a:rPr lang="en-US" smtClean="0">
                <a:solidFill>
                  <a:prstClr val="white"/>
                </a:solidFill>
              </a:rPr>
              <a:pPr/>
              <a:t>‹#›</a:t>
            </a:fld>
            <a:endParaRPr lang="en-US">
              <a:solidFill>
                <a:prstClr val="white"/>
              </a:solidFill>
            </a:endParaRPr>
          </a:p>
        </p:txBody>
      </p:sp>
      <p:sp>
        <p:nvSpPr>
          <p:cNvPr id="11" name="Text Box 14"/>
          <p:cNvSpPr txBox="1">
            <a:spLocks noChangeArrowheads="1"/>
          </p:cNvSpPr>
          <p:nvPr userDrawn="1"/>
        </p:nvSpPr>
        <p:spPr bwMode="auto">
          <a:xfrm>
            <a:off x="547689" y="366713"/>
            <a:ext cx="8043862" cy="182562"/>
          </a:xfrm>
          <a:prstGeom prst="rect">
            <a:avLst/>
          </a:prstGeom>
          <a:noFill/>
          <a:ln w="12700">
            <a:noFill/>
            <a:miter lim="800000"/>
            <a:headEnd/>
            <a:tailEnd/>
          </a:ln>
          <a:effectLst/>
        </p:spPr>
        <p:txBody>
          <a:bodyPr lIns="0" tIns="0" rIns="0" bIns="0"/>
          <a:lstStyle/>
          <a:p>
            <a:pPr algn="ctr" eaLnBrk="0" fontAlgn="base" hangingPunct="0">
              <a:spcBef>
                <a:spcPct val="20000"/>
              </a:spcBef>
              <a:spcAft>
                <a:spcPct val="0"/>
              </a:spcAft>
              <a:buClr>
                <a:srgbClr val="FFFF00"/>
              </a:buClr>
              <a:buFont typeface="Monotype Sorts" pitchFamily="2" charset="2"/>
              <a:buNone/>
              <a:defRPr/>
            </a:pPr>
            <a:r>
              <a:rPr lang="en-US" sz="1147" dirty="0">
                <a:solidFill>
                  <a:prstClr val="white"/>
                </a:solidFill>
                <a:latin typeface="Arial Narrow" pitchFamily="34" charset="0"/>
              </a:rPr>
              <a:t>W o r k e r s’  C o m p e n s a t </a:t>
            </a:r>
            <a:r>
              <a:rPr lang="en-US" sz="1147" dirty="0" err="1">
                <a:solidFill>
                  <a:prstClr val="white"/>
                </a:solidFill>
                <a:latin typeface="Arial Narrow" pitchFamily="34" charset="0"/>
              </a:rPr>
              <a:t>i</a:t>
            </a:r>
            <a:r>
              <a:rPr lang="en-US" sz="1147" dirty="0">
                <a:solidFill>
                  <a:prstClr val="white"/>
                </a:solidFill>
                <a:latin typeface="Arial Narrow" pitchFamily="34" charset="0"/>
              </a:rPr>
              <a:t> o n  I n s u r a n c e  R a t </a:t>
            </a:r>
            <a:r>
              <a:rPr lang="en-US" sz="1147" dirty="0" err="1">
                <a:solidFill>
                  <a:prstClr val="white"/>
                </a:solidFill>
                <a:latin typeface="Arial Narrow" pitchFamily="34" charset="0"/>
              </a:rPr>
              <a:t>i</a:t>
            </a:r>
            <a:r>
              <a:rPr lang="en-US" sz="1147" dirty="0">
                <a:solidFill>
                  <a:prstClr val="white"/>
                </a:solidFill>
                <a:latin typeface="Arial Narrow" pitchFamily="34" charset="0"/>
              </a:rPr>
              <a:t> n g  B u r e a u  o f  C a l </a:t>
            </a:r>
            <a:r>
              <a:rPr lang="en-US" sz="1147" dirty="0" err="1">
                <a:solidFill>
                  <a:prstClr val="white"/>
                </a:solidFill>
                <a:latin typeface="Arial Narrow" pitchFamily="34" charset="0"/>
              </a:rPr>
              <a:t>i</a:t>
            </a:r>
            <a:r>
              <a:rPr lang="en-US" sz="1147" dirty="0">
                <a:solidFill>
                  <a:prstClr val="white"/>
                </a:solidFill>
                <a:latin typeface="Arial Narrow" pitchFamily="34" charset="0"/>
              </a:rPr>
              <a:t> f o r n </a:t>
            </a:r>
            <a:r>
              <a:rPr lang="en-US" sz="1147" dirty="0" err="1">
                <a:solidFill>
                  <a:prstClr val="white"/>
                </a:solidFill>
                <a:latin typeface="Arial Narrow" pitchFamily="34" charset="0"/>
              </a:rPr>
              <a:t>i</a:t>
            </a:r>
            <a:r>
              <a:rPr lang="en-US" sz="1147" dirty="0">
                <a:solidFill>
                  <a:prstClr val="white"/>
                </a:solidFill>
                <a:latin typeface="Arial Narrow" pitchFamily="34" charset="0"/>
              </a:rPr>
              <a:t> a</a:t>
            </a:r>
            <a:r>
              <a:rPr lang="en-US" sz="1059" baseline="30000" dirty="0">
                <a:solidFill>
                  <a:prstClr val="white"/>
                </a:solidFill>
                <a:latin typeface="Arial Narrow" pitchFamily="34" charset="0"/>
              </a:rPr>
              <a:t>®</a:t>
            </a:r>
          </a:p>
        </p:txBody>
      </p:sp>
      <p:sp>
        <p:nvSpPr>
          <p:cNvPr id="12" name="Rectangle 11"/>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Tree>
    <p:extLst>
      <p:ext uri="{BB962C8B-B14F-4D97-AF65-F5344CB8AC3E}">
        <p14:creationId xmlns:p14="http://schemas.microsoft.com/office/powerpoint/2010/main" val="2084694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381" b="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37121" indent="-337121">
              <a:spcBef>
                <a:spcPts val="0"/>
              </a:spcBef>
              <a:buFont typeface="Wingdings" pitchFamily="2" charset="2"/>
              <a:buChar char="§"/>
              <a:defRPr sz="2381" b="0">
                <a:solidFill>
                  <a:srgbClr val="292929"/>
                </a:solidFill>
                <a:latin typeface="Arial Narrow" pitchFamily="34" charset="0"/>
                <a:cs typeface="Arial" pitchFamily="34" charset="0"/>
              </a:defRPr>
            </a:lvl1pPr>
            <a:lvl2pPr>
              <a:spcBef>
                <a:spcPts val="0"/>
              </a:spcBef>
              <a:defRPr sz="2207">
                <a:solidFill>
                  <a:srgbClr val="292929"/>
                </a:solidFill>
                <a:latin typeface="Arial Narrow" pitchFamily="34" charset="0"/>
                <a:cs typeface="Arial" pitchFamily="34" charset="0"/>
              </a:defRPr>
            </a:lvl2pPr>
            <a:lvl3pPr>
              <a:spcBef>
                <a:spcPts val="0"/>
              </a:spcBef>
              <a:defRPr sz="2207">
                <a:solidFill>
                  <a:srgbClr val="292929"/>
                </a:solidFill>
                <a:latin typeface="Arial Narrow" pitchFamily="34" charset="0"/>
                <a:cs typeface="Arial" pitchFamily="34" charset="0"/>
              </a:defRPr>
            </a:lvl3pPr>
            <a:lvl4pPr>
              <a:spcBef>
                <a:spcPts val="0"/>
              </a:spcBef>
              <a:defRPr sz="2207">
                <a:solidFill>
                  <a:srgbClr val="292929"/>
                </a:solidFill>
                <a:latin typeface="Arial Narrow" pitchFamily="34" charset="0"/>
                <a:cs typeface="Arial" pitchFamily="34" charset="0"/>
              </a:defRPr>
            </a:lvl4pPr>
            <a:lvl5pPr>
              <a:spcBef>
                <a:spcPts val="0"/>
              </a:spcBef>
              <a:defRPr sz="2207">
                <a:solidFill>
                  <a:srgbClr val="292929"/>
                </a:solidFill>
                <a:latin typeface="Arial Narrow"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132091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381" b="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37121" indent="-337121">
              <a:spcBef>
                <a:spcPts val="0"/>
              </a:spcBef>
              <a:buFont typeface="Wingdings" pitchFamily="2" charset="2"/>
              <a:buChar char="§"/>
              <a:defRPr sz="2381" b="0">
                <a:solidFill>
                  <a:srgbClr val="292929"/>
                </a:solidFill>
                <a:latin typeface="Arial Narrow" pitchFamily="34" charset="0"/>
                <a:cs typeface="Arial" pitchFamily="34" charset="0"/>
              </a:defRPr>
            </a:lvl1pPr>
            <a:lvl2pPr>
              <a:spcBef>
                <a:spcPts val="0"/>
              </a:spcBef>
              <a:defRPr sz="2207">
                <a:solidFill>
                  <a:srgbClr val="292929"/>
                </a:solidFill>
                <a:latin typeface="Arial Narrow" pitchFamily="34" charset="0"/>
                <a:cs typeface="Arial" pitchFamily="34" charset="0"/>
              </a:defRPr>
            </a:lvl2pPr>
            <a:lvl3pPr>
              <a:spcBef>
                <a:spcPts val="0"/>
              </a:spcBef>
              <a:defRPr sz="2207">
                <a:solidFill>
                  <a:srgbClr val="292929"/>
                </a:solidFill>
                <a:latin typeface="Arial Narrow" pitchFamily="34" charset="0"/>
                <a:cs typeface="Arial" pitchFamily="34" charset="0"/>
              </a:defRPr>
            </a:lvl3pPr>
            <a:lvl4pPr>
              <a:spcBef>
                <a:spcPts val="0"/>
              </a:spcBef>
              <a:defRPr sz="2207">
                <a:solidFill>
                  <a:srgbClr val="292929"/>
                </a:solidFill>
                <a:latin typeface="Arial Narrow" pitchFamily="34" charset="0"/>
                <a:cs typeface="Arial" pitchFamily="34" charset="0"/>
              </a:defRPr>
            </a:lvl4pPr>
            <a:lvl5pPr>
              <a:spcBef>
                <a:spcPts val="0"/>
              </a:spcBef>
              <a:defRPr sz="2207">
                <a:solidFill>
                  <a:srgbClr val="292929"/>
                </a:solidFill>
                <a:latin typeface="Arial Narrow"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126414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0924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44273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381" b="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37121" indent="-337121">
              <a:spcBef>
                <a:spcPts val="0"/>
              </a:spcBef>
              <a:buFont typeface="Wingdings" pitchFamily="2" charset="2"/>
              <a:buChar char="§"/>
              <a:defRPr sz="2381" b="0">
                <a:solidFill>
                  <a:srgbClr val="292929"/>
                </a:solidFill>
                <a:latin typeface="Arial Narrow" pitchFamily="34" charset="0"/>
                <a:cs typeface="Arial" pitchFamily="34" charset="0"/>
              </a:defRPr>
            </a:lvl1pPr>
            <a:lvl2pPr>
              <a:spcBef>
                <a:spcPts val="0"/>
              </a:spcBef>
              <a:defRPr sz="2207">
                <a:solidFill>
                  <a:srgbClr val="292929"/>
                </a:solidFill>
                <a:latin typeface="Arial Narrow" pitchFamily="34" charset="0"/>
                <a:cs typeface="Arial" pitchFamily="34" charset="0"/>
              </a:defRPr>
            </a:lvl2pPr>
            <a:lvl3pPr>
              <a:spcBef>
                <a:spcPts val="0"/>
              </a:spcBef>
              <a:defRPr sz="2207">
                <a:solidFill>
                  <a:srgbClr val="292929"/>
                </a:solidFill>
                <a:latin typeface="Arial Narrow" pitchFamily="34" charset="0"/>
                <a:cs typeface="Arial" pitchFamily="34" charset="0"/>
              </a:defRPr>
            </a:lvl3pPr>
            <a:lvl4pPr>
              <a:spcBef>
                <a:spcPts val="0"/>
              </a:spcBef>
              <a:defRPr sz="2207">
                <a:solidFill>
                  <a:srgbClr val="292929"/>
                </a:solidFill>
                <a:latin typeface="Arial Narrow" pitchFamily="34" charset="0"/>
                <a:cs typeface="Arial" pitchFamily="34" charset="0"/>
              </a:defRPr>
            </a:lvl4pPr>
            <a:lvl5pPr>
              <a:spcBef>
                <a:spcPts val="0"/>
              </a:spcBef>
              <a:defRPr sz="2207">
                <a:solidFill>
                  <a:srgbClr val="292929"/>
                </a:solidFill>
                <a:latin typeface="Arial Narrow"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33969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713450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4033246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689" y="766357"/>
            <a:ext cx="8043862" cy="603659"/>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37121" indent="-337121">
              <a:buClr>
                <a:srgbClr val="315683"/>
              </a:buClr>
              <a:buSzPct val="100000"/>
              <a:buFont typeface="Arial" pitchFamily="34" charset="0"/>
              <a:buChar char="■"/>
              <a:defRPr>
                <a:solidFill>
                  <a:srgbClr val="315683"/>
                </a:solidFill>
              </a:defRPr>
            </a:lvl1pPr>
            <a:lvl2pPr>
              <a:buClr>
                <a:srgbClr val="315683"/>
              </a:buClr>
              <a:defRPr>
                <a:solidFill>
                  <a:srgbClr val="376092"/>
                </a:solidFill>
              </a:defRPr>
            </a:lvl2pPr>
            <a:lvl3pPr>
              <a:buClr>
                <a:srgbClr val="315683"/>
              </a:buClr>
              <a:defRPr>
                <a:solidFill>
                  <a:srgbClr val="376092"/>
                </a:solidFill>
              </a:defRPr>
            </a:lvl3pPr>
            <a:lvl4pPr>
              <a:buClr>
                <a:srgbClr val="315683"/>
              </a:buClr>
              <a:defRPr>
                <a:solidFill>
                  <a:srgbClr val="376092"/>
                </a:solidFill>
              </a:defRPr>
            </a:lvl4pPr>
            <a:lvl5pPr>
              <a:buClr>
                <a:srgbClr val="315683"/>
              </a:buClr>
              <a:defRPr>
                <a:solidFill>
                  <a:srgbClr val="37609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11"/>
          <p:cNvSpPr>
            <a:spLocks noGrp="1" noChangeArrowheads="1"/>
          </p:cNvSpPr>
          <p:nvPr>
            <p:ph type="sldNum" sz="quarter" idx="12"/>
          </p:nvPr>
        </p:nvSpPr>
        <p:spPr>
          <a:ln/>
        </p:spPr>
        <p:txBody>
          <a:bodyPr/>
          <a:lstStyle>
            <a:lvl1pPr>
              <a:defRPr/>
            </a:lvl1pPr>
          </a:lstStyle>
          <a:p>
            <a:pPr>
              <a:defRPr/>
            </a:pPr>
            <a:fld id="{D92588AB-3CD9-4D99-AC59-E8AE480F82FD}" type="slidenum">
              <a:rPr lang="en-US" smtClean="0">
                <a:solidFill>
                  <a:prstClr val="white"/>
                </a:solidFill>
              </a:rPr>
              <a:pPr>
                <a:defRPr/>
              </a:pPr>
              <a:t>‹#›</a:t>
            </a:fld>
            <a:endParaRPr lang="en-US" dirty="0">
              <a:solidFill>
                <a:prstClr val="white"/>
              </a:solidFill>
            </a:endParaRPr>
          </a:p>
        </p:txBody>
      </p:sp>
      <p:sp>
        <p:nvSpPr>
          <p:cNvPr id="5" name="Text Placeholder 4"/>
          <p:cNvSpPr>
            <a:spLocks noGrp="1"/>
          </p:cNvSpPr>
          <p:nvPr>
            <p:ph type="body" sz="quarter" idx="13"/>
          </p:nvPr>
        </p:nvSpPr>
        <p:spPr>
          <a:xfrm>
            <a:off x="547689" y="252550"/>
            <a:ext cx="4859564" cy="357050"/>
          </a:xfrm>
        </p:spPr>
        <p:txBody>
          <a:bodyPr/>
          <a:lstStyle>
            <a:lvl1pPr marL="0" indent="0">
              <a:buNone/>
              <a:defRPr sz="1765"/>
            </a:lvl1pPr>
          </a:lstStyle>
          <a:p>
            <a:pPr lvl="0"/>
            <a:r>
              <a:rPr lang="en-US" dirty="0" smtClean="0"/>
              <a:t>Click to edit Master text styles</a:t>
            </a:r>
            <a:endParaRPr lang="en-US" dirty="0"/>
          </a:p>
        </p:txBody>
      </p:sp>
    </p:spTree>
    <p:extLst>
      <p:ext uri="{BB962C8B-B14F-4D97-AF65-F5344CB8AC3E}">
        <p14:creationId xmlns:p14="http://schemas.microsoft.com/office/powerpoint/2010/main" val="14189506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08619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381" b="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37121" indent="-337121">
              <a:spcBef>
                <a:spcPts val="0"/>
              </a:spcBef>
              <a:buFont typeface="Wingdings" pitchFamily="2" charset="2"/>
              <a:buChar char="§"/>
              <a:defRPr sz="2381" b="0">
                <a:solidFill>
                  <a:srgbClr val="292929"/>
                </a:solidFill>
                <a:latin typeface="Arial Narrow" pitchFamily="34" charset="0"/>
                <a:cs typeface="Arial" pitchFamily="34" charset="0"/>
              </a:defRPr>
            </a:lvl1pPr>
            <a:lvl2pPr>
              <a:spcBef>
                <a:spcPts val="0"/>
              </a:spcBef>
              <a:defRPr sz="2207">
                <a:solidFill>
                  <a:srgbClr val="292929"/>
                </a:solidFill>
                <a:latin typeface="Arial Narrow" pitchFamily="34" charset="0"/>
                <a:cs typeface="Arial" pitchFamily="34" charset="0"/>
              </a:defRPr>
            </a:lvl2pPr>
            <a:lvl3pPr>
              <a:spcBef>
                <a:spcPts val="0"/>
              </a:spcBef>
              <a:defRPr sz="2207">
                <a:solidFill>
                  <a:srgbClr val="292929"/>
                </a:solidFill>
                <a:latin typeface="Arial Narrow" pitchFamily="34" charset="0"/>
                <a:cs typeface="Arial" pitchFamily="34" charset="0"/>
              </a:defRPr>
            </a:lvl3pPr>
            <a:lvl4pPr>
              <a:spcBef>
                <a:spcPts val="0"/>
              </a:spcBef>
              <a:defRPr sz="2207">
                <a:solidFill>
                  <a:srgbClr val="292929"/>
                </a:solidFill>
                <a:latin typeface="Arial Narrow" pitchFamily="34" charset="0"/>
                <a:cs typeface="Arial" pitchFamily="34" charset="0"/>
              </a:defRPr>
            </a:lvl4pPr>
            <a:lvl5pPr>
              <a:spcBef>
                <a:spcPts val="0"/>
              </a:spcBef>
              <a:defRPr sz="2207">
                <a:solidFill>
                  <a:srgbClr val="292929"/>
                </a:solidFill>
                <a:latin typeface="Arial Narrow"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330735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77976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53459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381" b="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37121" indent="-337121">
              <a:spcBef>
                <a:spcPts val="0"/>
              </a:spcBef>
              <a:buFont typeface="Wingdings" pitchFamily="2" charset="2"/>
              <a:buChar char="§"/>
              <a:defRPr sz="2381" b="0">
                <a:solidFill>
                  <a:srgbClr val="292929"/>
                </a:solidFill>
                <a:latin typeface="Arial Narrow" pitchFamily="34" charset="0"/>
                <a:cs typeface="Arial" pitchFamily="34" charset="0"/>
              </a:defRPr>
            </a:lvl1pPr>
            <a:lvl2pPr>
              <a:spcBef>
                <a:spcPts val="0"/>
              </a:spcBef>
              <a:defRPr sz="2207">
                <a:solidFill>
                  <a:srgbClr val="292929"/>
                </a:solidFill>
                <a:latin typeface="Arial Narrow" pitchFamily="34" charset="0"/>
                <a:cs typeface="Arial" pitchFamily="34" charset="0"/>
              </a:defRPr>
            </a:lvl2pPr>
            <a:lvl3pPr>
              <a:spcBef>
                <a:spcPts val="0"/>
              </a:spcBef>
              <a:defRPr sz="2207">
                <a:solidFill>
                  <a:srgbClr val="292929"/>
                </a:solidFill>
                <a:latin typeface="Arial Narrow" pitchFamily="34" charset="0"/>
                <a:cs typeface="Arial" pitchFamily="34" charset="0"/>
              </a:defRPr>
            </a:lvl3pPr>
            <a:lvl4pPr>
              <a:spcBef>
                <a:spcPts val="0"/>
              </a:spcBef>
              <a:defRPr sz="2207">
                <a:solidFill>
                  <a:srgbClr val="292929"/>
                </a:solidFill>
                <a:latin typeface="Arial Narrow" pitchFamily="34" charset="0"/>
                <a:cs typeface="Arial" pitchFamily="34" charset="0"/>
              </a:defRPr>
            </a:lvl4pPr>
            <a:lvl5pPr>
              <a:spcBef>
                <a:spcPts val="0"/>
              </a:spcBef>
              <a:defRPr sz="2207">
                <a:solidFill>
                  <a:srgbClr val="292929"/>
                </a:solidFill>
                <a:latin typeface="Arial Narrow"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49597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57955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0928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0081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gn="l">
              <a:defRPr sz="2381">
                <a:solidFill>
                  <a:schemeClr val="tx2">
                    <a:lumMod val="50000"/>
                  </a:schemeClr>
                </a:solidFill>
                <a:latin typeface="Arial Narrow"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6757048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4.xml"/><Relationship Id="rId1" Type="http://schemas.openxmlformats.org/officeDocument/2006/relationships/slideLayout" Target="../slideLayouts/slideLayout14.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5.xml"/><Relationship Id="rId1" Type="http://schemas.openxmlformats.org/officeDocument/2006/relationships/slideLayout" Target="../slideLayouts/slideLayout15.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6.xml"/><Relationship Id="rId1" Type="http://schemas.openxmlformats.org/officeDocument/2006/relationships/slideLayout" Target="../slideLayouts/slideLayout16.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7.xml"/><Relationship Id="rId1" Type="http://schemas.openxmlformats.org/officeDocument/2006/relationships/slideLayout" Target="../slideLayouts/slideLayout17.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8.xml"/><Relationship Id="rId1"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339196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3492880655"/>
      </p:ext>
    </p:extLst>
  </p:cSld>
  <p:clrMap bg1="lt1" tx1="dk1" bg2="lt2" tx2="dk2" accent1="accent1" accent2="accent2" accent3="accent3" accent4="accent4" accent5="accent5" accent6="accent6" hlink="hlink" folHlink="folHlink"/>
  <p:sldLayoutIdLst>
    <p:sldLayoutId id="2147483679"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1734781375"/>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4047815066"/>
      </p:ext>
    </p:extLst>
  </p:cSld>
  <p:clrMap bg1="lt1" tx1="dk1" bg2="lt2" tx2="dk2" accent1="accent1" accent2="accent2" accent3="accent3" accent4="accent4" accent5="accent5" accent6="accent6" hlink="hlink" folHlink="folHlink"/>
  <p:sldLayoutIdLst>
    <p:sldLayoutId id="2147483683"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2453880313"/>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1773432489"/>
      </p:ext>
    </p:extLst>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smtClean="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smtClean="0">
                <a:solidFill>
                  <a:prstClr val="white">
                    <a:lumMod val="50000"/>
                  </a:prstClr>
                </a:solidFill>
                <a:latin typeface="Arial Narrow" pitchFamily="34" charset="0"/>
              </a:rPr>
              <a:t>Senate Bill No. 863 Cost Monitoring – Current Update</a:t>
            </a:r>
            <a:endParaRPr lang="en-US" sz="971" b="1" dirty="0">
              <a:solidFill>
                <a:prstClr val="white">
                  <a:lumMod val="50000"/>
                </a:prstClr>
              </a:solidFill>
              <a:latin typeface="Arial Narrow" pitchFamily="34" charset="0"/>
            </a:endParaRPr>
          </a:p>
        </p:txBody>
      </p:sp>
    </p:spTree>
    <p:extLst>
      <p:ext uri="{BB962C8B-B14F-4D97-AF65-F5344CB8AC3E}">
        <p14:creationId xmlns:p14="http://schemas.microsoft.com/office/powerpoint/2010/main" val="3436059431"/>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smtClean="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smtClean="0">
                <a:solidFill>
                  <a:prstClr val="white">
                    <a:lumMod val="50000"/>
                  </a:prstClr>
                </a:solidFill>
                <a:latin typeface="Arial Narrow" pitchFamily="34" charset="0"/>
              </a:rPr>
              <a:t>Senate Bill No. 863 Cost Monitoring – Current Update</a:t>
            </a:r>
            <a:endParaRPr lang="en-US" sz="971" b="1" dirty="0">
              <a:solidFill>
                <a:prstClr val="white">
                  <a:lumMod val="50000"/>
                </a:prstClr>
              </a:solidFill>
              <a:latin typeface="Arial Narrow" pitchFamily="34" charset="0"/>
            </a:endParaRPr>
          </a:p>
        </p:txBody>
      </p:sp>
    </p:spTree>
    <p:extLst>
      <p:ext uri="{BB962C8B-B14F-4D97-AF65-F5344CB8AC3E}">
        <p14:creationId xmlns:p14="http://schemas.microsoft.com/office/powerpoint/2010/main" val="4088423554"/>
      </p:ext>
    </p:extLst>
  </p:cSld>
  <p:clrMap bg1="lt1" tx1="dk1" bg2="lt2" tx2="dk2" accent1="accent1" accent2="accent2" accent3="accent3" accent4="accent4" accent5="accent5" accent6="accent6" hlink="hlink" folHlink="folHlink"/>
  <p:sldLayoutIdLst>
    <p:sldLayoutId id="2147483691"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smtClean="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smtClean="0">
                <a:solidFill>
                  <a:prstClr val="white">
                    <a:lumMod val="50000"/>
                  </a:prstClr>
                </a:solidFill>
                <a:latin typeface="Arial Narrow" pitchFamily="34" charset="0"/>
              </a:rPr>
              <a:t>Senate Bill No. 863 Cost Monitoring – Current Update</a:t>
            </a:r>
            <a:endParaRPr lang="en-US" sz="971" b="1" dirty="0">
              <a:solidFill>
                <a:prstClr val="white">
                  <a:lumMod val="50000"/>
                </a:prstClr>
              </a:solidFill>
              <a:latin typeface="Arial Narrow" pitchFamily="34" charset="0"/>
            </a:endParaRPr>
          </a:p>
        </p:txBody>
      </p:sp>
    </p:spTree>
    <p:extLst>
      <p:ext uri="{BB962C8B-B14F-4D97-AF65-F5344CB8AC3E}">
        <p14:creationId xmlns:p14="http://schemas.microsoft.com/office/powerpoint/2010/main" val="1893640228"/>
      </p:ext>
    </p:extLst>
  </p:cSld>
  <p:clrMap bg1="lt1" tx1="dk1" bg2="lt2" tx2="dk2" accent1="accent1" accent2="accent2" accent3="accent3" accent4="accent4" accent5="accent5" accent6="accent6" hlink="hlink" folHlink="folHlink"/>
  <p:sldLayoutIdLst>
    <p:sldLayoutId id="2147483693"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smtClean="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smtClean="0">
                <a:solidFill>
                  <a:prstClr val="white">
                    <a:lumMod val="50000"/>
                  </a:prstClr>
                </a:solidFill>
                <a:latin typeface="Arial Narrow" pitchFamily="34" charset="0"/>
              </a:rPr>
              <a:t>Senate Bill No. 863 Cost Monitoring – Current Update</a:t>
            </a:r>
            <a:endParaRPr lang="en-US" sz="971" b="1" dirty="0">
              <a:solidFill>
                <a:prstClr val="white">
                  <a:lumMod val="50000"/>
                </a:prstClr>
              </a:solidFill>
              <a:latin typeface="Arial Narrow" pitchFamily="34" charset="0"/>
            </a:endParaRPr>
          </a:p>
        </p:txBody>
      </p:sp>
    </p:spTree>
    <p:extLst>
      <p:ext uri="{BB962C8B-B14F-4D97-AF65-F5344CB8AC3E}">
        <p14:creationId xmlns:p14="http://schemas.microsoft.com/office/powerpoint/2010/main" val="2456657005"/>
      </p:ext>
    </p:extLst>
  </p:cSld>
  <p:clrMap bg1="lt1" tx1="dk1" bg2="lt2" tx2="dk2" accent1="accent1" accent2="accent2" accent3="accent3" accent4="accent4" accent5="accent5" accent6="accent6" hlink="hlink" folHlink="folHlink"/>
  <p:sldLayoutIdLst>
    <p:sldLayoutId id="2147483695"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3955458865"/>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3331220165"/>
      </p:ext>
    </p:extLst>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1386077361"/>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800500928"/>
      </p:ext>
    </p:extLst>
  </p:cSld>
  <p:clrMap bg1="lt1" tx1="dk1" bg2="lt2" tx2="dk2" accent1="accent1" accent2="accent2" accent3="accent3" accent4="accent4" accent5="accent5" accent6="accent6" hlink="hlink" folHlink="folHlink"/>
  <p:sldLayoutIdLst>
    <p:sldLayoutId id="2147483669"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2573615104"/>
      </p:ext>
    </p:extLst>
  </p:cSld>
  <p:clrMap bg1="lt1" tx1="dk1" bg2="lt2" tx2="dk2" accent1="accent1" accent2="accent2" accent3="accent3" accent4="accent4" accent5="accent5" accent6="accent6" hlink="hlink" folHlink="folHlink"/>
  <p:sldLayoutIdLst>
    <p:sldLayoutId id="2147483671"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3950236782"/>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1752099942"/>
      </p:ext>
    </p:extLst>
  </p:cSld>
  <p:clrMap bg1="lt1" tx1="dk1" bg2="lt2" tx2="dk2" accent1="accent1" accent2="accent2" accent3="accent3" accent4="accent4" accent5="accent5" accent6="accent6" hlink="hlink" folHlink="folHlink"/>
  <p:sldLayoutIdLst>
    <p:sldLayoutId id="2147483675"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1790700" y="6525109"/>
            <a:ext cx="7353300" cy="332895"/>
          </a:xfrm>
          <a:prstGeom prst="rect">
            <a:avLst/>
          </a:prstGeom>
          <a:gradFill flip="none" rotWithShape="1">
            <a:gsLst>
              <a:gs pos="0">
                <a:srgbClr val="376092">
                  <a:shade val="30000"/>
                  <a:satMod val="115000"/>
                </a:srgbClr>
              </a:gs>
              <a:gs pos="46000">
                <a:srgbClr val="376092">
                  <a:shade val="67500"/>
                  <a:satMod val="115000"/>
                </a:srgbClr>
              </a:gs>
              <a:gs pos="100000">
                <a:schemeClr val="bg1"/>
              </a:gs>
            </a:gsLst>
            <a:lin ang="10800000" scaled="1"/>
            <a:tileRect/>
          </a:gradFill>
          <a:ln w="12700" cap="flat" cmpd="sng" algn="ctr">
            <a:noFill/>
            <a:prstDash val="solid"/>
            <a:round/>
            <a:headEnd type="none" w="med" len="med"/>
            <a:tailEnd type="none" w="med" len="med"/>
          </a:ln>
          <a:effectLst/>
        </p:spPr>
        <p:txBody>
          <a:bodyPr vert="horz" wrap="none" lIns="89896" tIns="44948" rIns="89896" bIns="44948" numCol="1" rtlCol="0" anchor="ctr" anchorCtr="0" compatLnSpc="1">
            <a:prstTxWarp prst="textNoShape">
              <a:avLst/>
            </a:prstTxWarp>
          </a:bodyPr>
          <a:lstStyle/>
          <a:p>
            <a:pPr algn="ctr" defTabSz="898988" eaLnBrk="0" fontAlgn="base" hangingPunct="0">
              <a:spcBef>
                <a:spcPct val="20000"/>
              </a:spcBef>
              <a:spcAft>
                <a:spcPct val="0"/>
              </a:spcAft>
              <a:buClr>
                <a:srgbClr val="FFFF00"/>
              </a:buClr>
              <a:buFont typeface="Monotype Sorts" pitchFamily="2" charset="2"/>
              <a:buNone/>
            </a:pPr>
            <a:endParaRPr lang="en-US" sz="971" b="1" dirty="0">
              <a:solidFill>
                <a:srgbClr val="FFFF66"/>
              </a:solidFill>
              <a:latin typeface="Arial Narrow" pitchFamily="34" charset="0"/>
            </a:endParaRPr>
          </a:p>
        </p:txBody>
      </p:sp>
      <p:sp>
        <p:nvSpPr>
          <p:cNvPr id="2" name="Title Placeholder 1"/>
          <p:cNvSpPr>
            <a:spLocks noGrp="1"/>
          </p:cNvSpPr>
          <p:nvPr>
            <p:ph type="title"/>
          </p:nvPr>
        </p:nvSpPr>
        <p:spPr>
          <a:xfrm>
            <a:off x="490347" y="431800"/>
            <a:ext cx="8229600" cy="985838"/>
          </a:xfrm>
          <a:prstGeom prst="rect">
            <a:avLst/>
          </a:prstGeom>
        </p:spPr>
        <p:txBody>
          <a:bodyPr vert="horz" lIns="101882" tIns="50941" rIns="101882" bIns="50941"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101882" tIns="50941" rIns="101882" bIns="5094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3"/>
            <a:ext cx="2133600" cy="365125"/>
          </a:xfrm>
          <a:prstGeom prst="rect">
            <a:avLst/>
          </a:prstGeom>
        </p:spPr>
        <p:txBody>
          <a:bodyPr vert="horz" lIns="101882" tIns="50941" rIns="101882" bIns="50941" rtlCol="0" anchor="ctr"/>
          <a:lstStyle>
            <a:lvl1pPr algn="l">
              <a:defRPr sz="1147">
                <a:solidFill>
                  <a:schemeClr val="tx1">
                    <a:tint val="75000"/>
                  </a:schemeClr>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endParaRPr lang="en-US" b="1" dirty="0">
              <a:solidFill>
                <a:prstClr val="black">
                  <a:tint val="75000"/>
                </a:prstClr>
              </a:solidFill>
            </a:endParaRPr>
          </a:p>
        </p:txBody>
      </p:sp>
      <p:sp>
        <p:nvSpPr>
          <p:cNvPr id="6" name="Slide Number Placeholder 5"/>
          <p:cNvSpPr>
            <a:spLocks noGrp="1"/>
          </p:cNvSpPr>
          <p:nvPr>
            <p:ph type="sldNum" sz="quarter" idx="4"/>
          </p:nvPr>
        </p:nvSpPr>
        <p:spPr>
          <a:xfrm>
            <a:off x="6616700" y="6521453"/>
            <a:ext cx="2133600" cy="365125"/>
          </a:xfrm>
          <a:prstGeom prst="rect">
            <a:avLst/>
          </a:prstGeom>
        </p:spPr>
        <p:txBody>
          <a:bodyPr vert="horz" lIns="101882" tIns="50941" rIns="101882" bIns="50941" rtlCol="0" anchor="ctr"/>
          <a:lstStyle>
            <a:lvl1pPr algn="r">
              <a:defRPr sz="1147">
                <a:solidFill>
                  <a:schemeClr val="bg1"/>
                </a:solidFill>
                <a:latin typeface="Arial Narrow" pitchFamily="34" charset="0"/>
              </a:defRPr>
            </a:lvl1pPr>
          </a:lstStyle>
          <a:p>
            <a:pPr eaLnBrk="0" fontAlgn="base" hangingPunct="0">
              <a:spcBef>
                <a:spcPct val="20000"/>
              </a:spcBef>
              <a:spcAft>
                <a:spcPct val="0"/>
              </a:spcAft>
              <a:buClr>
                <a:srgbClr val="FFFF00"/>
              </a:buClr>
              <a:buFont typeface="Monotype Sorts" pitchFamily="2" charset="2"/>
              <a:buNone/>
              <a:defRPr/>
            </a:pPr>
            <a:fld id="{B92FDCEB-89B6-49AD-8F57-387B8419EDD8}" type="slidenum">
              <a:rPr lang="en-US" b="1" smtClean="0">
                <a:solidFill>
                  <a:prstClr val="white"/>
                </a:solidFill>
              </a:rPr>
              <a:pPr eaLnBrk="0" fontAlgn="base" hangingPunct="0">
                <a:spcBef>
                  <a:spcPct val="20000"/>
                </a:spcBef>
                <a:spcAft>
                  <a:spcPct val="0"/>
                </a:spcAft>
                <a:buClr>
                  <a:srgbClr val="FFFF00"/>
                </a:buClr>
                <a:buFont typeface="Monotype Sorts" pitchFamily="2" charset="2"/>
                <a:buNone/>
                <a:defRPr/>
              </a:pPr>
              <a:t>‹#›</a:t>
            </a:fld>
            <a:endParaRPr lang="en-US" b="1" dirty="0">
              <a:solidFill>
                <a:prstClr val="white"/>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4622" y="6525109"/>
            <a:ext cx="1386078" cy="276153"/>
          </a:xfrm>
          <a:prstGeom prst="rect">
            <a:avLst/>
          </a:prstGeom>
        </p:spPr>
      </p:pic>
      <p:sp>
        <p:nvSpPr>
          <p:cNvPr id="5" name="TextBox 4"/>
          <p:cNvSpPr txBox="1"/>
          <p:nvPr userDrawn="1"/>
        </p:nvSpPr>
        <p:spPr>
          <a:xfrm>
            <a:off x="490347" y="177801"/>
            <a:ext cx="8282178" cy="240174"/>
          </a:xfrm>
          <a:prstGeom prst="rect">
            <a:avLst/>
          </a:prstGeom>
          <a:noFill/>
        </p:spPr>
        <p:txBody>
          <a:bodyPr wrap="square" lIns="89896" tIns="44948" rIns="89896" bIns="44948" rtlCol="0">
            <a:spAutoFit/>
          </a:bodyPr>
          <a:lstStyle/>
          <a:p>
            <a:pPr eaLnBrk="0" fontAlgn="base" hangingPunct="0">
              <a:spcBef>
                <a:spcPct val="20000"/>
              </a:spcBef>
              <a:spcAft>
                <a:spcPct val="0"/>
              </a:spcAft>
              <a:buClr>
                <a:srgbClr val="FFFF00"/>
              </a:buClr>
              <a:buFont typeface="Monotype Sorts" pitchFamily="2" charset="2"/>
              <a:buNone/>
            </a:pPr>
            <a:r>
              <a:rPr lang="en-US" sz="971" b="1" dirty="0">
                <a:solidFill>
                  <a:prstClr val="white">
                    <a:lumMod val="50000"/>
                  </a:prstClr>
                </a:solidFill>
                <a:latin typeface="Arial Narrow" pitchFamily="34" charset="0"/>
              </a:rPr>
              <a:t>Senate Bill No. 863 Cost Monitoring – Current Update</a:t>
            </a:r>
          </a:p>
        </p:txBody>
      </p:sp>
    </p:spTree>
    <p:extLst>
      <p:ext uri="{BB962C8B-B14F-4D97-AF65-F5344CB8AC3E}">
        <p14:creationId xmlns:p14="http://schemas.microsoft.com/office/powerpoint/2010/main" val="3473711917"/>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defTabSz="898988" rtl="0" eaLnBrk="1" latinLnBrk="0" hangingPunct="1">
        <a:spcBef>
          <a:spcPct val="0"/>
        </a:spcBef>
        <a:buNone/>
        <a:defRPr sz="2381" b="1" kern="1200">
          <a:solidFill>
            <a:schemeClr val="tx2">
              <a:lumMod val="50000"/>
            </a:schemeClr>
          </a:solidFill>
          <a:latin typeface="Arial Narrow" pitchFamily="34" charset="0"/>
          <a:ea typeface="+mj-ea"/>
          <a:cs typeface="Arial" pitchFamily="34" charset="0"/>
        </a:defRPr>
      </a:lvl1pPr>
    </p:titleStyle>
    <p:bodyStyle>
      <a:lvl1pPr marL="337121" indent="-337121"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1pPr>
      <a:lvl2pPr marL="730428" indent="-280934" algn="l" defTabSz="898988" rtl="0" eaLnBrk="1" latinLnBrk="0" hangingPunct="1">
        <a:spcBef>
          <a:spcPct val="20000"/>
        </a:spcBef>
        <a:buFont typeface="Arial" pitchFamily="34" charset="0"/>
        <a:buChar char="–"/>
        <a:defRPr sz="2381" kern="1200">
          <a:solidFill>
            <a:srgbClr val="292929"/>
          </a:solidFill>
          <a:latin typeface="Arial Narrow" pitchFamily="34" charset="0"/>
          <a:ea typeface="+mn-ea"/>
          <a:cs typeface="Arial" pitchFamily="34" charset="0"/>
        </a:defRPr>
      </a:lvl2pPr>
      <a:lvl3pPr marL="1123736"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3pPr>
      <a:lvl4pPr marL="1573230"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4pPr>
      <a:lvl5pPr marL="2022724" indent="-224748" algn="l" defTabSz="898988" rtl="0" eaLnBrk="1" latinLnBrk="0" hangingPunct="1">
        <a:spcBef>
          <a:spcPct val="20000"/>
        </a:spcBef>
        <a:buFont typeface="Arial" pitchFamily="34" charset="0"/>
        <a:buChar char="»"/>
        <a:defRPr sz="2207" kern="1200">
          <a:solidFill>
            <a:srgbClr val="292929"/>
          </a:solidFill>
          <a:latin typeface="Arial Narrow" pitchFamily="34" charset="0"/>
          <a:ea typeface="+mn-ea"/>
          <a:cs typeface="Arial" pitchFamily="34" charset="0"/>
        </a:defRPr>
      </a:lvl5pPr>
      <a:lvl6pPr marL="2472217"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6pPr>
      <a:lvl7pPr marL="2921712"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7pPr>
      <a:lvl8pPr marL="3371206"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8pPr>
      <a:lvl9pPr marL="3820700" indent="-224748" algn="l" defTabSz="898988" rtl="0" eaLnBrk="1" latinLnBrk="0" hangingPunct="1">
        <a:spcBef>
          <a:spcPct val="20000"/>
        </a:spcBef>
        <a:buFont typeface="Arial" pitchFamily="34" charset="0"/>
        <a:buChar char="•"/>
        <a:defRPr sz="1941" kern="1200">
          <a:solidFill>
            <a:schemeClr val="tx1"/>
          </a:solidFill>
          <a:latin typeface="+mn-lt"/>
          <a:ea typeface="+mn-ea"/>
          <a:cs typeface="+mn-cs"/>
        </a:defRPr>
      </a:lvl9pPr>
    </p:bodyStyle>
    <p:otherStyle>
      <a:defPPr>
        <a:defRPr lang="en-US"/>
      </a:defPPr>
      <a:lvl1pPr marL="0" algn="l" defTabSz="898988" rtl="0" eaLnBrk="1" latinLnBrk="0" hangingPunct="1">
        <a:defRPr sz="1765" kern="1200">
          <a:solidFill>
            <a:schemeClr val="tx1"/>
          </a:solidFill>
          <a:latin typeface="+mn-lt"/>
          <a:ea typeface="+mn-ea"/>
          <a:cs typeface="+mn-cs"/>
        </a:defRPr>
      </a:lvl1pPr>
      <a:lvl2pPr marL="449494" algn="l" defTabSz="898988" rtl="0" eaLnBrk="1" latinLnBrk="0" hangingPunct="1">
        <a:defRPr sz="1765" kern="1200">
          <a:solidFill>
            <a:schemeClr val="tx1"/>
          </a:solidFill>
          <a:latin typeface="+mn-lt"/>
          <a:ea typeface="+mn-ea"/>
          <a:cs typeface="+mn-cs"/>
        </a:defRPr>
      </a:lvl2pPr>
      <a:lvl3pPr marL="898988" algn="l" defTabSz="898988" rtl="0" eaLnBrk="1" latinLnBrk="0" hangingPunct="1">
        <a:defRPr sz="1765" kern="1200">
          <a:solidFill>
            <a:schemeClr val="tx1"/>
          </a:solidFill>
          <a:latin typeface="+mn-lt"/>
          <a:ea typeface="+mn-ea"/>
          <a:cs typeface="+mn-cs"/>
        </a:defRPr>
      </a:lvl3pPr>
      <a:lvl4pPr marL="1348482" algn="l" defTabSz="898988" rtl="0" eaLnBrk="1" latinLnBrk="0" hangingPunct="1">
        <a:defRPr sz="1765" kern="1200">
          <a:solidFill>
            <a:schemeClr val="tx1"/>
          </a:solidFill>
          <a:latin typeface="+mn-lt"/>
          <a:ea typeface="+mn-ea"/>
          <a:cs typeface="+mn-cs"/>
        </a:defRPr>
      </a:lvl4pPr>
      <a:lvl5pPr marL="1797976" algn="l" defTabSz="898988" rtl="0" eaLnBrk="1" latinLnBrk="0" hangingPunct="1">
        <a:defRPr sz="1765" kern="1200">
          <a:solidFill>
            <a:schemeClr val="tx1"/>
          </a:solidFill>
          <a:latin typeface="+mn-lt"/>
          <a:ea typeface="+mn-ea"/>
          <a:cs typeface="+mn-cs"/>
        </a:defRPr>
      </a:lvl5pPr>
      <a:lvl6pPr marL="2247470" algn="l" defTabSz="898988" rtl="0" eaLnBrk="1" latinLnBrk="0" hangingPunct="1">
        <a:defRPr sz="1765" kern="1200">
          <a:solidFill>
            <a:schemeClr val="tx1"/>
          </a:solidFill>
          <a:latin typeface="+mn-lt"/>
          <a:ea typeface="+mn-ea"/>
          <a:cs typeface="+mn-cs"/>
        </a:defRPr>
      </a:lvl6pPr>
      <a:lvl7pPr marL="2696965" algn="l" defTabSz="898988" rtl="0" eaLnBrk="1" latinLnBrk="0" hangingPunct="1">
        <a:defRPr sz="1765" kern="1200">
          <a:solidFill>
            <a:schemeClr val="tx1"/>
          </a:solidFill>
          <a:latin typeface="+mn-lt"/>
          <a:ea typeface="+mn-ea"/>
          <a:cs typeface="+mn-cs"/>
        </a:defRPr>
      </a:lvl7pPr>
      <a:lvl8pPr marL="3146460" algn="l" defTabSz="898988" rtl="0" eaLnBrk="1" latinLnBrk="0" hangingPunct="1">
        <a:defRPr sz="1765" kern="1200">
          <a:solidFill>
            <a:schemeClr val="tx1"/>
          </a:solidFill>
          <a:latin typeface="+mn-lt"/>
          <a:ea typeface="+mn-ea"/>
          <a:cs typeface="+mn-cs"/>
        </a:defRPr>
      </a:lvl8pPr>
      <a:lvl9pPr marL="3595953" algn="l" defTabSz="898988"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Senate Bill No. 863 Cost Monitoring </a:t>
            </a:r>
            <a:r>
              <a:rPr lang="en-US" dirty="0" smtClean="0">
                <a:latin typeface="Arial Narrow" pitchFamily="34" charset="0"/>
              </a:rPr>
              <a:t>– Current Update </a:t>
            </a:r>
            <a:endParaRPr lang="en-US" dirty="0">
              <a:latin typeface="Arial Narrow" pitchFamily="34" charset="0"/>
            </a:endParaRPr>
          </a:p>
        </p:txBody>
      </p:sp>
      <p:sp>
        <p:nvSpPr>
          <p:cNvPr id="5" name="Subtitle 4"/>
          <p:cNvSpPr>
            <a:spLocks noGrp="1"/>
          </p:cNvSpPr>
          <p:nvPr>
            <p:ph type="subTitle" idx="1"/>
          </p:nvPr>
        </p:nvSpPr>
        <p:spPr>
          <a:xfrm>
            <a:off x="800100" y="3886200"/>
            <a:ext cx="7543800" cy="2032000"/>
          </a:xfrm>
        </p:spPr>
        <p:txBody>
          <a:bodyPr>
            <a:normAutofit/>
          </a:bodyPr>
          <a:lstStyle/>
          <a:p>
            <a:pPr>
              <a:spcBef>
                <a:spcPts val="0"/>
              </a:spcBef>
            </a:pPr>
            <a:r>
              <a:rPr lang="en-US" b="1" dirty="0" smtClean="0">
                <a:solidFill>
                  <a:schemeClr val="tx1">
                    <a:lumMod val="75000"/>
                    <a:lumOff val="25000"/>
                  </a:schemeClr>
                </a:solidFill>
                <a:latin typeface="Arial Narrow" pitchFamily="34" charset="0"/>
              </a:rPr>
              <a:t>Dave Bellusci</a:t>
            </a:r>
          </a:p>
          <a:p>
            <a:pPr>
              <a:spcBef>
                <a:spcPts val="0"/>
              </a:spcBef>
            </a:pPr>
            <a:r>
              <a:rPr lang="en-US" b="1" dirty="0" smtClean="0">
                <a:solidFill>
                  <a:schemeClr val="tx1">
                    <a:lumMod val="75000"/>
                    <a:lumOff val="25000"/>
                  </a:schemeClr>
                </a:solidFill>
              </a:rPr>
              <a:t>WCIRB California</a:t>
            </a:r>
            <a:endParaRPr lang="en-US" b="1" dirty="0" smtClean="0">
              <a:solidFill>
                <a:schemeClr val="tx1">
                  <a:lumMod val="75000"/>
                  <a:lumOff val="25000"/>
                </a:schemeClr>
              </a:solidFill>
              <a:latin typeface="Arial Narrow" pitchFamily="34" charset="0"/>
            </a:endParaRPr>
          </a:p>
          <a:p>
            <a:pPr>
              <a:spcBef>
                <a:spcPts val="0"/>
              </a:spcBef>
            </a:pPr>
            <a:endParaRPr lang="en-US" b="1" dirty="0">
              <a:solidFill>
                <a:schemeClr val="tx1">
                  <a:lumMod val="75000"/>
                  <a:lumOff val="25000"/>
                </a:schemeClr>
              </a:solidFill>
              <a:latin typeface="Arial Narrow" pitchFamily="34" charset="0"/>
            </a:endParaRPr>
          </a:p>
          <a:p>
            <a:pPr>
              <a:spcBef>
                <a:spcPts val="0"/>
              </a:spcBef>
            </a:pPr>
            <a:r>
              <a:rPr lang="en-US" b="1" dirty="0" smtClean="0">
                <a:solidFill>
                  <a:schemeClr val="tx1">
                    <a:lumMod val="75000"/>
                    <a:lumOff val="25000"/>
                  </a:schemeClr>
                </a:solidFill>
                <a:latin typeface="Arial Narrow" pitchFamily="34" charset="0"/>
              </a:rPr>
              <a:t>State Senate Committee on Labor and Industrial Relations</a:t>
            </a:r>
          </a:p>
          <a:p>
            <a:pPr>
              <a:spcBef>
                <a:spcPts val="0"/>
              </a:spcBef>
            </a:pPr>
            <a:r>
              <a:rPr lang="en-US" b="1" dirty="0" smtClean="0">
                <a:solidFill>
                  <a:schemeClr val="tx1">
                    <a:lumMod val="75000"/>
                    <a:lumOff val="25000"/>
                  </a:schemeClr>
                </a:solidFill>
                <a:latin typeface="Arial Narrow" pitchFamily="34" charset="0"/>
              </a:rPr>
              <a:t>March 25, 2015</a:t>
            </a:r>
          </a:p>
          <a:p>
            <a:pPr>
              <a:spcBef>
                <a:spcPts val="0"/>
              </a:spcBef>
            </a:pPr>
            <a:r>
              <a:rPr lang="en-US" b="1" dirty="0" smtClean="0">
                <a:solidFill>
                  <a:schemeClr val="tx1">
                    <a:lumMod val="75000"/>
                    <a:lumOff val="25000"/>
                  </a:schemeClr>
                </a:solidFill>
              </a:rPr>
              <a:t>Sacramento, California</a:t>
            </a:r>
            <a:endParaRPr lang="en-US" b="1" dirty="0">
              <a:solidFill>
                <a:schemeClr val="tx1">
                  <a:lumMod val="75000"/>
                  <a:lumOff val="25000"/>
                </a:schemeClr>
              </a:solidFill>
              <a:latin typeface="Arial Narrow" pitchFamily="34" charset="0"/>
            </a:endParaRPr>
          </a:p>
        </p:txBody>
      </p:sp>
      <p:sp>
        <p:nvSpPr>
          <p:cNvPr id="2" name="Slide Number Placeholder 1"/>
          <p:cNvSpPr>
            <a:spLocks noGrp="1"/>
          </p:cNvSpPr>
          <p:nvPr>
            <p:ph type="sldNum" sz="quarter" idx="12"/>
          </p:nvPr>
        </p:nvSpPr>
        <p:spPr/>
        <p:txBody>
          <a:bodyPr/>
          <a:lstStyle/>
          <a:p>
            <a:fld id="{349A8DC8-9DC8-4923-9DE8-ACF0F031B168}" type="slidenum">
              <a:rPr lang="en-US" smtClean="0">
                <a:solidFill>
                  <a:prstClr val="white"/>
                </a:solidFill>
              </a:rPr>
              <a:pPr/>
              <a:t>1</a:t>
            </a:fld>
            <a:endParaRPr lang="en-US">
              <a:solidFill>
                <a:prstClr val="white"/>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0474" name="Rectangle 10"/>
          <p:cNvSpPr>
            <a:spLocks noGrp="1" noChangeArrowheads="1"/>
          </p:cNvSpPr>
          <p:nvPr>
            <p:ph type="title"/>
          </p:nvPr>
        </p:nvSpPr>
        <p:spPr>
          <a:xfrm>
            <a:off x="620490" y="352812"/>
            <a:ext cx="8518359" cy="506899"/>
          </a:xfrm>
        </p:spPr>
        <p:txBody>
          <a:bodyPr/>
          <a:lstStyle/>
          <a:p>
            <a:r>
              <a:rPr lang="en-US" dirty="0" smtClean="0"/>
              <a:t>Countrywide Incurred Medical Benefits per Indemnity Claim </a:t>
            </a:r>
          </a:p>
        </p:txBody>
      </p:sp>
      <p:sp>
        <p:nvSpPr>
          <p:cNvPr id="2" name="Slide Number Placeholder 1"/>
          <p:cNvSpPr>
            <a:spLocks noGrp="1"/>
          </p:cNvSpPr>
          <p:nvPr>
            <p:ph type="sldNum" sz="quarter" idx="12"/>
          </p:nvPr>
        </p:nvSpPr>
        <p:spPr/>
        <p:txBody>
          <a:bodyPr/>
          <a:lstStyle/>
          <a:p>
            <a:fld id="{ADC692AE-453A-4AA0-87B3-3B17F764D1E1}" type="slidenum">
              <a:rPr lang="en-US" smtClean="0">
                <a:solidFill>
                  <a:prstClr val="white"/>
                </a:solidFill>
              </a:rPr>
              <a:pPr/>
              <a:t>10</a:t>
            </a:fld>
            <a:endParaRPr lang="en-US">
              <a:solidFill>
                <a:prstClr val="white"/>
              </a:solidFill>
            </a:endParaRPr>
          </a:p>
        </p:txBody>
      </p:sp>
      <p:graphicFrame>
        <p:nvGraphicFramePr>
          <p:cNvPr id="3" name="Object 3"/>
          <p:cNvGraphicFramePr>
            <a:graphicFrameLocks noChangeAspect="1"/>
          </p:cNvGraphicFramePr>
          <p:nvPr>
            <p:extLst>
              <p:ext uri="{D42A27DB-BD31-4B8C-83A1-F6EECF244321}">
                <p14:modId xmlns:p14="http://schemas.microsoft.com/office/powerpoint/2010/main" val="469719636"/>
              </p:ext>
            </p:extLst>
          </p:nvPr>
        </p:nvGraphicFramePr>
        <p:xfrm>
          <a:off x="344165" y="1707070"/>
          <a:ext cx="8367195" cy="4001761"/>
        </p:xfrm>
        <a:graphic>
          <a:graphicData uri="http://schemas.openxmlformats.org/drawingml/2006/chart">
            <c:chart xmlns:c="http://schemas.openxmlformats.org/drawingml/2006/chart" xmlns:r="http://schemas.openxmlformats.org/officeDocument/2006/relationships" r:id="rId3"/>
          </a:graphicData>
        </a:graphic>
      </p:graphicFrame>
      <p:sp>
        <p:nvSpPr>
          <p:cNvPr id="25606" name="Text Box 5"/>
          <p:cNvSpPr txBox="1">
            <a:spLocks noChangeArrowheads="1"/>
          </p:cNvSpPr>
          <p:nvPr/>
        </p:nvSpPr>
        <p:spPr bwMode="auto">
          <a:xfrm>
            <a:off x="6243903" y="2016130"/>
            <a:ext cx="181570" cy="226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875" tIns="44937" rIns="89875" bIns="44937">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defTabSz="806753" eaLnBrk="0" fontAlgn="base" hangingPunct="0">
              <a:spcBef>
                <a:spcPct val="20000"/>
              </a:spcBef>
              <a:spcAft>
                <a:spcPct val="0"/>
              </a:spcAft>
              <a:buClr>
                <a:srgbClr val="FFFF00"/>
              </a:buClr>
            </a:pPr>
            <a:endParaRPr lang="en-US" sz="883" dirty="0">
              <a:latin typeface="Arial Narrow" pitchFamily="34" charset="0"/>
            </a:endParaRPr>
          </a:p>
        </p:txBody>
      </p:sp>
      <p:sp>
        <p:nvSpPr>
          <p:cNvPr id="6" name="TextBox 5"/>
          <p:cNvSpPr txBox="1"/>
          <p:nvPr/>
        </p:nvSpPr>
        <p:spPr>
          <a:xfrm>
            <a:off x="750923" y="5708830"/>
            <a:ext cx="7659836" cy="244445"/>
          </a:xfrm>
          <a:prstGeom prst="rect">
            <a:avLst/>
          </a:prstGeom>
          <a:noFill/>
        </p:spPr>
        <p:txBody>
          <a:bodyPr wrap="square" lIns="80663" tIns="40332" rIns="80663" bIns="40332" rtlCol="0">
            <a:spAutoFit/>
          </a:bodyPr>
          <a:lstStyle/>
          <a:p>
            <a:pPr defTabSz="806753" eaLnBrk="0" fontAlgn="base" hangingPunct="0">
              <a:spcBef>
                <a:spcPct val="20000"/>
              </a:spcBef>
              <a:spcAft>
                <a:spcPct val="0"/>
              </a:spcAft>
              <a:buClr>
                <a:srgbClr val="FFFF00"/>
              </a:buClr>
            </a:pPr>
            <a:r>
              <a:rPr lang="en-US" sz="1059" dirty="0">
                <a:solidFill>
                  <a:prstClr val="black"/>
                </a:solidFill>
                <a:latin typeface="Arial Narrow" pitchFamily="34" charset="0"/>
                <a:cs typeface="Arial" pitchFamily="34" charset="0"/>
              </a:rPr>
              <a:t>Source: NCCI Annual Statistical Bulletin for 2010 policy year at first report level.</a:t>
            </a:r>
            <a:endParaRPr lang="en-US" sz="1059" dirty="0">
              <a:solidFill>
                <a:srgbClr val="FFFF66"/>
              </a:solidFill>
              <a:latin typeface="Arial Narrow" pitchFamily="34" charset="0"/>
              <a:cs typeface="Arial" pitchFamily="34" charset="0"/>
            </a:endParaRPr>
          </a:p>
        </p:txBody>
      </p:sp>
      <p:cxnSp>
        <p:nvCxnSpPr>
          <p:cNvPr id="7" name="Straight Connector 6"/>
          <p:cNvCxnSpPr/>
          <p:nvPr/>
        </p:nvCxnSpPr>
        <p:spPr>
          <a:xfrm flipV="1">
            <a:off x="4773704" y="3832413"/>
            <a:ext cx="0" cy="1561029"/>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158648" y="3577087"/>
            <a:ext cx="1230112" cy="255326"/>
          </a:xfrm>
          <a:prstGeom prst="rect">
            <a:avLst/>
          </a:prstGeom>
          <a:noFill/>
        </p:spPr>
        <p:txBody>
          <a:bodyPr wrap="square" rtlCol="0">
            <a:spAutoFit/>
          </a:bodyPr>
          <a:lstStyle/>
          <a:p>
            <a:pPr algn="ctr" eaLnBrk="0" fontAlgn="base" hangingPunct="0">
              <a:spcBef>
                <a:spcPct val="20000"/>
              </a:spcBef>
              <a:spcAft>
                <a:spcPct val="0"/>
              </a:spcAft>
              <a:buClr>
                <a:srgbClr val="FFFF00"/>
              </a:buClr>
              <a:buFont typeface="Monotype Sorts" pitchFamily="2" charset="2"/>
              <a:buNone/>
            </a:pPr>
            <a:r>
              <a:rPr lang="en-US" sz="1059" b="1" dirty="0">
                <a:solidFill>
                  <a:prstClr val="black"/>
                </a:solidFill>
                <a:latin typeface="Arial Narrow" pitchFamily="34" charset="0"/>
              </a:rPr>
              <a:t>Median = $26,124</a:t>
            </a:r>
          </a:p>
        </p:txBody>
      </p:sp>
      <p:sp>
        <p:nvSpPr>
          <p:cNvPr id="9" name="Rectangular Callout 8"/>
          <p:cNvSpPr/>
          <p:nvPr/>
        </p:nvSpPr>
        <p:spPr>
          <a:xfrm>
            <a:off x="3861226" y="2083365"/>
            <a:ext cx="3970084" cy="735529"/>
          </a:xfrm>
          <a:prstGeom prst="wedgeRectCallout">
            <a:avLst>
              <a:gd name="adj1" fmla="val 21313"/>
              <a:gd name="adj2" fmla="val 49252"/>
            </a:avLst>
          </a:prstGeom>
          <a:solidFill>
            <a:schemeClr val="accent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eaLnBrk="0" fontAlgn="base" hangingPunct="0">
              <a:spcAft>
                <a:spcPct val="0"/>
              </a:spcAft>
              <a:buClr>
                <a:srgbClr val="FFFF00"/>
              </a:buClr>
              <a:buFont typeface="Monotype Sorts" pitchFamily="2" charset="2"/>
              <a:buNone/>
            </a:pPr>
            <a:r>
              <a:rPr lang="en-US" sz="1588" b="1" dirty="0">
                <a:solidFill>
                  <a:prstClr val="white"/>
                </a:solidFill>
                <a:latin typeface="Arial Narrow" pitchFamily="34" charset="0"/>
                <a:cs typeface="Arial" panose="020B0604020202020204" pitchFamily="34" charset="0"/>
              </a:rPr>
              <a:t>California has the second highest medical cost per indemnity claim in the country </a:t>
            </a:r>
          </a:p>
          <a:p>
            <a:pPr algn="ctr" eaLnBrk="0" fontAlgn="base" hangingPunct="0">
              <a:spcAft>
                <a:spcPct val="0"/>
              </a:spcAft>
              <a:buClr>
                <a:srgbClr val="FFFF00"/>
              </a:buClr>
              <a:buFont typeface="Monotype Sorts" pitchFamily="2" charset="2"/>
              <a:buNone/>
            </a:pPr>
            <a:r>
              <a:rPr lang="en-US" sz="1588" b="1" dirty="0">
                <a:solidFill>
                  <a:prstClr val="white"/>
                </a:solidFill>
                <a:latin typeface="Arial Narrow" pitchFamily="34" charset="0"/>
                <a:cs typeface="Arial" panose="020B0604020202020204" pitchFamily="34" charset="0"/>
              </a:rPr>
              <a:t>80% higher than the Countrywide median </a:t>
            </a:r>
            <a:endParaRPr lang="en-US" sz="1588" b="1" dirty="0">
              <a:solidFill>
                <a:prstClr val="white"/>
              </a:solidFill>
              <a:latin typeface="Arial Narrow" pitchFamily="34" charset="0"/>
            </a:endParaRPr>
          </a:p>
        </p:txBody>
      </p:sp>
    </p:spTree>
    <p:extLst>
      <p:ext uri="{BB962C8B-B14F-4D97-AF65-F5344CB8AC3E}">
        <p14:creationId xmlns:p14="http://schemas.microsoft.com/office/powerpoint/2010/main" val="13902861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0474" name="Rectangle 10"/>
          <p:cNvSpPr>
            <a:spLocks noGrp="1" noChangeArrowheads="1"/>
          </p:cNvSpPr>
          <p:nvPr>
            <p:ph type="title"/>
          </p:nvPr>
        </p:nvSpPr>
        <p:spPr>
          <a:xfrm>
            <a:off x="344164" y="431802"/>
            <a:ext cx="8578479" cy="985839"/>
          </a:xfrm>
        </p:spPr>
        <p:txBody>
          <a:bodyPr/>
          <a:lstStyle/>
          <a:p>
            <a:r>
              <a:rPr lang="en-US" dirty="0" smtClean="0"/>
              <a:t>Average Benefit </a:t>
            </a:r>
            <a:r>
              <a:rPr lang="en-US" dirty="0"/>
              <a:t>Delivery </a:t>
            </a:r>
            <a:r>
              <a:rPr lang="en-US" dirty="0" smtClean="0"/>
              <a:t>Costs; Claims </a:t>
            </a:r>
            <a:r>
              <a:rPr lang="en-US" dirty="0"/>
              <a:t>with 7+ </a:t>
            </a:r>
            <a:r>
              <a:rPr lang="en-US" dirty="0" smtClean="0"/>
              <a:t>Days of Lost Time California vs. WCRI 16 State Median (at 36 Months)</a:t>
            </a:r>
          </a:p>
        </p:txBody>
      </p:sp>
      <p:graphicFrame>
        <p:nvGraphicFramePr>
          <p:cNvPr id="3" name="Object 3"/>
          <p:cNvGraphicFramePr>
            <a:graphicFrameLocks noChangeAspect="1"/>
          </p:cNvGraphicFramePr>
          <p:nvPr>
            <p:extLst>
              <p:ext uri="{D42A27DB-BD31-4B8C-83A1-F6EECF244321}">
                <p14:modId xmlns:p14="http://schemas.microsoft.com/office/powerpoint/2010/main" val="1798898181"/>
              </p:ext>
            </p:extLst>
          </p:nvPr>
        </p:nvGraphicFramePr>
        <p:xfrm>
          <a:off x="344163" y="1606926"/>
          <a:ext cx="8084344" cy="3963241"/>
        </p:xfrm>
        <a:graphic>
          <a:graphicData uri="http://schemas.openxmlformats.org/drawingml/2006/chart">
            <c:chart xmlns:c="http://schemas.openxmlformats.org/drawingml/2006/chart" xmlns:r="http://schemas.openxmlformats.org/officeDocument/2006/relationships" r:id="rId3"/>
          </a:graphicData>
        </a:graphic>
      </p:graphicFrame>
      <p:sp>
        <p:nvSpPr>
          <p:cNvPr id="26630" name="Text Box 5"/>
          <p:cNvSpPr txBox="1">
            <a:spLocks noChangeArrowheads="1"/>
          </p:cNvSpPr>
          <p:nvPr/>
        </p:nvSpPr>
        <p:spPr bwMode="auto">
          <a:xfrm>
            <a:off x="6243882" y="2016127"/>
            <a:ext cx="181612" cy="226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20000"/>
              </a:spcBef>
              <a:spcAft>
                <a:spcPct val="0"/>
              </a:spcAft>
              <a:buClr>
                <a:srgbClr val="FFFF00"/>
              </a:buClr>
              <a:buFont typeface="Monotype Sorts" pitchFamily="2" charset="2"/>
              <a:buNone/>
            </a:pPr>
            <a:endParaRPr lang="en-US" sz="883" dirty="0">
              <a:latin typeface="Arial Narrow" pitchFamily="34" charset="0"/>
            </a:endParaRPr>
          </a:p>
        </p:txBody>
      </p:sp>
      <p:sp>
        <p:nvSpPr>
          <p:cNvPr id="2" name="Slide Number Placeholder 1"/>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11</a:t>
            </a:fld>
            <a:endParaRPr lang="en-US">
              <a:solidFill>
                <a:prstClr val="white"/>
              </a:solidFill>
            </a:endParaRPr>
          </a:p>
        </p:txBody>
      </p:sp>
      <p:sp>
        <p:nvSpPr>
          <p:cNvPr id="4" name="TextBox 3"/>
          <p:cNvSpPr txBox="1"/>
          <p:nvPr/>
        </p:nvSpPr>
        <p:spPr>
          <a:xfrm>
            <a:off x="1014134" y="5614991"/>
            <a:ext cx="7459196" cy="668003"/>
          </a:xfrm>
          <a:prstGeom prst="rect">
            <a:avLst/>
          </a:prstGeom>
          <a:noFill/>
        </p:spPr>
        <p:txBody>
          <a:bodyPr wrap="square" rtlCol="0">
            <a:spAutoFit/>
          </a:bodyPr>
          <a:lstStyle/>
          <a:p>
            <a:pPr eaLnBrk="0" fontAlgn="base" hangingPunct="0">
              <a:spcBef>
                <a:spcPct val="20000"/>
              </a:spcBef>
              <a:spcAft>
                <a:spcPct val="0"/>
              </a:spcAft>
              <a:buClr>
                <a:srgbClr val="FFFF00"/>
              </a:buClr>
              <a:buFont typeface="Monotype Sorts" pitchFamily="2" charset="2"/>
              <a:buNone/>
            </a:pPr>
            <a:r>
              <a:rPr lang="en-US" sz="1235" dirty="0">
                <a:solidFill>
                  <a:prstClr val="black"/>
                </a:solidFill>
                <a:latin typeface="Arial Narrow" pitchFamily="34" charset="0"/>
                <a:cs typeface="Arial" pitchFamily="34" charset="0"/>
              </a:rPr>
              <a:t>Source WCRI </a:t>
            </a:r>
            <a:r>
              <a:rPr lang="en-US" sz="1235" dirty="0" err="1">
                <a:solidFill>
                  <a:prstClr val="black"/>
                </a:solidFill>
                <a:latin typeface="Arial Narrow" pitchFamily="34" charset="0"/>
                <a:cs typeface="Arial" pitchFamily="34" charset="0"/>
              </a:rPr>
              <a:t>Compscope</a:t>
            </a:r>
            <a:r>
              <a:rPr lang="en-US" sz="1235" dirty="0">
                <a:solidFill>
                  <a:prstClr val="black"/>
                </a:solidFill>
                <a:latin typeface="Arial Narrow" pitchFamily="34" charset="0"/>
                <a:cs typeface="Arial" pitchFamily="34" charset="0"/>
              </a:rPr>
              <a:t> Benchmarks, 14</a:t>
            </a:r>
            <a:r>
              <a:rPr lang="en-US" sz="1235" baseline="30000" dirty="0">
                <a:solidFill>
                  <a:prstClr val="black"/>
                </a:solidFill>
                <a:latin typeface="Arial Narrow" pitchFamily="34" charset="0"/>
                <a:cs typeface="Arial" pitchFamily="34" charset="0"/>
              </a:rPr>
              <a:t>th</a:t>
            </a:r>
            <a:r>
              <a:rPr lang="en-US" sz="1235" dirty="0">
                <a:solidFill>
                  <a:prstClr val="black"/>
                </a:solidFill>
                <a:latin typeface="Arial Narrow" pitchFamily="34" charset="0"/>
                <a:cs typeface="Arial" pitchFamily="34" charset="0"/>
              </a:rPr>
              <a:t> Edition for claims arising from October 1, 2008 through September 30, 2009 evaluated as of March 31, 2012.</a:t>
            </a:r>
          </a:p>
          <a:p>
            <a:pPr algn="ctr" eaLnBrk="0" fontAlgn="base" hangingPunct="0">
              <a:spcBef>
                <a:spcPct val="20000"/>
              </a:spcBef>
              <a:spcAft>
                <a:spcPct val="0"/>
              </a:spcAft>
              <a:buClr>
                <a:srgbClr val="FFFF00"/>
              </a:buClr>
              <a:buFont typeface="Monotype Sorts" pitchFamily="2" charset="2"/>
              <a:buNone/>
            </a:pPr>
            <a:endParaRPr lang="en-US" sz="1059" dirty="0">
              <a:solidFill>
                <a:srgbClr val="FFFF66"/>
              </a:solidFill>
              <a:latin typeface="Arial Narrow" pitchFamily="34" charset="0"/>
            </a:endParaRPr>
          </a:p>
        </p:txBody>
      </p:sp>
      <p:sp>
        <p:nvSpPr>
          <p:cNvPr id="7" name="Rectangular Callout 6"/>
          <p:cNvSpPr/>
          <p:nvPr/>
        </p:nvSpPr>
        <p:spPr>
          <a:xfrm>
            <a:off x="4497860" y="1880055"/>
            <a:ext cx="2570728" cy="648962"/>
          </a:xfrm>
          <a:prstGeom prst="wedgeRectCallout">
            <a:avLst>
              <a:gd name="adj1" fmla="val 79454"/>
              <a:gd name="adj2" fmla="val 13018"/>
            </a:avLst>
          </a:prstGeom>
          <a:solidFill>
            <a:schemeClr val="accent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Aft>
                <a:spcPct val="0"/>
              </a:spcAft>
              <a:buClr>
                <a:srgbClr val="FFFF00"/>
              </a:buClr>
              <a:buFont typeface="Monotype Sorts" pitchFamily="2" charset="2"/>
              <a:buNone/>
            </a:pPr>
            <a:r>
              <a:rPr lang="en-US" sz="1588" b="1" dirty="0">
                <a:solidFill>
                  <a:prstClr val="white"/>
                </a:solidFill>
                <a:latin typeface="Arial Narrow" pitchFamily="34" charset="0"/>
                <a:cs typeface="Arial" panose="020B0604020202020204" pitchFamily="34" charset="0"/>
              </a:rPr>
              <a:t>California is nearly 70% higher than the WCRI median</a:t>
            </a:r>
            <a:endParaRPr lang="en-US" sz="1588" b="1" dirty="0">
              <a:solidFill>
                <a:prstClr val="white"/>
              </a:solidFill>
              <a:latin typeface="Arial Narrow" pitchFamily="34" charset="0"/>
            </a:endParaRPr>
          </a:p>
        </p:txBody>
      </p:sp>
    </p:spTree>
    <p:extLst>
      <p:ext uri="{BB962C8B-B14F-4D97-AF65-F5344CB8AC3E}">
        <p14:creationId xmlns:p14="http://schemas.microsoft.com/office/powerpoint/2010/main" val="143435789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1906" name="Rectangle 2"/>
          <p:cNvSpPr>
            <a:spLocks noGrp="1" noChangeArrowheads="1"/>
          </p:cNvSpPr>
          <p:nvPr>
            <p:ph type="title"/>
          </p:nvPr>
        </p:nvSpPr>
        <p:spPr/>
        <p:txBody>
          <a:bodyPr/>
          <a:lstStyle/>
          <a:p>
            <a:r>
              <a:rPr lang="en-US" dirty="0" smtClean="0"/>
              <a:t>Overview</a:t>
            </a:r>
          </a:p>
        </p:txBody>
      </p:sp>
      <p:sp>
        <p:nvSpPr>
          <p:cNvPr id="1531907" name="Rectangle 3"/>
          <p:cNvSpPr>
            <a:spLocks noGrp="1" noChangeArrowheads="1"/>
          </p:cNvSpPr>
          <p:nvPr>
            <p:ph idx="1"/>
          </p:nvPr>
        </p:nvSpPr>
        <p:spPr/>
        <p:txBody>
          <a:bodyPr/>
          <a:lstStyle/>
          <a:p>
            <a:r>
              <a:rPr lang="en-US" dirty="0" smtClean="0">
                <a:solidFill>
                  <a:schemeClr val="bg1">
                    <a:lumMod val="50000"/>
                  </a:schemeClr>
                </a:solidFill>
              </a:rPr>
              <a:t>Average Workers Compensation Premium Rates Since 1978</a:t>
            </a:r>
          </a:p>
          <a:p>
            <a:r>
              <a:rPr lang="en-US" dirty="0" smtClean="0">
                <a:solidFill>
                  <a:schemeClr val="bg1">
                    <a:lumMod val="50000"/>
                  </a:schemeClr>
                </a:solidFill>
              </a:rPr>
              <a:t>Countrywide Comparison of Average Premium Rates</a:t>
            </a:r>
          </a:p>
          <a:p>
            <a:r>
              <a:rPr lang="en-US" b="1" dirty="0">
                <a:solidFill>
                  <a:schemeClr val="tx1"/>
                </a:solidFill>
              </a:rPr>
              <a:t>S</a:t>
            </a:r>
            <a:r>
              <a:rPr lang="en-US" b="1" dirty="0" smtClean="0">
                <a:solidFill>
                  <a:schemeClr val="tx1"/>
                </a:solidFill>
              </a:rPr>
              <a:t>enate Bill No. 863 Update</a:t>
            </a:r>
          </a:p>
        </p:txBody>
      </p:sp>
      <p:sp>
        <p:nvSpPr>
          <p:cNvPr id="2" name="Slide Number Placeholder 1"/>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12</a:t>
            </a:fld>
            <a:endParaRPr lang="en-US" dirty="0">
              <a:solidFill>
                <a:prstClr val="white"/>
              </a:solidFill>
            </a:endParaRPr>
          </a:p>
        </p:txBody>
      </p:sp>
    </p:spTree>
    <p:extLst>
      <p:ext uri="{BB962C8B-B14F-4D97-AF65-F5344CB8AC3E}">
        <p14:creationId xmlns:p14="http://schemas.microsoft.com/office/powerpoint/2010/main" val="83726985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p:txBody>
          <a:bodyPr vert="horz" lIns="101882" tIns="50941" rIns="101882" bIns="50941" rtlCol="0" anchor="ctr"/>
          <a:lstStyle/>
          <a:p>
            <a:fld id="{097F5E32-F968-4194-8A7C-26C440F7DE08}" type="slidenum">
              <a:rPr lang="en-US">
                <a:solidFill>
                  <a:prstClr val="white"/>
                </a:solidFill>
              </a:rPr>
              <a:pPr/>
              <a:t>13</a:t>
            </a:fld>
            <a:endParaRPr lang="en-US">
              <a:solidFill>
                <a:prstClr val="white"/>
              </a:solidFill>
            </a:endParaRPr>
          </a:p>
        </p:txBody>
      </p:sp>
      <p:sp>
        <p:nvSpPr>
          <p:cNvPr id="1742850" name="Rectangle 2"/>
          <p:cNvSpPr>
            <a:spLocks noGrp="1" noChangeArrowheads="1"/>
          </p:cNvSpPr>
          <p:nvPr>
            <p:ph type="title"/>
          </p:nvPr>
        </p:nvSpPr>
        <p:spPr>
          <a:xfrm>
            <a:off x="666052" y="455613"/>
            <a:ext cx="8104655" cy="671512"/>
          </a:xfrm>
        </p:spPr>
        <p:txBody>
          <a:bodyPr>
            <a:normAutofit fontScale="90000"/>
          </a:bodyPr>
          <a:lstStyle/>
          <a:p>
            <a:pPr>
              <a:defRPr/>
            </a:pPr>
            <a:r>
              <a:rPr lang="en-US" dirty="0" smtClean="0"/>
              <a:t>SB 863 Summary </a:t>
            </a:r>
            <a:r>
              <a:rPr lang="en-US" i="1" dirty="0" smtClean="0"/>
              <a:t> </a:t>
            </a:r>
            <a:br>
              <a:rPr lang="en-US" i="1" dirty="0" smtClean="0"/>
            </a:br>
            <a:r>
              <a:rPr lang="en-US" i="1" dirty="0" smtClean="0"/>
              <a:t> </a:t>
            </a:r>
          </a:p>
        </p:txBody>
      </p:sp>
      <p:sp>
        <p:nvSpPr>
          <p:cNvPr id="1742851" name="Rectangle 3"/>
          <p:cNvSpPr>
            <a:spLocks noGrp="1" noChangeArrowheads="1"/>
          </p:cNvSpPr>
          <p:nvPr>
            <p:ph type="body" idx="1"/>
          </p:nvPr>
        </p:nvSpPr>
        <p:spPr>
          <a:xfrm>
            <a:off x="666053" y="1540302"/>
            <a:ext cx="8205729" cy="4747019"/>
          </a:xfrm>
        </p:spPr>
        <p:txBody>
          <a:bodyPr>
            <a:normAutofit/>
          </a:bodyPr>
          <a:lstStyle/>
          <a:p>
            <a:pPr>
              <a:defRPr/>
            </a:pPr>
            <a:r>
              <a:rPr lang="en-US" dirty="0" smtClean="0"/>
              <a:t>Signed by the Governor on September 18, 2012</a:t>
            </a:r>
          </a:p>
          <a:p>
            <a:pPr>
              <a:defRPr/>
            </a:pPr>
            <a:r>
              <a:rPr lang="en-US" dirty="0" smtClean="0"/>
              <a:t>Includes Benefit Increases Effective 1/1/2013 and 1/1/2014</a:t>
            </a:r>
          </a:p>
          <a:p>
            <a:pPr>
              <a:defRPr/>
            </a:pPr>
            <a:r>
              <a:rPr lang="en-US" dirty="0" smtClean="0">
                <a:cs typeface="Arial" pitchFamily="34" charset="0"/>
              </a:rPr>
              <a:t>Series of Structural Reforms to Benefit Delivery System</a:t>
            </a:r>
          </a:p>
          <a:p>
            <a:pPr>
              <a:defRPr/>
            </a:pPr>
            <a:r>
              <a:rPr lang="en-US" dirty="0" smtClean="0"/>
              <a:t>Initially Evaluated by WCIRB as Small Net Savings</a:t>
            </a:r>
          </a:p>
          <a:p>
            <a:pPr>
              <a:defRPr/>
            </a:pPr>
            <a:r>
              <a:rPr lang="en-US" dirty="0" smtClean="0"/>
              <a:t>WCIRB Retrospectively Evaluating Cost Impacts</a:t>
            </a:r>
          </a:p>
          <a:p>
            <a:pPr>
              <a:defRPr/>
            </a:pPr>
            <a:endParaRPr lang="en-US" dirty="0">
              <a:cs typeface="Arial" pitchFamily="34" charset="0"/>
            </a:endParaRPr>
          </a:p>
          <a:p>
            <a:pPr marL="449494" lvl="1" indent="0">
              <a:buNone/>
              <a:defRPr/>
            </a:pPr>
            <a:endParaRPr lang="en-US" dirty="0" smtClean="0"/>
          </a:p>
        </p:txBody>
      </p:sp>
    </p:spTree>
    <p:extLst>
      <p:ext uri="{BB962C8B-B14F-4D97-AF65-F5344CB8AC3E}">
        <p14:creationId xmlns:p14="http://schemas.microsoft.com/office/powerpoint/2010/main" val="3790758086"/>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r>
              <a:rPr lang="en-US" dirty="0" smtClean="0"/>
              <a:t>WCIRB Prospective Cost Evaluation of SB 863</a:t>
            </a:r>
            <a:br>
              <a:rPr lang="en-US" dirty="0" smtClean="0"/>
            </a:br>
            <a:r>
              <a:rPr lang="en-US" dirty="0" smtClean="0"/>
              <a:t>Summary of  WCIRB </a:t>
            </a:r>
            <a:r>
              <a:rPr lang="en-US" dirty="0"/>
              <a:t> </a:t>
            </a:r>
            <a:r>
              <a:rPr lang="en-US" dirty="0" smtClean="0"/>
              <a:t>Initial Prospective Estimates  ($’s in billions) </a:t>
            </a:r>
            <a:br>
              <a:rPr lang="en-US" dirty="0" smtClean="0"/>
            </a:br>
            <a:r>
              <a:rPr lang="en-US"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2092575400"/>
              </p:ext>
            </p:extLst>
          </p:nvPr>
        </p:nvGraphicFramePr>
        <p:xfrm>
          <a:off x="826295" y="1371604"/>
          <a:ext cx="7739485" cy="2360563"/>
        </p:xfrm>
        <a:graphic>
          <a:graphicData uri="http://schemas.openxmlformats.org/drawingml/2006/table">
            <a:tbl>
              <a:tblPr firstRow="1" firstCol="1" bandRow="1">
                <a:tableStyleId>{5C22544A-7EE6-4342-B048-85BDC9FD1C3A}</a:tableStyleId>
              </a:tblPr>
              <a:tblGrid>
                <a:gridCol w="4446995"/>
                <a:gridCol w="1764447"/>
                <a:gridCol w="1528043"/>
              </a:tblGrid>
              <a:tr h="888903">
                <a:tc>
                  <a:txBody>
                    <a:bodyPr/>
                    <a:lstStyle/>
                    <a:p>
                      <a:pPr marL="0" marR="0" algn="l">
                        <a:spcBef>
                          <a:spcPts val="0"/>
                        </a:spcBef>
                        <a:spcAft>
                          <a:spcPts val="0"/>
                        </a:spcAft>
                        <a:tabLst>
                          <a:tab pos="1179195" algn="l"/>
                        </a:tabLst>
                      </a:pPr>
                      <a:r>
                        <a:rPr lang="en-US" sz="1600" dirty="0" smtClean="0">
                          <a:solidFill>
                            <a:schemeClr val="tx1"/>
                          </a:solidFill>
                          <a:effectLst/>
                          <a:latin typeface="Arial Narrow" pitchFamily="34" charset="0"/>
                        </a:rPr>
                        <a:t>SB </a:t>
                      </a:r>
                      <a:r>
                        <a:rPr lang="en-US" sz="1600" dirty="0">
                          <a:solidFill>
                            <a:schemeClr val="tx1"/>
                          </a:solidFill>
                          <a:effectLst/>
                          <a:latin typeface="Arial Narrow" pitchFamily="34" charset="0"/>
                        </a:rPr>
                        <a:t>863 Provisions</a:t>
                      </a:r>
                      <a:endParaRPr lang="en-US" sz="1600" dirty="0">
                        <a:solidFill>
                          <a:schemeClr val="tx1"/>
                        </a:solidFill>
                        <a:effectLst/>
                        <a:latin typeface="Arial Narrow" pitchFamily="34" charset="0"/>
                        <a:ea typeface="Times New Roman"/>
                        <a:cs typeface="Times New Roman"/>
                      </a:endParaRPr>
                    </a:p>
                  </a:txBody>
                  <a:tcPr marL="66575" marR="66575"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600" dirty="0">
                          <a:solidFill>
                            <a:schemeClr val="tx1"/>
                          </a:solidFill>
                          <a:effectLst/>
                          <a:latin typeface="Arial Narrow" pitchFamily="34" charset="0"/>
                        </a:rPr>
                        <a:t> Impact on Statewide Claim </a:t>
                      </a:r>
                      <a:r>
                        <a:rPr lang="en-US" sz="1600" dirty="0" smtClean="0">
                          <a:solidFill>
                            <a:schemeClr val="tx1"/>
                          </a:solidFill>
                          <a:effectLst/>
                          <a:latin typeface="Arial Narrow" pitchFamily="34" charset="0"/>
                        </a:rPr>
                        <a:t>Costs</a:t>
                      </a:r>
                      <a:endParaRPr lang="en-US" sz="1600" dirty="0">
                        <a:solidFill>
                          <a:schemeClr val="tx1"/>
                        </a:solidFill>
                        <a:effectLst/>
                        <a:latin typeface="Arial Narrow" pitchFamily="34" charset="0"/>
                        <a:ea typeface="Times New Roman"/>
                        <a:cs typeface="Times New Roman"/>
                      </a:endParaRPr>
                    </a:p>
                  </a:txBody>
                  <a:tcPr marL="66575" marR="66575"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491490" algn="l"/>
                          <a:tab pos="605790" algn="l"/>
                        </a:tabLst>
                      </a:pPr>
                      <a:r>
                        <a:rPr lang="en-US" sz="1600" dirty="0" smtClean="0">
                          <a:solidFill>
                            <a:schemeClr val="tx1"/>
                          </a:solidFill>
                          <a:effectLst/>
                          <a:latin typeface="Arial Narrow" pitchFamily="34" charset="0"/>
                        </a:rPr>
                        <a:t>% </a:t>
                      </a:r>
                      <a:r>
                        <a:rPr lang="en-US" sz="1600" dirty="0">
                          <a:solidFill>
                            <a:schemeClr val="tx1"/>
                          </a:solidFill>
                          <a:effectLst/>
                          <a:latin typeface="Arial Narrow" pitchFamily="34" charset="0"/>
                        </a:rPr>
                        <a:t>Impact on Claim Costs</a:t>
                      </a:r>
                      <a:endParaRPr lang="en-US" sz="1600" dirty="0">
                        <a:solidFill>
                          <a:schemeClr val="tx1"/>
                        </a:solidFill>
                        <a:effectLst/>
                        <a:latin typeface="Arial Narrow" pitchFamily="34" charset="0"/>
                        <a:ea typeface="Times New Roman"/>
                        <a:cs typeface="Times New Roman"/>
                      </a:endParaRPr>
                    </a:p>
                  </a:txBody>
                  <a:tcPr marL="66575" marR="66575" marT="0" marB="0" anchor="ctr">
                    <a:lnB w="12700" cap="flat" cmpd="sng" algn="ctr">
                      <a:solidFill>
                        <a:schemeClr val="tx1"/>
                      </a:solidFill>
                      <a:prstDash val="solid"/>
                      <a:round/>
                      <a:headEnd type="none" w="med" len="med"/>
                      <a:tailEnd type="none" w="med" len="med"/>
                    </a:lnB>
                    <a:noFill/>
                  </a:tcPr>
                </a:tc>
              </a:tr>
              <a:tr h="294332">
                <a:tc>
                  <a:txBody>
                    <a:bodyPr/>
                    <a:lstStyle/>
                    <a:p>
                      <a:pPr marL="0" marR="0" algn="l">
                        <a:spcBef>
                          <a:spcPts val="0"/>
                        </a:spcBef>
                        <a:spcAft>
                          <a:spcPts val="0"/>
                        </a:spcAft>
                        <a:tabLst>
                          <a:tab pos="1179195" algn="l"/>
                        </a:tabLst>
                      </a:pPr>
                      <a:r>
                        <a:rPr lang="en-US" sz="1600" b="1" baseline="0" dirty="0">
                          <a:solidFill>
                            <a:schemeClr val="tx2">
                              <a:lumMod val="50000"/>
                            </a:schemeClr>
                          </a:solidFill>
                          <a:effectLst/>
                          <a:latin typeface="Arial Narrow" pitchFamily="34" charset="0"/>
                        </a:rPr>
                        <a:t>2013 </a:t>
                      </a:r>
                      <a:r>
                        <a:rPr lang="en-US" sz="1600" b="1" baseline="0" dirty="0" smtClean="0">
                          <a:solidFill>
                            <a:schemeClr val="tx2">
                              <a:lumMod val="50000"/>
                            </a:schemeClr>
                          </a:solidFill>
                          <a:effectLst/>
                          <a:latin typeface="Arial Narrow" pitchFamily="34" charset="0"/>
                        </a:rPr>
                        <a:t>&amp; 2014 PD Benefit </a:t>
                      </a:r>
                      <a:r>
                        <a:rPr lang="en-US" sz="1600" b="1" baseline="0" dirty="0">
                          <a:solidFill>
                            <a:schemeClr val="tx2">
                              <a:lumMod val="50000"/>
                            </a:schemeClr>
                          </a:solidFill>
                          <a:effectLst/>
                          <a:latin typeface="Arial Narrow" pitchFamily="34" charset="0"/>
                        </a:rPr>
                        <a:t>Level Changes</a:t>
                      </a:r>
                      <a:endParaRPr lang="en-US" sz="1600" b="1" baseline="0" dirty="0">
                        <a:solidFill>
                          <a:schemeClr val="tx2">
                            <a:lumMod val="50000"/>
                          </a:schemeClr>
                        </a:solidFill>
                        <a:effectLst/>
                        <a:latin typeface="Arial Narrow" pitchFamily="34" charset="0"/>
                        <a:ea typeface="Times New Roman"/>
                        <a:cs typeface="Times New Roman"/>
                      </a:endParaRPr>
                    </a:p>
                  </a:txBody>
                  <a:tcPr marL="66575" marR="66575"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563245" algn="dec"/>
                        </a:tabLst>
                      </a:pPr>
                      <a:r>
                        <a:rPr lang="en-US" sz="1600" b="0" baseline="0" dirty="0" smtClean="0">
                          <a:solidFill>
                            <a:schemeClr val="tx2">
                              <a:lumMod val="50000"/>
                            </a:schemeClr>
                          </a:solidFill>
                          <a:effectLst/>
                          <a:latin typeface="Arial Narrow" pitchFamily="34" charset="0"/>
                        </a:rPr>
                        <a:t>+$1.2</a:t>
                      </a:r>
                      <a:endParaRPr lang="en-US" sz="1600" b="0" baseline="0" dirty="0">
                        <a:solidFill>
                          <a:schemeClr val="tx2">
                            <a:lumMod val="50000"/>
                          </a:schemeClr>
                        </a:solidFill>
                        <a:effectLst/>
                        <a:latin typeface="Arial Narrow" pitchFamily="34" charset="0"/>
                        <a:ea typeface="Times New Roman"/>
                        <a:cs typeface="Times New Roman"/>
                      </a:endParaRPr>
                    </a:p>
                  </a:txBody>
                  <a:tcPr marL="66575" marR="66575" marT="0" marB="0"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331470" algn="dec"/>
                        </a:tabLst>
                      </a:pPr>
                      <a:r>
                        <a:rPr lang="en-US" sz="1600" b="0" baseline="0" dirty="0" smtClean="0">
                          <a:solidFill>
                            <a:schemeClr val="tx2">
                              <a:lumMod val="50000"/>
                            </a:schemeClr>
                          </a:solidFill>
                          <a:effectLst/>
                          <a:latin typeface="Arial Narrow" pitchFamily="34" charset="0"/>
                        </a:rPr>
                        <a:t>+6.4%</a:t>
                      </a:r>
                      <a:endParaRPr lang="en-US" sz="1600" b="0" baseline="0" dirty="0">
                        <a:solidFill>
                          <a:schemeClr val="tx2">
                            <a:lumMod val="50000"/>
                          </a:schemeClr>
                        </a:solidFill>
                        <a:effectLst/>
                        <a:latin typeface="Arial Narrow" pitchFamily="34" charset="0"/>
                        <a:ea typeface="Times New Roman"/>
                        <a:cs typeface="Times New Roman"/>
                      </a:endParaRPr>
                    </a:p>
                  </a:txBody>
                  <a:tcPr marL="66575" marR="66575" marT="0" marB="0" anchor="ctr">
                    <a:lnT w="12700" cap="flat" cmpd="sng" algn="ctr">
                      <a:solidFill>
                        <a:schemeClr val="tx1"/>
                      </a:solidFill>
                      <a:prstDash val="solid"/>
                      <a:round/>
                      <a:headEnd type="none" w="med" len="med"/>
                      <a:tailEnd type="none" w="med" len="med"/>
                    </a:lnT>
                    <a:noFill/>
                  </a:tcPr>
                </a:tc>
              </a:tr>
              <a:tr h="294332">
                <a:tc>
                  <a:txBody>
                    <a:bodyPr/>
                    <a:lstStyle/>
                    <a:p>
                      <a:pPr marL="0" marR="0" algn="l">
                        <a:spcBef>
                          <a:spcPts val="0"/>
                        </a:spcBef>
                        <a:spcAft>
                          <a:spcPts val="0"/>
                        </a:spcAft>
                        <a:tabLst>
                          <a:tab pos="1179195" algn="l"/>
                        </a:tabLst>
                      </a:pPr>
                      <a:r>
                        <a:rPr lang="en-US" sz="1600" b="0" dirty="0">
                          <a:solidFill>
                            <a:schemeClr val="tx1"/>
                          </a:solidFill>
                          <a:effectLst/>
                          <a:latin typeface="Arial Narrow" pitchFamily="34" charset="0"/>
                        </a:rPr>
                        <a:t>Liens</a:t>
                      </a:r>
                      <a:endParaRPr lang="en-US" sz="1600" b="0" dirty="0">
                        <a:solidFill>
                          <a:schemeClr val="tx1"/>
                        </a:solidFill>
                        <a:effectLst/>
                        <a:latin typeface="Arial Narrow" pitchFamily="34" charset="0"/>
                        <a:ea typeface="Times New Roman"/>
                        <a:cs typeface="Times New Roman"/>
                      </a:endParaRPr>
                    </a:p>
                  </a:txBody>
                  <a:tcPr marL="66575" marR="66575" marT="0" marB="0">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($0.5)</a:t>
                      </a:r>
                      <a:endParaRPr lang="en-US" sz="1600" dirty="0">
                        <a:solidFill>
                          <a:schemeClr val="tx1"/>
                        </a:solidFill>
                        <a:effectLst/>
                        <a:latin typeface="Arial Narrow" pitchFamily="34" charset="0"/>
                        <a:ea typeface="Times New Roman"/>
                        <a:cs typeface="Times New Roman"/>
                      </a:endParaRPr>
                    </a:p>
                  </a:txBody>
                  <a:tcPr marL="66575" marR="66575" marT="0" marB="0" anchor="ctr">
                    <a:noFill/>
                  </a:tcPr>
                </a:tc>
                <a:tc>
                  <a:txBody>
                    <a:bodyPr/>
                    <a:lstStyle/>
                    <a:p>
                      <a:pPr marL="0" marR="0" algn="ctr">
                        <a:spcBef>
                          <a:spcPts val="0"/>
                        </a:spcBef>
                        <a:spcAft>
                          <a:spcPts val="0"/>
                        </a:spcAft>
                        <a:tabLst>
                          <a:tab pos="331470" algn="dec"/>
                        </a:tabLst>
                      </a:pPr>
                      <a:r>
                        <a:rPr lang="en-US" sz="1600" dirty="0">
                          <a:solidFill>
                            <a:schemeClr val="tx1"/>
                          </a:solidFill>
                          <a:effectLst/>
                          <a:latin typeface="Arial Narrow" pitchFamily="34" charset="0"/>
                        </a:rPr>
                        <a:t>-2.5%</a:t>
                      </a:r>
                      <a:endParaRPr lang="en-US" sz="1600" dirty="0">
                        <a:solidFill>
                          <a:schemeClr val="tx1"/>
                        </a:solidFill>
                        <a:effectLst/>
                        <a:latin typeface="Arial Narrow" pitchFamily="34" charset="0"/>
                        <a:ea typeface="Times New Roman"/>
                        <a:cs typeface="Times New Roman"/>
                      </a:endParaRPr>
                    </a:p>
                  </a:txBody>
                  <a:tcPr marL="66575" marR="66575" marT="0" marB="0" anchor="ctr">
                    <a:noFill/>
                  </a:tcPr>
                </a:tc>
              </a:tr>
              <a:tr h="294332">
                <a:tc>
                  <a:txBody>
                    <a:bodyPr/>
                    <a:lstStyle/>
                    <a:p>
                      <a:pPr marL="0" marR="0" indent="0" algn="l" defTabSz="914400" rtl="0" eaLnBrk="1" fontAlgn="auto" latinLnBrk="0" hangingPunct="1">
                        <a:lnSpc>
                          <a:spcPct val="100000"/>
                        </a:lnSpc>
                        <a:spcBef>
                          <a:spcPts val="0"/>
                        </a:spcBef>
                        <a:spcAft>
                          <a:spcPts val="0"/>
                        </a:spcAft>
                        <a:buClrTx/>
                        <a:buSzTx/>
                        <a:buFontTx/>
                        <a:buNone/>
                        <a:tabLst>
                          <a:tab pos="1600200" algn="l"/>
                        </a:tabLst>
                        <a:defRPr/>
                      </a:pPr>
                      <a:r>
                        <a:rPr lang="en-US" sz="1600" b="0" dirty="0" smtClean="0">
                          <a:solidFill>
                            <a:schemeClr val="tx1"/>
                          </a:solidFill>
                          <a:effectLst/>
                          <a:latin typeface="Arial Narrow" pitchFamily="34" charset="0"/>
                        </a:rPr>
                        <a:t>IMR (Impact on Frictional Costs &amp; TD Duration)</a:t>
                      </a:r>
                      <a:endParaRPr lang="en-US" sz="1600" b="0" dirty="0">
                        <a:solidFill>
                          <a:schemeClr val="tx1"/>
                        </a:solidFill>
                        <a:effectLst/>
                        <a:latin typeface="Arial Narrow" pitchFamily="34" charset="0"/>
                        <a:ea typeface="Times New Roman"/>
                        <a:cs typeface="Times New Roman"/>
                      </a:endParaRPr>
                    </a:p>
                  </a:txBody>
                  <a:tcPr marL="66575" marR="66575" marT="0" marB="0">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($0.4)</a:t>
                      </a:r>
                      <a:endParaRPr lang="en-US" sz="1600" dirty="0">
                        <a:solidFill>
                          <a:schemeClr val="tx1"/>
                        </a:solidFill>
                        <a:effectLst/>
                        <a:latin typeface="Arial Narrow" pitchFamily="34" charset="0"/>
                        <a:ea typeface="Times New Roman"/>
                        <a:cs typeface="Times New Roman"/>
                      </a:endParaRPr>
                    </a:p>
                  </a:txBody>
                  <a:tcPr marL="66575" marR="66575" marT="0" marB="0" anchor="ctr">
                    <a:noFill/>
                  </a:tcPr>
                </a:tc>
                <a:tc>
                  <a:txBody>
                    <a:bodyPr/>
                    <a:lstStyle/>
                    <a:p>
                      <a:pPr marL="0" marR="0" algn="ctr">
                        <a:spcBef>
                          <a:spcPts val="0"/>
                        </a:spcBef>
                        <a:spcAft>
                          <a:spcPts val="0"/>
                        </a:spcAft>
                        <a:tabLst>
                          <a:tab pos="331470" algn="dec"/>
                        </a:tabLst>
                      </a:pPr>
                      <a:r>
                        <a:rPr lang="en-US" sz="1600" dirty="0" smtClean="0">
                          <a:solidFill>
                            <a:schemeClr val="tx1"/>
                          </a:solidFill>
                          <a:effectLst/>
                          <a:latin typeface="Arial Narrow" pitchFamily="34" charset="0"/>
                        </a:rPr>
                        <a:t>-2.1%</a:t>
                      </a:r>
                      <a:endParaRPr lang="en-US" sz="1600" dirty="0">
                        <a:solidFill>
                          <a:schemeClr val="tx1"/>
                        </a:solidFill>
                        <a:effectLst/>
                        <a:latin typeface="Arial Narrow" pitchFamily="34" charset="0"/>
                        <a:ea typeface="Times New Roman"/>
                        <a:cs typeface="Times New Roman"/>
                      </a:endParaRPr>
                    </a:p>
                  </a:txBody>
                  <a:tcPr marL="66575" marR="66575" marT="0" marB="0" anchor="ctr">
                    <a:noFill/>
                  </a:tcPr>
                </a:tc>
              </a:tr>
              <a:tr h="294332">
                <a:tc>
                  <a:txBody>
                    <a:bodyPr/>
                    <a:lstStyle/>
                    <a:p>
                      <a:pPr marL="0" marR="0" algn="l">
                        <a:spcBef>
                          <a:spcPts val="0"/>
                        </a:spcBef>
                        <a:spcAft>
                          <a:spcPts val="0"/>
                        </a:spcAft>
                        <a:tabLst>
                          <a:tab pos="1600200" algn="l"/>
                        </a:tabLst>
                      </a:pPr>
                      <a:r>
                        <a:rPr lang="en-US" sz="1600" b="0" dirty="0" smtClean="0">
                          <a:solidFill>
                            <a:schemeClr val="tx1"/>
                          </a:solidFill>
                          <a:effectLst/>
                          <a:latin typeface="Arial Narrow" pitchFamily="34" charset="0"/>
                        </a:rPr>
                        <a:t>Other Reforms</a:t>
                      </a:r>
                      <a:endParaRPr lang="en-US" sz="1600" b="0" dirty="0">
                        <a:solidFill>
                          <a:schemeClr val="tx1"/>
                        </a:solidFill>
                        <a:effectLst/>
                        <a:latin typeface="Arial Narrow" pitchFamily="34" charset="0"/>
                        <a:ea typeface="Times New Roman"/>
                        <a:cs typeface="Times New Roman"/>
                      </a:endParaRPr>
                    </a:p>
                  </a:txBody>
                  <a:tcPr marL="66575" marR="66575" marT="0" marB="0">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($0.5)</a:t>
                      </a:r>
                      <a:endParaRPr lang="en-US" sz="1600" dirty="0">
                        <a:solidFill>
                          <a:schemeClr val="tx1"/>
                        </a:solidFill>
                        <a:effectLst/>
                        <a:latin typeface="Arial Narrow" pitchFamily="34" charset="0"/>
                        <a:ea typeface="Times New Roman"/>
                        <a:cs typeface="Times New Roman"/>
                      </a:endParaRPr>
                    </a:p>
                  </a:txBody>
                  <a:tcPr marL="66575" marR="66575"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331470" algn="dec"/>
                        </a:tabLst>
                      </a:pPr>
                      <a:r>
                        <a:rPr lang="en-US" sz="1600" dirty="0" smtClean="0">
                          <a:solidFill>
                            <a:schemeClr val="tx1"/>
                          </a:solidFill>
                          <a:effectLst/>
                          <a:latin typeface="Arial Narrow" pitchFamily="34" charset="0"/>
                        </a:rPr>
                        <a:t>-2.7%</a:t>
                      </a:r>
                      <a:endParaRPr lang="en-US" sz="1600" dirty="0">
                        <a:solidFill>
                          <a:schemeClr val="tx1"/>
                        </a:solidFill>
                        <a:effectLst/>
                        <a:latin typeface="Arial Narrow" pitchFamily="34" charset="0"/>
                        <a:ea typeface="Times New Roman"/>
                        <a:cs typeface="Times New Roman"/>
                      </a:endParaRPr>
                    </a:p>
                  </a:txBody>
                  <a:tcPr marL="66575" marR="66575" marT="0" marB="0" anchor="ctr">
                    <a:lnB w="12700" cap="flat" cmpd="sng" algn="ctr">
                      <a:solidFill>
                        <a:schemeClr val="tx1"/>
                      </a:solidFill>
                      <a:prstDash val="solid"/>
                      <a:round/>
                      <a:headEnd type="none" w="med" len="med"/>
                      <a:tailEnd type="none" w="med" len="med"/>
                    </a:lnB>
                    <a:noFill/>
                  </a:tcPr>
                </a:tc>
              </a:tr>
              <a:tr h="294332">
                <a:tc>
                  <a:txBody>
                    <a:bodyPr/>
                    <a:lstStyle/>
                    <a:p>
                      <a:pPr marL="0" marR="0" algn="l">
                        <a:spcBef>
                          <a:spcPts val="0"/>
                        </a:spcBef>
                        <a:spcAft>
                          <a:spcPts val="0"/>
                        </a:spcAft>
                        <a:tabLst>
                          <a:tab pos="1428750" algn="l"/>
                        </a:tabLst>
                      </a:pPr>
                      <a:r>
                        <a:rPr lang="en-US" sz="1600" b="1" baseline="0" dirty="0">
                          <a:solidFill>
                            <a:schemeClr val="tx2">
                              <a:lumMod val="50000"/>
                            </a:schemeClr>
                          </a:solidFill>
                          <a:effectLst/>
                          <a:latin typeface="Arial Narrow" pitchFamily="34" charset="0"/>
                        </a:rPr>
                        <a:t>Total </a:t>
                      </a:r>
                      <a:r>
                        <a:rPr lang="en-US" sz="1600" b="1" baseline="0" dirty="0" smtClean="0">
                          <a:solidFill>
                            <a:schemeClr val="tx2">
                              <a:lumMod val="50000"/>
                            </a:schemeClr>
                          </a:solidFill>
                          <a:effectLst/>
                          <a:latin typeface="Arial Narrow" pitchFamily="34" charset="0"/>
                        </a:rPr>
                        <a:t>Estimated Impact of SB 863 </a:t>
                      </a:r>
                      <a:endParaRPr lang="en-US" sz="1600" b="1" baseline="0" dirty="0">
                        <a:solidFill>
                          <a:schemeClr val="tx2">
                            <a:lumMod val="50000"/>
                          </a:schemeClr>
                        </a:solidFill>
                        <a:effectLst/>
                        <a:latin typeface="Arial Narrow" pitchFamily="34" charset="0"/>
                        <a:ea typeface="Times New Roman"/>
                        <a:cs typeface="Times New Roman"/>
                      </a:endParaRPr>
                    </a:p>
                  </a:txBody>
                  <a:tcPr marL="66575" marR="66575"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563245" algn="dec"/>
                        </a:tabLst>
                      </a:pPr>
                      <a:r>
                        <a:rPr lang="en-US" sz="1600" b="1" baseline="0" dirty="0" smtClean="0">
                          <a:solidFill>
                            <a:schemeClr val="tx2">
                              <a:lumMod val="50000"/>
                            </a:schemeClr>
                          </a:solidFill>
                          <a:effectLst/>
                          <a:latin typeface="Arial Narrow" pitchFamily="34" charset="0"/>
                        </a:rPr>
                        <a:t> ($0.2)</a:t>
                      </a:r>
                      <a:endParaRPr lang="en-US" sz="1600" b="1" baseline="0" dirty="0">
                        <a:solidFill>
                          <a:schemeClr val="tx2">
                            <a:lumMod val="50000"/>
                          </a:schemeClr>
                        </a:solidFill>
                        <a:effectLst/>
                        <a:latin typeface="Arial Narrow" pitchFamily="34" charset="0"/>
                        <a:ea typeface="Times New Roman"/>
                        <a:cs typeface="Times New Roman"/>
                      </a:endParaRPr>
                    </a:p>
                  </a:txBody>
                  <a:tcPr marL="66575" marR="66575" marT="0" marB="0"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331470" algn="dec"/>
                        </a:tabLst>
                      </a:pPr>
                      <a:r>
                        <a:rPr lang="en-US" sz="1600" b="1" baseline="0" dirty="0" smtClean="0">
                          <a:solidFill>
                            <a:schemeClr val="tx2">
                              <a:lumMod val="50000"/>
                            </a:schemeClr>
                          </a:solidFill>
                          <a:effectLst/>
                          <a:latin typeface="Arial Narrow" pitchFamily="34" charset="0"/>
                        </a:rPr>
                        <a:t>-1.1%</a:t>
                      </a:r>
                      <a:endParaRPr lang="en-US" sz="1600" b="1" baseline="0" dirty="0">
                        <a:solidFill>
                          <a:schemeClr val="tx2">
                            <a:lumMod val="50000"/>
                          </a:schemeClr>
                        </a:solidFill>
                        <a:effectLst/>
                        <a:latin typeface="Arial Narrow" pitchFamily="34" charset="0"/>
                        <a:ea typeface="Times New Roman"/>
                        <a:cs typeface="Times New Roman"/>
                      </a:endParaRPr>
                    </a:p>
                  </a:txBody>
                  <a:tcPr marL="66575" marR="66575" marT="0" marB="0" anchor="ctr">
                    <a:lnT w="12700" cap="flat" cmpd="sng" algn="ctr">
                      <a:solidFill>
                        <a:schemeClr val="tx1"/>
                      </a:solidFill>
                      <a:prstDash val="solid"/>
                      <a:round/>
                      <a:headEnd type="none" w="med" len="med"/>
                      <a:tailEnd type="none" w="med" len="med"/>
                    </a:lnT>
                    <a:noFill/>
                  </a:tcPr>
                </a:tc>
              </a:tr>
            </a:tbl>
          </a:graphicData>
        </a:graphic>
      </p:graphicFrame>
      <p:sp>
        <p:nvSpPr>
          <p:cNvPr id="4" name="Slide Number Placeholder 3"/>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14</a:t>
            </a:fld>
            <a:endParaRPr lang="en-US">
              <a:solidFill>
                <a:prstClr val="white"/>
              </a:solidFill>
            </a:endParaRPr>
          </a:p>
        </p:txBody>
      </p:sp>
    </p:spTree>
    <p:extLst>
      <p:ext uri="{BB962C8B-B14F-4D97-AF65-F5344CB8AC3E}">
        <p14:creationId xmlns:p14="http://schemas.microsoft.com/office/powerpoint/2010/main" val="2791917076"/>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4786" name="Rectangle 2"/>
          <p:cNvSpPr>
            <a:spLocks noGrp="1" noChangeArrowheads="1"/>
          </p:cNvSpPr>
          <p:nvPr>
            <p:ph type="title"/>
          </p:nvPr>
        </p:nvSpPr>
        <p:spPr/>
        <p:txBody>
          <a:bodyPr/>
          <a:lstStyle/>
          <a:p>
            <a:r>
              <a:rPr lang="en-US" dirty="0" smtClean="0"/>
              <a:t>Senate Bill No. 863 Cost Monitoring</a:t>
            </a:r>
            <a:br>
              <a:rPr lang="en-US" dirty="0" smtClean="0"/>
            </a:br>
            <a:endParaRPr lang="en-US" sz="2119" dirty="0"/>
          </a:p>
        </p:txBody>
      </p:sp>
      <p:sp>
        <p:nvSpPr>
          <p:cNvPr id="4" name="Slide Number Placeholder 3"/>
          <p:cNvSpPr>
            <a:spLocks noGrp="1"/>
          </p:cNvSpPr>
          <p:nvPr>
            <p:ph type="sldNum" sz="quarter" idx="12"/>
          </p:nvPr>
        </p:nvSpPr>
        <p:spPr/>
        <p:txBody>
          <a:bodyPr/>
          <a:lstStyle/>
          <a:p>
            <a:pPr>
              <a:defRPr/>
            </a:pPr>
            <a:fld id="{ADC692AE-453A-4AA0-87B3-3B17F764D1E1}" type="slidenum">
              <a:rPr lang="en-US" b="0" smtClean="0">
                <a:solidFill>
                  <a:prstClr val="white"/>
                </a:solidFill>
              </a:rPr>
              <a:pPr>
                <a:defRPr/>
              </a:pPr>
              <a:t>15</a:t>
            </a:fld>
            <a:endParaRPr lang="en-US" b="0">
              <a:solidFill>
                <a:prstClr val="white"/>
              </a:solidFill>
            </a:endParaRPr>
          </a:p>
        </p:txBody>
      </p:sp>
      <p:grpSp>
        <p:nvGrpSpPr>
          <p:cNvPr id="3" name="Group 2"/>
          <p:cNvGrpSpPr/>
          <p:nvPr/>
        </p:nvGrpSpPr>
        <p:grpSpPr>
          <a:xfrm>
            <a:off x="562536" y="1541402"/>
            <a:ext cx="7453549" cy="3536813"/>
            <a:chOff x="2352685" y="1416922"/>
            <a:chExt cx="6194451" cy="4935076"/>
          </a:xfrm>
        </p:grpSpPr>
        <p:sp>
          <p:nvSpPr>
            <p:cNvPr id="11" name="Rectangle 10"/>
            <p:cNvSpPr/>
            <p:nvPr/>
          </p:nvSpPr>
          <p:spPr>
            <a:xfrm>
              <a:off x="2492553" y="1430301"/>
              <a:ext cx="2811756" cy="893133"/>
            </a:xfrm>
            <a:prstGeom prst="rect">
              <a:avLst/>
            </a:prstGeom>
            <a:solidFill>
              <a:schemeClr val="tx2"/>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20000"/>
                </a:spcBef>
                <a:spcAft>
                  <a:spcPct val="0"/>
                </a:spcAft>
                <a:buClr>
                  <a:srgbClr val="FFFF00"/>
                </a:buClr>
                <a:buFont typeface="Monotype Sorts" pitchFamily="2" charset="2"/>
                <a:buNone/>
              </a:pPr>
              <a:r>
                <a:rPr lang="en-US" sz="2119" b="1" dirty="0">
                  <a:solidFill>
                    <a:prstClr val="white"/>
                  </a:solidFill>
                </a:rPr>
                <a:t>Emerging Better Than Projected</a:t>
              </a:r>
            </a:p>
          </p:txBody>
        </p:sp>
        <p:sp>
          <p:nvSpPr>
            <p:cNvPr id="12" name="Rectangle 11"/>
            <p:cNvSpPr/>
            <p:nvPr/>
          </p:nvSpPr>
          <p:spPr>
            <a:xfrm>
              <a:off x="5695048" y="1416922"/>
              <a:ext cx="2811756" cy="893133"/>
            </a:xfrm>
            <a:prstGeom prst="rect">
              <a:avLst/>
            </a:prstGeom>
            <a:solidFill>
              <a:schemeClr val="tx2"/>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20000"/>
                </a:spcBef>
                <a:spcAft>
                  <a:spcPct val="0"/>
                </a:spcAft>
                <a:buClr>
                  <a:srgbClr val="FFFF00"/>
                </a:buClr>
                <a:buFont typeface="Monotype Sorts" pitchFamily="2" charset="2"/>
                <a:buNone/>
              </a:pPr>
              <a:r>
                <a:rPr lang="en-US" sz="2119" b="1" dirty="0">
                  <a:solidFill>
                    <a:prstClr val="white"/>
                  </a:solidFill>
                </a:rPr>
                <a:t>Emerging Worse Than Projected</a:t>
              </a:r>
            </a:p>
          </p:txBody>
        </p:sp>
        <p:sp>
          <p:nvSpPr>
            <p:cNvPr id="2" name="TextBox 1"/>
            <p:cNvSpPr txBox="1"/>
            <p:nvPr/>
          </p:nvSpPr>
          <p:spPr>
            <a:xfrm>
              <a:off x="2492553" y="2459970"/>
              <a:ext cx="2632122" cy="507831"/>
            </a:xfrm>
            <a:prstGeom prst="rect">
              <a:avLst/>
            </a:prstGeom>
            <a:noFill/>
          </p:spPr>
          <p:txBody>
            <a:bodyPr wrap="square" rtlCol="0">
              <a:spAutoFit/>
            </a:bodyPr>
            <a:lstStyle/>
            <a:p>
              <a:pPr algn="ctr" eaLnBrk="0" fontAlgn="base" hangingPunct="0">
                <a:spcBef>
                  <a:spcPts val="1059"/>
                </a:spcBef>
                <a:spcAft>
                  <a:spcPct val="0"/>
                </a:spcAft>
                <a:buClr>
                  <a:srgbClr val="FFFF00"/>
                </a:buClr>
              </a:pPr>
              <a:r>
                <a:rPr lang="en-US" sz="1765" b="1" dirty="0">
                  <a:solidFill>
                    <a:srgbClr val="00B050"/>
                  </a:solidFill>
                  <a:latin typeface="Arial" charset="0"/>
                </a:rPr>
                <a:t>Reductions in </a:t>
              </a:r>
              <a:r>
                <a:rPr lang="en-US" sz="1765" b="1" dirty="0" smtClean="0">
                  <a:solidFill>
                    <a:srgbClr val="00B050"/>
                  </a:solidFill>
                  <a:latin typeface="Arial" charset="0"/>
                </a:rPr>
                <a:t>Liens</a:t>
              </a:r>
              <a:endParaRPr lang="en-US" sz="1588" b="1" dirty="0">
                <a:solidFill>
                  <a:srgbClr val="FF0000"/>
                </a:solidFill>
                <a:latin typeface="Arial" charset="0"/>
              </a:endParaRPr>
            </a:p>
          </p:txBody>
        </p:sp>
        <p:sp>
          <p:nvSpPr>
            <p:cNvPr id="5" name="Rectangle 4"/>
            <p:cNvSpPr/>
            <p:nvPr/>
          </p:nvSpPr>
          <p:spPr>
            <a:xfrm>
              <a:off x="5737270" y="2470020"/>
              <a:ext cx="2750426" cy="507831"/>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r>
                <a:rPr lang="en-US" sz="1765" b="1" dirty="0">
                  <a:solidFill>
                    <a:srgbClr val="FF3300"/>
                  </a:solidFill>
                  <a:latin typeface="Arial" charset="0"/>
                </a:rPr>
                <a:t>Claim Frequency Increases</a:t>
              </a:r>
            </a:p>
          </p:txBody>
        </p:sp>
        <p:sp>
          <p:nvSpPr>
            <p:cNvPr id="13" name="Content Placeholder 2"/>
            <p:cNvSpPr txBox="1">
              <a:spLocks/>
            </p:cNvSpPr>
            <p:nvPr/>
          </p:nvSpPr>
          <p:spPr>
            <a:xfrm>
              <a:off x="5695048" y="2362182"/>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14" name="Content Placeholder 2"/>
            <p:cNvSpPr txBox="1">
              <a:spLocks/>
            </p:cNvSpPr>
            <p:nvPr/>
          </p:nvSpPr>
          <p:spPr>
            <a:xfrm>
              <a:off x="2492553" y="2373125"/>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17" name="Content Placeholder 2"/>
            <p:cNvSpPr txBox="1">
              <a:spLocks/>
            </p:cNvSpPr>
            <p:nvPr/>
          </p:nvSpPr>
          <p:spPr>
            <a:xfrm>
              <a:off x="5695048" y="3296397"/>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16" name="Rectangle 15"/>
            <p:cNvSpPr/>
            <p:nvPr/>
          </p:nvSpPr>
          <p:spPr>
            <a:xfrm>
              <a:off x="5751538" y="3406096"/>
              <a:ext cx="2795598" cy="507831"/>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r>
                <a:rPr lang="en-US" sz="1765" b="1" dirty="0">
                  <a:solidFill>
                    <a:srgbClr val="FF3300"/>
                  </a:solidFill>
                  <a:latin typeface="Arial" charset="0"/>
                </a:rPr>
                <a:t>More IMRs than Projected</a:t>
              </a:r>
            </a:p>
          </p:txBody>
        </p:sp>
        <p:sp>
          <p:nvSpPr>
            <p:cNvPr id="21" name="Content Placeholder 2"/>
            <p:cNvSpPr txBox="1">
              <a:spLocks/>
            </p:cNvSpPr>
            <p:nvPr/>
          </p:nvSpPr>
          <p:spPr>
            <a:xfrm>
              <a:off x="2492552" y="3307635"/>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23" name="Content Placeholder 2"/>
            <p:cNvSpPr txBox="1">
              <a:spLocks/>
            </p:cNvSpPr>
            <p:nvPr/>
          </p:nvSpPr>
          <p:spPr>
            <a:xfrm>
              <a:off x="5695049" y="4221555"/>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22" name="Rectangle 21"/>
            <p:cNvSpPr/>
            <p:nvPr/>
          </p:nvSpPr>
          <p:spPr>
            <a:xfrm rot="10800000" flipV="1">
              <a:off x="5780701" y="4137573"/>
              <a:ext cx="2743201" cy="886825"/>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r>
                <a:rPr lang="en-US" sz="1765" b="1" dirty="0">
                  <a:solidFill>
                    <a:srgbClr val="FF0000"/>
                  </a:solidFill>
                  <a:latin typeface="Arial" charset="0"/>
                </a:rPr>
                <a:t>Loss Adjustment Expenses Per Claim Increasing</a:t>
              </a:r>
            </a:p>
          </p:txBody>
        </p:sp>
        <p:sp>
          <p:nvSpPr>
            <p:cNvPr id="25" name="Content Placeholder 2"/>
            <p:cNvSpPr txBox="1">
              <a:spLocks/>
            </p:cNvSpPr>
            <p:nvPr/>
          </p:nvSpPr>
          <p:spPr>
            <a:xfrm>
              <a:off x="2492553" y="4287813"/>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28" name="Rectangle 27"/>
            <p:cNvSpPr/>
            <p:nvPr/>
          </p:nvSpPr>
          <p:spPr>
            <a:xfrm>
              <a:off x="2352685" y="5882192"/>
              <a:ext cx="2943972" cy="469806"/>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endParaRPr lang="en-US" sz="1588" b="1" dirty="0">
                <a:solidFill>
                  <a:srgbClr val="FF0000"/>
                </a:solidFill>
                <a:latin typeface="Arial" charset="0"/>
              </a:endParaRPr>
            </a:p>
          </p:txBody>
        </p:sp>
      </p:grpSp>
      <p:sp>
        <p:nvSpPr>
          <p:cNvPr id="8" name="Rectangle 7"/>
          <p:cNvSpPr/>
          <p:nvPr/>
        </p:nvSpPr>
        <p:spPr>
          <a:xfrm>
            <a:off x="781940" y="2951915"/>
            <a:ext cx="3335464" cy="635559"/>
          </a:xfrm>
          <a:prstGeom prst="rect">
            <a:avLst/>
          </a:prstGeom>
        </p:spPr>
        <p:txBody>
          <a:bodyPr wrap="square">
            <a:spAutoFit/>
          </a:bodyPr>
          <a:lstStyle/>
          <a:p>
            <a:pPr algn="ctr" eaLnBrk="0" fontAlgn="base" hangingPunct="0">
              <a:spcBef>
                <a:spcPts val="1059"/>
              </a:spcBef>
              <a:spcAft>
                <a:spcPct val="0"/>
              </a:spcAft>
              <a:buClr>
                <a:srgbClr val="FFFF00"/>
              </a:buClr>
            </a:pPr>
            <a:r>
              <a:rPr lang="en-US" sz="1765" b="1" dirty="0">
                <a:solidFill>
                  <a:srgbClr val="00B050"/>
                </a:solidFill>
                <a:latin typeface="Arial" charset="0"/>
              </a:rPr>
              <a:t>Average Indemnity Cost Per Claim  </a:t>
            </a:r>
          </a:p>
        </p:txBody>
      </p:sp>
      <p:sp>
        <p:nvSpPr>
          <p:cNvPr id="9" name="Rectangle 8"/>
          <p:cNvSpPr/>
          <p:nvPr/>
        </p:nvSpPr>
        <p:spPr>
          <a:xfrm>
            <a:off x="885339" y="3634746"/>
            <a:ext cx="3141359" cy="635559"/>
          </a:xfrm>
          <a:prstGeom prst="rect">
            <a:avLst/>
          </a:prstGeom>
        </p:spPr>
        <p:txBody>
          <a:bodyPr wrap="square">
            <a:spAutoFit/>
          </a:bodyPr>
          <a:lstStyle/>
          <a:p>
            <a:pPr algn="ctr" eaLnBrk="0" fontAlgn="base" hangingPunct="0">
              <a:spcBef>
                <a:spcPts val="1059"/>
              </a:spcBef>
              <a:spcAft>
                <a:spcPct val="0"/>
              </a:spcAft>
              <a:buClr>
                <a:srgbClr val="FFFF00"/>
              </a:buClr>
            </a:pPr>
            <a:r>
              <a:rPr lang="en-US" sz="1765" b="1" dirty="0">
                <a:solidFill>
                  <a:srgbClr val="00B050"/>
                </a:solidFill>
                <a:latin typeface="Arial" charset="0"/>
              </a:rPr>
              <a:t>Average Medical Cost Per Claim  </a:t>
            </a:r>
          </a:p>
        </p:txBody>
      </p:sp>
    </p:spTree>
    <p:extLst>
      <p:ext uri="{BB962C8B-B14F-4D97-AF65-F5344CB8AC3E}">
        <p14:creationId xmlns:p14="http://schemas.microsoft.com/office/powerpoint/2010/main" val="181239117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01292188"/>
              </p:ext>
            </p:extLst>
          </p:nvPr>
        </p:nvGraphicFramePr>
        <p:xfrm>
          <a:off x="578226" y="1520515"/>
          <a:ext cx="7987553" cy="442117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Number of Liens Filed</a:t>
            </a:r>
            <a:endParaRPr lang="en-US" dirty="0"/>
          </a:p>
        </p:txBody>
      </p:sp>
      <p:sp>
        <p:nvSpPr>
          <p:cNvPr id="7" name="TextBox 6"/>
          <p:cNvSpPr txBox="1"/>
          <p:nvPr/>
        </p:nvSpPr>
        <p:spPr>
          <a:xfrm>
            <a:off x="3811803" y="5941692"/>
            <a:ext cx="1481817" cy="280816"/>
          </a:xfrm>
          <a:prstGeom prst="rect">
            <a:avLst/>
          </a:prstGeom>
          <a:noFill/>
        </p:spPr>
        <p:txBody>
          <a:bodyPr wrap="none" lIns="89885" tIns="44943" rIns="89885" bIns="44943" rtlCol="0">
            <a:spAutoFit/>
          </a:bodyPr>
          <a:lstStyle/>
          <a:p>
            <a:pPr algn="ctr" eaLnBrk="0" fontAlgn="base" hangingPunct="0">
              <a:spcBef>
                <a:spcPct val="20000"/>
              </a:spcBef>
              <a:spcAft>
                <a:spcPct val="0"/>
              </a:spcAft>
              <a:buClr>
                <a:srgbClr val="FFFF00"/>
              </a:buClr>
              <a:buFont typeface="Monotype Sorts" pitchFamily="2" charset="2"/>
              <a:buNone/>
            </a:pPr>
            <a:r>
              <a:rPr lang="en-US" sz="1235" dirty="0">
                <a:solidFill>
                  <a:prstClr val="black"/>
                </a:solidFill>
                <a:latin typeface="Arial Narrow" pitchFamily="34" charset="0"/>
              </a:rPr>
              <a:t>Calendar Year/Quarter</a:t>
            </a:r>
          </a:p>
        </p:txBody>
      </p:sp>
      <p:sp>
        <p:nvSpPr>
          <p:cNvPr id="3" name="TextBox 2"/>
          <p:cNvSpPr txBox="1"/>
          <p:nvPr/>
        </p:nvSpPr>
        <p:spPr>
          <a:xfrm>
            <a:off x="865899" y="6195406"/>
            <a:ext cx="1475149" cy="253757"/>
          </a:xfrm>
          <a:prstGeom prst="rect">
            <a:avLst/>
          </a:prstGeom>
          <a:noFill/>
        </p:spPr>
        <p:txBody>
          <a:bodyPr wrap="none" lIns="89885" tIns="44943" rIns="89885" bIns="44943" rtlCol="0">
            <a:spAutoFit/>
          </a:bodyPr>
          <a:lstStyle/>
          <a:p>
            <a:pPr algn="ctr" eaLnBrk="0" fontAlgn="base" hangingPunct="0">
              <a:spcBef>
                <a:spcPct val="20000"/>
              </a:spcBef>
              <a:spcAft>
                <a:spcPct val="0"/>
              </a:spcAft>
              <a:buClr>
                <a:srgbClr val="FFFF00"/>
              </a:buClr>
              <a:buFont typeface="Monotype Sorts" pitchFamily="2" charset="2"/>
              <a:buNone/>
            </a:pPr>
            <a:r>
              <a:rPr lang="en-US" sz="1059" dirty="0">
                <a:solidFill>
                  <a:prstClr val="black"/>
                </a:solidFill>
                <a:latin typeface="Arial Narrow" pitchFamily="34" charset="0"/>
              </a:rPr>
              <a:t>Source: EAMS Liens Data</a:t>
            </a:r>
          </a:p>
        </p:txBody>
      </p:sp>
      <p:sp>
        <p:nvSpPr>
          <p:cNvPr id="8" name="TextBox 7"/>
          <p:cNvSpPr txBox="1"/>
          <p:nvPr/>
        </p:nvSpPr>
        <p:spPr>
          <a:xfrm>
            <a:off x="476310" y="1290782"/>
            <a:ext cx="1187099" cy="253757"/>
          </a:xfrm>
          <a:prstGeom prst="rect">
            <a:avLst/>
          </a:prstGeom>
          <a:noFill/>
        </p:spPr>
        <p:txBody>
          <a:bodyPr wrap="square" lIns="89885" tIns="44943" rIns="89885" bIns="44943" rtlCol="0">
            <a:spAutoFit/>
          </a:bodyPr>
          <a:lstStyle/>
          <a:p>
            <a:pPr algn="ctr" eaLnBrk="0" fontAlgn="base" hangingPunct="0">
              <a:spcBef>
                <a:spcPct val="20000"/>
              </a:spcBef>
              <a:spcAft>
                <a:spcPct val="0"/>
              </a:spcAft>
              <a:buClr>
                <a:srgbClr val="FFFF00"/>
              </a:buClr>
              <a:buFont typeface="Monotype Sorts" pitchFamily="2" charset="2"/>
              <a:buNone/>
            </a:pPr>
            <a:r>
              <a:rPr lang="en-US" sz="1059" dirty="0">
                <a:solidFill>
                  <a:prstClr val="black"/>
                </a:solidFill>
                <a:latin typeface="Arial Narrow" pitchFamily="34" charset="0"/>
                <a:cs typeface="Arial" pitchFamily="34" charset="0"/>
              </a:rPr>
              <a:t>In Thousands</a:t>
            </a:r>
          </a:p>
        </p:txBody>
      </p:sp>
      <p:sp>
        <p:nvSpPr>
          <p:cNvPr id="4" name="Slide Number Placeholder 3"/>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16</a:t>
            </a:fld>
            <a:endParaRPr lang="en-US">
              <a:solidFill>
                <a:prstClr val="white"/>
              </a:solidFill>
            </a:endParaRPr>
          </a:p>
        </p:txBody>
      </p:sp>
      <p:sp>
        <p:nvSpPr>
          <p:cNvPr id="9" name="Rectangular Callout 8"/>
          <p:cNvSpPr/>
          <p:nvPr/>
        </p:nvSpPr>
        <p:spPr>
          <a:xfrm>
            <a:off x="5293620" y="2378873"/>
            <a:ext cx="3581441" cy="684188"/>
          </a:xfrm>
          <a:prstGeom prst="wedgeRectCallout">
            <a:avLst>
              <a:gd name="adj1" fmla="val 14300"/>
              <a:gd name="adj2" fmla="val 237320"/>
            </a:avLst>
          </a:prstGeom>
          <a:solidFill>
            <a:schemeClr val="accent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Aft>
                <a:spcPct val="0"/>
              </a:spcAft>
              <a:buClr>
                <a:srgbClr val="FFFF00"/>
              </a:buClr>
              <a:buFont typeface="Monotype Sorts" pitchFamily="2" charset="2"/>
              <a:buNone/>
            </a:pPr>
            <a:r>
              <a:rPr lang="en-US" sz="1400" b="1" dirty="0">
                <a:solidFill>
                  <a:prstClr val="white"/>
                </a:solidFill>
                <a:latin typeface="Arial Narrow" pitchFamily="34" charset="0"/>
                <a:cs typeface="Arial" panose="020B0604020202020204" pitchFamily="34" charset="0"/>
              </a:rPr>
              <a:t>2014 lien filings down more than 80% from 2012 and almost 60% from 2011 as compared to 40% projected reduction </a:t>
            </a:r>
            <a:endParaRPr lang="en-US" sz="1400" b="1" dirty="0">
              <a:solidFill>
                <a:prstClr val="white"/>
              </a:solidFill>
              <a:latin typeface="Arial Narrow" pitchFamily="34" charset="0"/>
            </a:endParaRPr>
          </a:p>
        </p:txBody>
      </p:sp>
    </p:spTree>
    <p:extLst>
      <p:ext uri="{BB962C8B-B14F-4D97-AF65-F5344CB8AC3E}">
        <p14:creationId xmlns:p14="http://schemas.microsoft.com/office/powerpoint/2010/main" val="86439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Change in Average </a:t>
            </a:r>
            <a:r>
              <a:rPr lang="en-US" dirty="0" smtClean="0"/>
              <a:t>Cost </a:t>
            </a:r>
            <a:r>
              <a:rPr lang="en-US" dirty="0" smtClean="0"/>
              <a:t>Per Indemnity Claim in 2013 &amp; 2014 </a:t>
            </a:r>
            <a:endParaRPr lang="en-US" dirty="0"/>
          </a:p>
        </p:txBody>
      </p:sp>
      <p:sp>
        <p:nvSpPr>
          <p:cNvPr id="4" name="Slide Number Placeholder 3"/>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17</a:t>
            </a:fld>
            <a:endParaRPr lang="en-US">
              <a:solidFill>
                <a:prstClr val="white"/>
              </a:solidFill>
            </a:endParaRPr>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val="16860600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5113867" y="2062817"/>
            <a:ext cx="3361267" cy="646331"/>
          </a:xfrm>
          <a:prstGeom prst="rect">
            <a:avLst/>
          </a:prstGeom>
        </p:spPr>
        <p:txBody>
          <a:bodyPr wrap="square">
            <a:spAutoFit/>
          </a:bodyPr>
          <a:lstStyle/>
          <a:p>
            <a:pPr>
              <a:spcBef>
                <a:spcPts val="0"/>
              </a:spcBef>
            </a:pPr>
            <a:r>
              <a:rPr lang="en-US" b="1" dirty="0">
                <a:solidFill>
                  <a:schemeClr val="bg1"/>
                </a:solidFill>
                <a:latin typeface="Arial Narrow" pitchFamily="34" charset="0"/>
                <a:cs typeface="Arial" panose="020B0604020202020204" pitchFamily="34" charset="0"/>
              </a:rPr>
              <a:t>Medical Costs Per Claim Emerging Much Lower than Projected</a:t>
            </a:r>
            <a:endParaRPr lang="en-US" b="1" dirty="0">
              <a:solidFill>
                <a:schemeClr val="bg1"/>
              </a:solidFill>
              <a:latin typeface="Arial Narrow" pitchFamily="34" charset="0"/>
            </a:endParaRPr>
          </a:p>
        </p:txBody>
      </p:sp>
    </p:spTree>
    <p:extLst>
      <p:ext uri="{BB962C8B-B14F-4D97-AF65-F5344CB8AC3E}">
        <p14:creationId xmlns:p14="http://schemas.microsoft.com/office/powerpoint/2010/main" val="1778338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4786" name="Rectangle 2"/>
          <p:cNvSpPr>
            <a:spLocks noGrp="1" noChangeArrowheads="1"/>
          </p:cNvSpPr>
          <p:nvPr>
            <p:ph type="title"/>
          </p:nvPr>
        </p:nvSpPr>
        <p:spPr/>
        <p:txBody>
          <a:bodyPr/>
          <a:lstStyle/>
          <a:p>
            <a:r>
              <a:rPr lang="en-US" dirty="0" smtClean="0"/>
              <a:t>Senate Bill No. 863 Cost Monitoring</a:t>
            </a:r>
            <a:br>
              <a:rPr lang="en-US" dirty="0" smtClean="0"/>
            </a:br>
            <a:endParaRPr lang="en-US" sz="2119" dirty="0"/>
          </a:p>
        </p:txBody>
      </p:sp>
      <p:sp>
        <p:nvSpPr>
          <p:cNvPr id="4" name="Slide Number Placeholder 3"/>
          <p:cNvSpPr>
            <a:spLocks noGrp="1"/>
          </p:cNvSpPr>
          <p:nvPr>
            <p:ph type="sldNum" sz="quarter" idx="12"/>
          </p:nvPr>
        </p:nvSpPr>
        <p:spPr/>
        <p:txBody>
          <a:bodyPr/>
          <a:lstStyle/>
          <a:p>
            <a:pPr>
              <a:defRPr/>
            </a:pPr>
            <a:fld id="{ADC692AE-453A-4AA0-87B3-3B17F764D1E1}" type="slidenum">
              <a:rPr lang="en-US" b="0" smtClean="0">
                <a:solidFill>
                  <a:prstClr val="white"/>
                </a:solidFill>
              </a:rPr>
              <a:pPr>
                <a:defRPr/>
              </a:pPr>
              <a:t>18</a:t>
            </a:fld>
            <a:endParaRPr lang="en-US" b="0">
              <a:solidFill>
                <a:prstClr val="white"/>
              </a:solidFill>
            </a:endParaRPr>
          </a:p>
        </p:txBody>
      </p:sp>
      <p:grpSp>
        <p:nvGrpSpPr>
          <p:cNvPr id="3" name="Group 2"/>
          <p:cNvGrpSpPr/>
          <p:nvPr/>
        </p:nvGrpSpPr>
        <p:grpSpPr>
          <a:xfrm>
            <a:off x="562536" y="1459022"/>
            <a:ext cx="7453549" cy="3619193"/>
            <a:chOff x="2352685" y="1301972"/>
            <a:chExt cx="6194451" cy="5050026"/>
          </a:xfrm>
        </p:grpSpPr>
        <p:sp>
          <p:nvSpPr>
            <p:cNvPr id="11" name="Rectangle 10"/>
            <p:cNvSpPr/>
            <p:nvPr/>
          </p:nvSpPr>
          <p:spPr>
            <a:xfrm>
              <a:off x="2492552" y="1303857"/>
              <a:ext cx="2811756" cy="893133"/>
            </a:xfrm>
            <a:prstGeom prst="rect">
              <a:avLst/>
            </a:prstGeom>
            <a:solidFill>
              <a:schemeClr val="tx2"/>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20000"/>
                </a:spcBef>
                <a:spcAft>
                  <a:spcPct val="0"/>
                </a:spcAft>
                <a:buClr>
                  <a:srgbClr val="FFFF00"/>
                </a:buClr>
                <a:buFont typeface="Monotype Sorts" pitchFamily="2" charset="2"/>
                <a:buNone/>
              </a:pPr>
              <a:r>
                <a:rPr lang="en-US" sz="2119" b="1" dirty="0">
                  <a:solidFill>
                    <a:prstClr val="white"/>
                  </a:solidFill>
                </a:rPr>
                <a:t>Emerging Better Than Projected</a:t>
              </a:r>
            </a:p>
          </p:txBody>
        </p:sp>
        <p:sp>
          <p:nvSpPr>
            <p:cNvPr id="12" name="Rectangle 11"/>
            <p:cNvSpPr/>
            <p:nvPr/>
          </p:nvSpPr>
          <p:spPr>
            <a:xfrm>
              <a:off x="5695049" y="1301972"/>
              <a:ext cx="2811756" cy="895018"/>
            </a:xfrm>
            <a:prstGeom prst="rect">
              <a:avLst/>
            </a:prstGeom>
            <a:solidFill>
              <a:schemeClr val="tx2"/>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20000"/>
                </a:spcBef>
                <a:spcAft>
                  <a:spcPct val="0"/>
                </a:spcAft>
                <a:buClr>
                  <a:srgbClr val="FFFF00"/>
                </a:buClr>
                <a:buFont typeface="Monotype Sorts" pitchFamily="2" charset="2"/>
                <a:buNone/>
              </a:pPr>
              <a:r>
                <a:rPr lang="en-US" sz="2119" b="1" dirty="0">
                  <a:solidFill>
                    <a:prstClr val="white"/>
                  </a:solidFill>
                </a:rPr>
                <a:t>Emerging Worse Than Projected</a:t>
              </a:r>
            </a:p>
          </p:txBody>
        </p:sp>
        <p:sp>
          <p:nvSpPr>
            <p:cNvPr id="2" name="TextBox 1"/>
            <p:cNvSpPr txBox="1"/>
            <p:nvPr/>
          </p:nvSpPr>
          <p:spPr>
            <a:xfrm>
              <a:off x="2514127" y="2459969"/>
              <a:ext cx="2632122" cy="1326120"/>
            </a:xfrm>
            <a:prstGeom prst="rect">
              <a:avLst/>
            </a:prstGeom>
            <a:noFill/>
          </p:spPr>
          <p:txBody>
            <a:bodyPr wrap="square" rtlCol="0">
              <a:spAutoFit/>
            </a:bodyPr>
            <a:lstStyle/>
            <a:p>
              <a:pPr algn="ctr" eaLnBrk="0" fontAlgn="base" hangingPunct="0">
                <a:spcBef>
                  <a:spcPts val="1059"/>
                </a:spcBef>
                <a:spcAft>
                  <a:spcPct val="0"/>
                </a:spcAft>
                <a:buClr>
                  <a:srgbClr val="FFFF00"/>
                </a:buClr>
              </a:pPr>
              <a:r>
                <a:rPr lang="en-US" sz="1765" b="1" dirty="0">
                  <a:solidFill>
                    <a:srgbClr val="00B050"/>
                  </a:solidFill>
                  <a:latin typeface="Arial" charset="0"/>
                </a:rPr>
                <a:t>Reductions in Liens  </a:t>
              </a:r>
            </a:p>
            <a:p>
              <a:pPr algn="ctr" eaLnBrk="0" fontAlgn="base" hangingPunct="0">
                <a:spcBef>
                  <a:spcPct val="20000"/>
                </a:spcBef>
                <a:spcAft>
                  <a:spcPct val="0"/>
                </a:spcAft>
                <a:buClr>
                  <a:srgbClr val="FFFF00"/>
                </a:buClr>
                <a:buFont typeface="Monotype Sorts" pitchFamily="2" charset="2"/>
                <a:buNone/>
              </a:pPr>
              <a:endParaRPr lang="en-US" sz="1588" b="1" dirty="0">
                <a:solidFill>
                  <a:srgbClr val="00B050"/>
                </a:solidFill>
                <a:latin typeface="Arial" charset="0"/>
              </a:endParaRPr>
            </a:p>
            <a:p>
              <a:pPr algn="ctr" eaLnBrk="0" fontAlgn="base" hangingPunct="0">
                <a:spcBef>
                  <a:spcPct val="20000"/>
                </a:spcBef>
                <a:spcAft>
                  <a:spcPct val="0"/>
                </a:spcAft>
                <a:buClr>
                  <a:srgbClr val="FFFF00"/>
                </a:buClr>
                <a:buFont typeface="Monotype Sorts" pitchFamily="2" charset="2"/>
                <a:buNone/>
              </a:pPr>
              <a:endParaRPr lang="en-US" sz="1588" b="1" dirty="0">
                <a:solidFill>
                  <a:srgbClr val="FF0000"/>
                </a:solidFill>
                <a:latin typeface="Arial" charset="0"/>
              </a:endParaRPr>
            </a:p>
          </p:txBody>
        </p:sp>
        <p:sp>
          <p:nvSpPr>
            <p:cNvPr id="5" name="Rectangle 4"/>
            <p:cNvSpPr/>
            <p:nvPr/>
          </p:nvSpPr>
          <p:spPr>
            <a:xfrm>
              <a:off x="5737270" y="2367678"/>
              <a:ext cx="2750426" cy="507831"/>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r>
                <a:rPr lang="en-US" sz="1765" b="1" dirty="0">
                  <a:solidFill>
                    <a:srgbClr val="FF3300"/>
                  </a:solidFill>
                  <a:latin typeface="Arial" charset="0"/>
                </a:rPr>
                <a:t>Claim Frequency Increases</a:t>
              </a:r>
            </a:p>
          </p:txBody>
        </p:sp>
        <p:sp>
          <p:nvSpPr>
            <p:cNvPr id="13" name="Content Placeholder 2"/>
            <p:cNvSpPr txBox="1">
              <a:spLocks/>
            </p:cNvSpPr>
            <p:nvPr/>
          </p:nvSpPr>
          <p:spPr>
            <a:xfrm>
              <a:off x="5695049" y="2361906"/>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14" name="Content Placeholder 2"/>
            <p:cNvSpPr txBox="1">
              <a:spLocks/>
            </p:cNvSpPr>
            <p:nvPr/>
          </p:nvSpPr>
          <p:spPr>
            <a:xfrm>
              <a:off x="2492552" y="2361906"/>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17" name="Content Placeholder 2"/>
            <p:cNvSpPr txBox="1">
              <a:spLocks/>
            </p:cNvSpPr>
            <p:nvPr/>
          </p:nvSpPr>
          <p:spPr>
            <a:xfrm>
              <a:off x="5695049" y="3296269"/>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16" name="Rectangle 15"/>
            <p:cNvSpPr/>
            <p:nvPr/>
          </p:nvSpPr>
          <p:spPr>
            <a:xfrm>
              <a:off x="5751538" y="3406096"/>
              <a:ext cx="2795598" cy="507831"/>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r>
                <a:rPr lang="en-US" sz="1765" b="1" dirty="0">
                  <a:solidFill>
                    <a:srgbClr val="FF3300"/>
                  </a:solidFill>
                  <a:latin typeface="Arial" charset="0"/>
                </a:rPr>
                <a:t>More IMRs than Projected</a:t>
              </a:r>
            </a:p>
          </p:txBody>
        </p:sp>
        <p:sp>
          <p:nvSpPr>
            <p:cNvPr id="21" name="Content Placeholder 2"/>
            <p:cNvSpPr txBox="1">
              <a:spLocks/>
            </p:cNvSpPr>
            <p:nvPr/>
          </p:nvSpPr>
          <p:spPr>
            <a:xfrm>
              <a:off x="2492552" y="3296269"/>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23" name="Content Placeholder 2"/>
            <p:cNvSpPr txBox="1">
              <a:spLocks/>
            </p:cNvSpPr>
            <p:nvPr/>
          </p:nvSpPr>
          <p:spPr>
            <a:xfrm>
              <a:off x="5695049" y="4231693"/>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22" name="Rectangle 21"/>
            <p:cNvSpPr/>
            <p:nvPr/>
          </p:nvSpPr>
          <p:spPr>
            <a:xfrm rot="10800000" flipV="1">
              <a:off x="5789409" y="4232657"/>
              <a:ext cx="2743201" cy="886825"/>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r>
                <a:rPr lang="en-US" sz="1765" b="1" dirty="0">
                  <a:solidFill>
                    <a:srgbClr val="FF0000"/>
                  </a:solidFill>
                  <a:latin typeface="Arial" charset="0"/>
                </a:rPr>
                <a:t>Loss Adjustment Expenses Per Claim Increasing</a:t>
              </a:r>
            </a:p>
          </p:txBody>
        </p:sp>
        <p:sp>
          <p:nvSpPr>
            <p:cNvPr id="25" name="Content Placeholder 2"/>
            <p:cNvSpPr txBox="1">
              <a:spLocks/>
            </p:cNvSpPr>
            <p:nvPr/>
          </p:nvSpPr>
          <p:spPr>
            <a:xfrm>
              <a:off x="2492552" y="4231693"/>
              <a:ext cx="2811756" cy="893133"/>
            </a:xfrm>
            <a:prstGeom prst="rect">
              <a:avLst/>
            </a:prstGeom>
            <a:ln>
              <a:solidFill>
                <a:schemeClr val="bg1">
                  <a:lumMod val="85000"/>
                </a:schemeClr>
              </a:solidFill>
            </a:ln>
          </p:spPr>
          <p:txBody>
            <a:bodyPr vert="horz" lIns="80683" tIns="40341" rIns="80683" bIns="40341" rtlCol="0">
              <a:no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ts val="15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15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6822" indent="-96822" fontAlgn="base">
                <a:spcBef>
                  <a:spcPts val="12"/>
                </a:spcBef>
                <a:spcAft>
                  <a:spcPct val="0"/>
                </a:spcAft>
                <a:buClr>
                  <a:srgbClr val="FFFF00"/>
                </a:buClr>
              </a:pPr>
              <a:endParaRPr lang="en-US" sz="971" b="1" dirty="0">
                <a:solidFill>
                  <a:prstClr val="black"/>
                </a:solidFill>
              </a:endParaRPr>
            </a:p>
          </p:txBody>
        </p:sp>
        <p:sp>
          <p:nvSpPr>
            <p:cNvPr id="28" name="Rectangle 27"/>
            <p:cNvSpPr/>
            <p:nvPr/>
          </p:nvSpPr>
          <p:spPr>
            <a:xfrm>
              <a:off x="2352685" y="5882192"/>
              <a:ext cx="2943972" cy="469806"/>
            </a:xfrm>
            <a:prstGeom prst="rect">
              <a:avLst/>
            </a:prstGeom>
          </p:spPr>
          <p:txBody>
            <a:bodyPr wrap="square">
              <a:spAutoFit/>
            </a:bodyPr>
            <a:lstStyle/>
            <a:p>
              <a:pPr algn="ctr" eaLnBrk="0" fontAlgn="base" hangingPunct="0">
                <a:spcBef>
                  <a:spcPct val="20000"/>
                </a:spcBef>
                <a:spcAft>
                  <a:spcPct val="0"/>
                </a:spcAft>
                <a:buClr>
                  <a:srgbClr val="FFFF00"/>
                </a:buClr>
                <a:buFont typeface="Monotype Sorts" pitchFamily="2" charset="2"/>
                <a:buNone/>
              </a:pPr>
              <a:endParaRPr lang="en-US" sz="1588" b="1" dirty="0">
                <a:solidFill>
                  <a:srgbClr val="FF0000"/>
                </a:solidFill>
                <a:latin typeface="Arial" charset="0"/>
              </a:endParaRPr>
            </a:p>
          </p:txBody>
        </p:sp>
      </p:grpSp>
      <p:sp>
        <p:nvSpPr>
          <p:cNvPr id="8" name="Rectangle 7"/>
          <p:cNvSpPr/>
          <p:nvPr/>
        </p:nvSpPr>
        <p:spPr>
          <a:xfrm>
            <a:off x="781940" y="2921924"/>
            <a:ext cx="3335464" cy="635559"/>
          </a:xfrm>
          <a:prstGeom prst="rect">
            <a:avLst/>
          </a:prstGeom>
        </p:spPr>
        <p:txBody>
          <a:bodyPr wrap="square">
            <a:spAutoFit/>
          </a:bodyPr>
          <a:lstStyle/>
          <a:p>
            <a:pPr algn="ctr" eaLnBrk="0" fontAlgn="base" hangingPunct="0">
              <a:spcBef>
                <a:spcPts val="1059"/>
              </a:spcBef>
              <a:spcAft>
                <a:spcPct val="0"/>
              </a:spcAft>
              <a:buClr>
                <a:srgbClr val="FFFF00"/>
              </a:buClr>
            </a:pPr>
            <a:r>
              <a:rPr lang="en-US" sz="1765" b="1" dirty="0">
                <a:solidFill>
                  <a:srgbClr val="00B050"/>
                </a:solidFill>
                <a:latin typeface="Arial" charset="0"/>
              </a:rPr>
              <a:t>Average Indemnity Cost Per Claim  </a:t>
            </a:r>
          </a:p>
        </p:txBody>
      </p:sp>
      <p:sp>
        <p:nvSpPr>
          <p:cNvPr id="9" name="Rectangle 8"/>
          <p:cNvSpPr/>
          <p:nvPr/>
        </p:nvSpPr>
        <p:spPr>
          <a:xfrm>
            <a:off x="885339" y="3602516"/>
            <a:ext cx="3141359" cy="635559"/>
          </a:xfrm>
          <a:prstGeom prst="rect">
            <a:avLst/>
          </a:prstGeom>
        </p:spPr>
        <p:txBody>
          <a:bodyPr wrap="square">
            <a:spAutoFit/>
          </a:bodyPr>
          <a:lstStyle/>
          <a:p>
            <a:pPr algn="ctr" eaLnBrk="0" fontAlgn="base" hangingPunct="0">
              <a:spcBef>
                <a:spcPts val="1059"/>
              </a:spcBef>
              <a:spcAft>
                <a:spcPct val="0"/>
              </a:spcAft>
              <a:buClr>
                <a:srgbClr val="FFFF00"/>
              </a:buClr>
            </a:pPr>
            <a:r>
              <a:rPr lang="en-US" sz="1765" b="1" dirty="0">
                <a:solidFill>
                  <a:srgbClr val="00B050"/>
                </a:solidFill>
                <a:latin typeface="Arial" charset="0"/>
              </a:rPr>
              <a:t>Average Medical Cost Per Claim  </a:t>
            </a:r>
          </a:p>
        </p:txBody>
      </p:sp>
    </p:spTree>
    <p:extLst>
      <p:ext uri="{BB962C8B-B14F-4D97-AF65-F5344CB8AC3E}">
        <p14:creationId xmlns:p14="http://schemas.microsoft.com/office/powerpoint/2010/main" val="17838009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4786" name="Rectangle 2"/>
          <p:cNvSpPr>
            <a:spLocks noGrp="1" noChangeArrowheads="1"/>
          </p:cNvSpPr>
          <p:nvPr>
            <p:ph type="title"/>
          </p:nvPr>
        </p:nvSpPr>
        <p:spPr>
          <a:xfrm>
            <a:off x="578226" y="431802"/>
            <a:ext cx="8049185" cy="985839"/>
          </a:xfrm>
        </p:spPr>
        <p:txBody>
          <a:bodyPr/>
          <a:lstStyle/>
          <a:p>
            <a:r>
              <a:rPr lang="en-US" dirty="0" smtClean="0"/>
              <a:t>Changes in Estimated Indemnity Claim Frequency </a:t>
            </a:r>
            <a:r>
              <a:rPr lang="en-US" dirty="0" smtClean="0"/>
              <a:t>from 2011 to 2014</a:t>
            </a:r>
            <a:endParaRPr lang="en-US" dirty="0" smtClean="0">
              <a:solidFill>
                <a:schemeClr val="accent2"/>
              </a:solidFill>
            </a:endParaRPr>
          </a:p>
        </p:txBody>
      </p:sp>
      <p:graphicFrame>
        <p:nvGraphicFramePr>
          <p:cNvPr id="3" name="Object 3"/>
          <p:cNvGraphicFramePr>
            <a:graphicFrameLocks noChangeAspect="1"/>
          </p:cNvGraphicFramePr>
          <p:nvPr>
            <p:extLst>
              <p:ext uri="{D42A27DB-BD31-4B8C-83A1-F6EECF244321}">
                <p14:modId xmlns:p14="http://schemas.microsoft.com/office/powerpoint/2010/main" val="2337589972"/>
              </p:ext>
            </p:extLst>
          </p:nvPr>
        </p:nvGraphicFramePr>
        <p:xfrm>
          <a:off x="681600" y="1567238"/>
          <a:ext cx="7615939" cy="4504579"/>
        </p:xfrm>
        <a:graphic>
          <a:graphicData uri="http://schemas.openxmlformats.org/drawingml/2006/chart">
            <c:chart xmlns:c="http://schemas.openxmlformats.org/drawingml/2006/chart" xmlns:r="http://schemas.openxmlformats.org/officeDocument/2006/relationships" r:id="rId3"/>
          </a:graphicData>
        </a:graphic>
      </p:graphicFrame>
      <p:sp>
        <p:nvSpPr>
          <p:cNvPr id="24583" name="Text Box 5"/>
          <p:cNvSpPr txBox="1">
            <a:spLocks noChangeArrowheads="1"/>
          </p:cNvSpPr>
          <p:nvPr/>
        </p:nvSpPr>
        <p:spPr bwMode="auto">
          <a:xfrm>
            <a:off x="6981827" y="5529266"/>
            <a:ext cx="1608604" cy="226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50000"/>
              </a:spcBef>
              <a:spcAft>
                <a:spcPct val="0"/>
              </a:spcAft>
              <a:buClr>
                <a:srgbClr val="FFFF00"/>
              </a:buClr>
              <a:buFont typeface="Monotype Sorts" pitchFamily="2" charset="2"/>
              <a:buNone/>
            </a:pPr>
            <a:r>
              <a:rPr lang="en-US" sz="883" b="0" dirty="0">
                <a:latin typeface="Arial Narrow" pitchFamily="34" charset="0"/>
              </a:rPr>
              <a:t>       </a:t>
            </a:r>
            <a:endParaRPr lang="en-US" sz="883" b="0" dirty="0">
              <a:solidFill>
                <a:prstClr val="black"/>
              </a:solidFill>
              <a:latin typeface="Arial Narrow" pitchFamily="34" charset="0"/>
            </a:endParaRPr>
          </a:p>
        </p:txBody>
      </p:sp>
      <p:sp>
        <p:nvSpPr>
          <p:cNvPr id="7" name="Text Box 6"/>
          <p:cNvSpPr txBox="1">
            <a:spLocks noChangeArrowheads="1"/>
          </p:cNvSpPr>
          <p:nvPr/>
        </p:nvSpPr>
        <p:spPr bwMode="auto">
          <a:xfrm>
            <a:off x="981330" y="1594531"/>
            <a:ext cx="7392100" cy="38417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tabLst>
                <a:tab pos="5892800" algn="l"/>
              </a:tabLst>
              <a:defRPr sz="1000" b="1">
                <a:solidFill>
                  <a:srgbClr val="FFFF66"/>
                </a:solidFill>
                <a:latin typeface="Arial" charset="0"/>
              </a:defRPr>
            </a:lvl1pPr>
            <a:lvl2pPr marL="742950" indent="-285750">
              <a:tabLst>
                <a:tab pos="5892800" algn="l"/>
              </a:tabLst>
              <a:defRPr sz="1000" b="1">
                <a:solidFill>
                  <a:srgbClr val="FFFF66"/>
                </a:solidFill>
                <a:latin typeface="Arial" charset="0"/>
              </a:defRPr>
            </a:lvl2pPr>
            <a:lvl3pPr marL="1143000" indent="-228600">
              <a:tabLst>
                <a:tab pos="5892800" algn="l"/>
              </a:tabLst>
              <a:defRPr sz="1000" b="1">
                <a:solidFill>
                  <a:srgbClr val="FFFF66"/>
                </a:solidFill>
                <a:latin typeface="Arial" charset="0"/>
              </a:defRPr>
            </a:lvl3pPr>
            <a:lvl4pPr marL="1600200" indent="-228600">
              <a:tabLst>
                <a:tab pos="5892800" algn="l"/>
              </a:tabLst>
              <a:defRPr sz="1000" b="1">
                <a:solidFill>
                  <a:srgbClr val="FFFF66"/>
                </a:solidFill>
                <a:latin typeface="Arial" charset="0"/>
              </a:defRPr>
            </a:lvl4pPr>
            <a:lvl5pPr marL="2057400" indent="-228600">
              <a:tabLst>
                <a:tab pos="5892800" algn="l"/>
              </a:tabLst>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tabLst>
                <a:tab pos="5892800" algn="l"/>
              </a:tabLst>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tabLst>
                <a:tab pos="5892800" algn="l"/>
              </a:tabLst>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tabLst>
                <a:tab pos="5892800" algn="l"/>
              </a:tabLst>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tabLst>
                <a:tab pos="5892800" algn="l"/>
              </a:tabLst>
              <a:defRPr sz="1000" b="1">
                <a:solidFill>
                  <a:srgbClr val="FFFF66"/>
                </a:solidFill>
                <a:latin typeface="Arial" charset="0"/>
              </a:defRPr>
            </a:lvl9pPr>
          </a:lstStyle>
          <a:p>
            <a:pPr eaLnBrk="0" fontAlgn="base" hangingPunct="0">
              <a:spcBef>
                <a:spcPct val="50000"/>
              </a:spcBef>
              <a:spcAft>
                <a:spcPct val="0"/>
              </a:spcAft>
            </a:pPr>
            <a:r>
              <a:rPr lang="en-US" sz="1059" b="0" dirty="0">
                <a:solidFill>
                  <a:prstClr val="black"/>
                </a:solidFill>
                <a:latin typeface="Arial Narrow" pitchFamily="34" charset="0"/>
              </a:rPr>
              <a:t>% 	</a:t>
            </a:r>
            <a:r>
              <a:rPr lang="en-US" sz="1059" b="0" dirty="0" smtClean="0">
                <a:solidFill>
                  <a:prstClr val="black"/>
                </a:solidFill>
                <a:latin typeface="Arial Narrow" pitchFamily="34" charset="0"/>
              </a:rPr>
              <a:t> </a:t>
            </a:r>
            <a:r>
              <a:rPr lang="en-US" sz="1059" b="0" dirty="0">
                <a:solidFill>
                  <a:prstClr val="black"/>
                </a:solidFill>
                <a:latin typeface="Arial Narrow" pitchFamily="34" charset="0"/>
              </a:rPr>
              <a:t>As of December 31, 2014</a:t>
            </a:r>
          </a:p>
        </p:txBody>
      </p:sp>
      <p:sp>
        <p:nvSpPr>
          <p:cNvPr id="2" name="Slide Number Placeholder 1"/>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19</a:t>
            </a:fld>
            <a:endParaRPr lang="en-US">
              <a:solidFill>
                <a:prstClr val="white"/>
              </a:solidFill>
            </a:endParaRPr>
          </a:p>
        </p:txBody>
      </p:sp>
    </p:spTree>
    <p:extLst>
      <p:ext uri="{BB962C8B-B14F-4D97-AF65-F5344CB8AC3E}">
        <p14:creationId xmlns:p14="http://schemas.microsoft.com/office/powerpoint/2010/main" val="141769674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9A8DC8-9DC8-4923-9DE8-ACF0F031B168}" type="slidenum">
              <a:rPr lang="en-US" smtClean="0">
                <a:solidFill>
                  <a:prstClr val="white"/>
                </a:solidFill>
              </a:rPr>
              <a:pPr/>
              <a:t>2</a:t>
            </a:fld>
            <a:endParaRPr lang="en-US">
              <a:solidFill>
                <a:prstClr val="white"/>
              </a:solidFill>
            </a:endParaRPr>
          </a:p>
        </p:txBody>
      </p:sp>
      <p:sp>
        <p:nvSpPr>
          <p:cNvPr id="6" name="TextBox 5"/>
          <p:cNvSpPr txBox="1"/>
          <p:nvPr/>
        </p:nvSpPr>
        <p:spPr>
          <a:xfrm>
            <a:off x="988541" y="3310467"/>
            <a:ext cx="7249526" cy="2446824"/>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The information provided in this Presentation was developed by the Workers’ Compensation Insurance Rating Bureau of California (WCIRB) solely for the purpose of discussion during this Presentation. The WCIRB shall not be liable for any damages, of any kind, whether direct, indirect, incidental, punitive or consequential, arising from the use, inability to use, or reliance upon information provided in this Presentation.</a:t>
            </a:r>
          </a:p>
          <a:p>
            <a:endParaRPr lang="en-US" sz="900" dirty="0">
              <a:latin typeface="Arial" panose="020B0604020202020204" pitchFamily="34" charset="0"/>
              <a:cs typeface="Arial" panose="020B0604020202020204" pitchFamily="34" charset="0"/>
            </a:endParaRPr>
          </a:p>
          <a:p>
            <a:r>
              <a:rPr lang="en-US" sz="900" dirty="0" smtClean="0">
                <a:latin typeface="Arial" panose="020B0604020202020204" pitchFamily="34" charset="0"/>
                <a:cs typeface="Arial" panose="020B0604020202020204" pitchFamily="34" charset="0"/>
              </a:rPr>
              <a:t>© 2015  </a:t>
            </a:r>
            <a:r>
              <a:rPr lang="en-US" sz="900" dirty="0">
                <a:latin typeface="Arial" panose="020B0604020202020204" pitchFamily="34" charset="0"/>
                <a:cs typeface="Arial" panose="020B0604020202020204" pitchFamily="34" charset="0"/>
              </a:rPr>
              <a:t>Workers’ Compensation Insurance Rating Bureau of California. All rights reserved.</a:t>
            </a:r>
          </a:p>
          <a:p>
            <a:r>
              <a:rPr lang="en-US" sz="900" dirty="0">
                <a:latin typeface="Arial" panose="020B0604020202020204" pitchFamily="34" charset="0"/>
                <a:cs typeface="Arial" panose="020B0604020202020204" pitchFamily="34" charset="0"/>
              </a:rPr>
              <a:t>No part of this work may be reproduced or transmitted in any form or by any means, electronic or mechanical, including, without limitation, photocopying and recording, or by any information storage or retrieval system without the prior written permission of the Workers’ Compensation Insurance Rating Bureau of California (WCIRB), unless such copying is expressly permitted by federal copyright law. </a:t>
            </a:r>
            <a:endParaRPr lang="en-US" sz="900" dirty="0" smtClean="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Workers’ Compensation Insurance Rating Bureau of California, WCIRB, WCIRB California, WCIRB Online, X-Mod Direct, </a:t>
            </a:r>
            <a:r>
              <a:rPr lang="en-US" sz="900" dirty="0" err="1">
                <a:latin typeface="Arial" panose="020B0604020202020204" pitchFamily="34" charset="0"/>
                <a:cs typeface="Arial" panose="020B0604020202020204" pitchFamily="34" charset="0"/>
              </a:rPr>
              <a:t>eSCAD</a:t>
            </a:r>
            <a:r>
              <a:rPr lang="en-US" sz="900" dirty="0">
                <a:latin typeface="Arial" panose="020B0604020202020204" pitchFamily="34" charset="0"/>
                <a:cs typeface="Arial" panose="020B0604020202020204" pitchFamily="34" charset="0"/>
              </a:rPr>
              <a:t> and the WCIRB California logo (WCIRB Marks) are registered trademarks or service marks of the WCIRB. WCIRB Marks may not be displayed or used in any manner without the WCIRB’s prior written permission. Any permitted copying of this work must maintain any and all trademarks and/or service marks on all copies</a:t>
            </a:r>
            <a:r>
              <a:rPr lang="en-US" sz="900" dirty="0" smtClean="0">
                <a:latin typeface="Arial" panose="020B0604020202020204" pitchFamily="34" charset="0"/>
                <a:cs typeface="Arial" panose="020B0604020202020204" pitchFamily="34" charset="0"/>
              </a:rPr>
              <a:t>.</a:t>
            </a:r>
          </a:p>
          <a:p>
            <a:endParaRPr lang="en-US" sz="900" dirty="0">
              <a:latin typeface="Arial" panose="020B0604020202020204" pitchFamily="34" charset="0"/>
              <a:cs typeface="Arial" panose="020B0604020202020204" pitchFamily="34" charset="0"/>
            </a:endParaRPr>
          </a:p>
          <a:p>
            <a:r>
              <a:rPr lang="en-US" sz="900" dirty="0">
                <a:latin typeface="Arial" panose="020B0604020202020204" pitchFamily="34" charset="0"/>
                <a:cs typeface="Arial" panose="020B0604020202020204" pitchFamily="34" charset="0"/>
              </a:rPr>
              <a:t>To seek permission to use any of the WCIRB Marks or any copyrighted material, please contact the Workers’ Compensation Insurance Rating Bureau of California </a:t>
            </a:r>
            <a:r>
              <a:rPr lang="en-US" sz="900">
                <a:latin typeface="Arial" panose="020B0604020202020204" pitchFamily="34" charset="0"/>
                <a:cs typeface="Arial" panose="020B0604020202020204" pitchFamily="34" charset="0"/>
              </a:rPr>
              <a:t>at </a:t>
            </a:r>
            <a:r>
              <a:rPr lang="en-US" sz="900" smtClean="0">
                <a:latin typeface="Arial" panose="020B0604020202020204" pitchFamily="34" charset="0"/>
                <a:cs typeface="Arial" panose="020B0604020202020204" pitchFamily="34" charset="0"/>
              </a:rPr>
              <a:t>customerservice@wcirb.com.</a:t>
            </a:r>
            <a:endParaRPr lang="en-US" sz="900" dirty="0">
              <a:latin typeface="Arial" panose="020B0604020202020204" pitchFamily="34" charset="0"/>
              <a:cs typeface="Arial" panose="020B0604020202020204" pitchFamily="34" charset="0"/>
            </a:endParaRPr>
          </a:p>
        </p:txBody>
      </p:sp>
      <p:sp>
        <p:nvSpPr>
          <p:cNvPr id="2" name="Rectangle 1"/>
          <p:cNvSpPr/>
          <p:nvPr/>
        </p:nvSpPr>
        <p:spPr>
          <a:xfrm>
            <a:off x="988541" y="3237470"/>
            <a:ext cx="7249526" cy="72493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4890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51" y="401020"/>
            <a:ext cx="7807279" cy="603659"/>
          </a:xfrm>
        </p:spPr>
        <p:txBody>
          <a:bodyPr>
            <a:normAutofit fontScale="90000"/>
          </a:bodyPr>
          <a:lstStyle/>
          <a:p>
            <a:r>
              <a:rPr lang="en-US" dirty="0" smtClean="0"/>
              <a:t>Counts of 2014 IMR Filings</a:t>
            </a:r>
            <a:br>
              <a:rPr lang="en-US" dirty="0" smtClean="0"/>
            </a:br>
            <a:endParaRPr lang="en-US" sz="194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671174"/>
              </p:ext>
            </p:extLst>
          </p:nvPr>
        </p:nvGraphicFramePr>
        <p:xfrm>
          <a:off x="666051" y="1475715"/>
          <a:ext cx="7807279" cy="483724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21109" y="6312956"/>
            <a:ext cx="3321557" cy="240174"/>
          </a:xfrm>
          <a:prstGeom prst="rect">
            <a:avLst/>
          </a:prstGeom>
          <a:noFill/>
        </p:spPr>
        <p:txBody>
          <a:bodyPr wrap="square" lIns="89896" tIns="44948" rIns="89896" bIns="44948" rtlCol="0">
            <a:spAutoFit/>
          </a:bodyPr>
          <a:lstStyle/>
          <a:p>
            <a:pPr algn="ctr" eaLnBrk="0" fontAlgn="base" hangingPunct="0">
              <a:spcBef>
                <a:spcPct val="20000"/>
              </a:spcBef>
              <a:spcAft>
                <a:spcPct val="0"/>
              </a:spcAft>
              <a:buClr>
                <a:srgbClr val="FFFF00"/>
              </a:buClr>
              <a:buFont typeface="Monotype Sorts" pitchFamily="2" charset="2"/>
              <a:buNone/>
            </a:pPr>
            <a:r>
              <a:rPr lang="en-US" sz="971" dirty="0">
                <a:solidFill>
                  <a:srgbClr val="000000"/>
                </a:solidFill>
                <a:latin typeface="Arial" charset="0"/>
              </a:rPr>
              <a:t>Source: DWC collected from IMR vendor</a:t>
            </a:r>
          </a:p>
        </p:txBody>
      </p:sp>
      <p:sp>
        <p:nvSpPr>
          <p:cNvPr id="3" name="Slide Number Placeholder 2"/>
          <p:cNvSpPr>
            <a:spLocks noGrp="1"/>
          </p:cNvSpPr>
          <p:nvPr>
            <p:ph type="sldNum" sz="quarter" idx="12"/>
          </p:nvPr>
        </p:nvSpPr>
        <p:spPr/>
        <p:txBody>
          <a:bodyPr/>
          <a:lstStyle/>
          <a:p>
            <a:pPr>
              <a:defRPr/>
            </a:pPr>
            <a:fld id="{D92588AB-3CD9-4D99-AC59-E8AE480F82FD}" type="slidenum">
              <a:rPr lang="en-US" smtClean="0">
                <a:solidFill>
                  <a:prstClr val="white"/>
                </a:solidFill>
              </a:rPr>
              <a:pPr>
                <a:defRPr/>
              </a:pPr>
              <a:t>20</a:t>
            </a:fld>
            <a:endParaRPr lang="en-US" dirty="0">
              <a:solidFill>
                <a:prstClr val="white"/>
              </a:solidFill>
            </a:endParaRPr>
          </a:p>
        </p:txBody>
      </p:sp>
    </p:spTree>
    <p:extLst>
      <p:ext uri="{BB962C8B-B14F-4D97-AF65-F5344CB8AC3E}">
        <p14:creationId xmlns:p14="http://schemas.microsoft.com/office/powerpoint/2010/main" val="2715951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7386" name="Rectangle 10"/>
          <p:cNvSpPr>
            <a:spLocks noGrp="1" noChangeArrowheads="1"/>
          </p:cNvSpPr>
          <p:nvPr>
            <p:ph type="title"/>
          </p:nvPr>
        </p:nvSpPr>
        <p:spPr>
          <a:xfrm>
            <a:off x="530273" y="431802"/>
            <a:ext cx="8190019" cy="985839"/>
          </a:xfrm>
        </p:spPr>
        <p:txBody>
          <a:bodyPr/>
          <a:lstStyle/>
          <a:p>
            <a:r>
              <a:rPr lang="en-US" dirty="0" smtClean="0"/>
              <a:t>Changes in Average Loss Adjustment Expense Per Indemnity Claim  </a:t>
            </a:r>
          </a:p>
        </p:txBody>
      </p:sp>
      <p:graphicFrame>
        <p:nvGraphicFramePr>
          <p:cNvPr id="3" name="Object 3"/>
          <p:cNvGraphicFramePr>
            <a:graphicFrameLocks noChangeAspect="1"/>
          </p:cNvGraphicFramePr>
          <p:nvPr>
            <p:extLst>
              <p:ext uri="{D42A27DB-BD31-4B8C-83A1-F6EECF244321}">
                <p14:modId xmlns:p14="http://schemas.microsoft.com/office/powerpoint/2010/main" val="815341542"/>
              </p:ext>
            </p:extLst>
          </p:nvPr>
        </p:nvGraphicFramePr>
        <p:xfrm>
          <a:off x="465186" y="1587897"/>
          <a:ext cx="8190660" cy="4053309"/>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21</a:t>
            </a:fld>
            <a:endParaRPr lang="en-US">
              <a:solidFill>
                <a:prstClr val="white"/>
              </a:solidFill>
            </a:endParaRPr>
          </a:p>
        </p:txBody>
      </p:sp>
      <p:sp>
        <p:nvSpPr>
          <p:cNvPr id="4" name="TextBox 3"/>
          <p:cNvSpPr txBox="1"/>
          <p:nvPr/>
        </p:nvSpPr>
        <p:spPr>
          <a:xfrm>
            <a:off x="910850" y="5898948"/>
            <a:ext cx="7504983" cy="581313"/>
          </a:xfrm>
          <a:prstGeom prst="rect">
            <a:avLst/>
          </a:prstGeom>
          <a:noFill/>
        </p:spPr>
        <p:txBody>
          <a:bodyPr wrap="square" rtlCol="0">
            <a:spAutoFit/>
          </a:bodyPr>
          <a:lstStyle/>
          <a:p>
            <a:pPr eaLnBrk="0" fontAlgn="base" hangingPunct="0">
              <a:spcBef>
                <a:spcPct val="20000"/>
              </a:spcBef>
              <a:spcAft>
                <a:spcPct val="0"/>
              </a:spcAft>
              <a:buClr>
                <a:srgbClr val="FFFF00"/>
              </a:buClr>
              <a:buFont typeface="Monotype Sorts" pitchFamily="2" charset="2"/>
              <a:buNone/>
            </a:pPr>
            <a:r>
              <a:rPr lang="en-US" sz="1059" dirty="0">
                <a:solidFill>
                  <a:srgbClr val="292929"/>
                </a:solidFill>
                <a:latin typeface="Arial" charset="0"/>
              </a:rPr>
              <a:t>Actual ALAE changes are projected ultimate changes in private insurer ALAE per indemnity claim as of December 31, 2014 for 2013 and 2014, while the actual ULAE change is the changes in private insurer calendar year paid ULAE per indemnity claim for 2013.</a:t>
            </a:r>
          </a:p>
        </p:txBody>
      </p:sp>
    </p:spTree>
    <p:extLst>
      <p:ext uri="{BB962C8B-B14F-4D97-AF65-F5344CB8AC3E}">
        <p14:creationId xmlns:p14="http://schemas.microsoft.com/office/powerpoint/2010/main" val="142456821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DC692AE-453A-4AA0-87B3-3B17F764D1E1}" type="slidenum">
              <a:rPr lang="en-US" smtClean="0"/>
              <a:pPr>
                <a:defRPr/>
              </a:pPr>
              <a:t>22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41012102"/>
              </p:ext>
            </p:extLst>
          </p:nvPr>
        </p:nvGraphicFramePr>
        <p:xfrm>
          <a:off x="560728" y="1069136"/>
          <a:ext cx="7103263" cy="3800666"/>
        </p:xfrm>
        <a:graphic>
          <a:graphicData uri="http://schemas.openxmlformats.org/drawingml/2006/table">
            <a:tbl>
              <a:tblPr firstRow="1" firstCol="1" bandRow="1">
                <a:tableStyleId>{5C22544A-7EE6-4342-B048-85BDC9FD1C3A}</a:tableStyleId>
              </a:tblPr>
              <a:tblGrid>
                <a:gridCol w="3300006"/>
                <a:gridCol w="1890762"/>
                <a:gridCol w="1912495"/>
              </a:tblGrid>
              <a:tr h="1059973">
                <a:tc>
                  <a:txBody>
                    <a:bodyPr/>
                    <a:lstStyle/>
                    <a:p>
                      <a:pPr marL="0" marR="0" algn="l">
                        <a:spcBef>
                          <a:spcPts val="0"/>
                        </a:spcBef>
                        <a:spcAft>
                          <a:spcPts val="0"/>
                        </a:spcAft>
                        <a:tabLst>
                          <a:tab pos="1179195" algn="l"/>
                        </a:tabLst>
                      </a:pPr>
                      <a:endParaRPr lang="en-US" sz="1600" dirty="0" smtClean="0">
                        <a:solidFill>
                          <a:schemeClr val="tx1"/>
                        </a:solidFill>
                        <a:effectLst/>
                        <a:latin typeface="Arial Narrow" pitchFamily="34" charset="0"/>
                      </a:endParaRPr>
                    </a:p>
                    <a:p>
                      <a:pPr marL="0" marR="0" algn="l">
                        <a:spcBef>
                          <a:spcPts val="0"/>
                        </a:spcBef>
                        <a:spcAft>
                          <a:spcPts val="0"/>
                        </a:spcAft>
                        <a:tabLst>
                          <a:tab pos="1179195" algn="l"/>
                        </a:tabLst>
                      </a:pPr>
                      <a:endParaRPr lang="en-US" sz="1600" dirty="0" smtClean="0">
                        <a:solidFill>
                          <a:schemeClr val="tx1"/>
                        </a:solidFill>
                        <a:effectLst/>
                        <a:latin typeface="Arial Narrow" pitchFamily="34" charset="0"/>
                      </a:endParaRPr>
                    </a:p>
                    <a:p>
                      <a:pPr marL="0" marR="0" algn="l">
                        <a:spcBef>
                          <a:spcPts val="0"/>
                        </a:spcBef>
                        <a:spcAft>
                          <a:spcPts val="0"/>
                        </a:spcAft>
                        <a:tabLst>
                          <a:tab pos="1179195" algn="l"/>
                        </a:tabLst>
                      </a:pPr>
                      <a:endParaRPr lang="en-US" sz="1600" dirty="0" smtClean="0">
                        <a:solidFill>
                          <a:schemeClr val="tx1"/>
                        </a:solidFill>
                        <a:effectLst/>
                        <a:latin typeface="Arial Narrow" pitchFamily="34" charset="0"/>
                      </a:endParaRPr>
                    </a:p>
                    <a:p>
                      <a:pPr marL="0" marR="0" algn="l">
                        <a:spcBef>
                          <a:spcPts val="0"/>
                        </a:spcBef>
                        <a:spcAft>
                          <a:spcPts val="0"/>
                        </a:spcAft>
                        <a:tabLst>
                          <a:tab pos="1179195" algn="l"/>
                        </a:tabLst>
                      </a:pPr>
                      <a:r>
                        <a:rPr lang="en-US" sz="1600" dirty="0" smtClean="0">
                          <a:solidFill>
                            <a:schemeClr val="tx1"/>
                          </a:solidFill>
                          <a:effectLst/>
                          <a:latin typeface="Arial Narrow" pitchFamily="34" charset="0"/>
                        </a:rPr>
                        <a:t>SB </a:t>
                      </a:r>
                      <a:r>
                        <a:rPr lang="en-US" sz="1600" dirty="0">
                          <a:solidFill>
                            <a:schemeClr val="tx1"/>
                          </a:solidFill>
                          <a:effectLst/>
                          <a:latin typeface="Arial Narrow" pitchFamily="34" charset="0"/>
                        </a:rPr>
                        <a:t>863 Provisions</a:t>
                      </a:r>
                      <a:endParaRPr lang="en-US" sz="1600" dirty="0">
                        <a:solidFill>
                          <a:schemeClr val="tx1"/>
                        </a:solidFill>
                        <a:effectLst/>
                        <a:latin typeface="Arial Narrow" pitchFamily="34" charset="0"/>
                        <a:ea typeface="Times New Roman"/>
                        <a:cs typeface="Times New Roman"/>
                      </a:endParaRPr>
                    </a:p>
                  </a:txBody>
                  <a:tcPr marL="68593" marR="68593"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400" dirty="0" smtClean="0">
                        <a:solidFill>
                          <a:schemeClr val="tx1"/>
                        </a:solidFill>
                        <a:effectLst/>
                        <a:latin typeface="Arial Narrow" pitchFamily="34" charset="0"/>
                      </a:endParaRPr>
                    </a:p>
                    <a:p>
                      <a:pPr marL="0" marR="0" algn="ctr">
                        <a:spcBef>
                          <a:spcPts val="0"/>
                        </a:spcBef>
                        <a:spcAft>
                          <a:spcPts val="0"/>
                        </a:spcAft>
                      </a:pPr>
                      <a:r>
                        <a:rPr lang="en-US" sz="1400" dirty="0" smtClean="0">
                          <a:solidFill>
                            <a:schemeClr val="tx1"/>
                          </a:solidFill>
                          <a:effectLst/>
                          <a:latin typeface="Arial Narrow" pitchFamily="34" charset="0"/>
                        </a:rPr>
                        <a:t> WCIRB Original</a:t>
                      </a:r>
                    </a:p>
                    <a:p>
                      <a:pPr marL="0" marR="0" algn="ctr">
                        <a:spcBef>
                          <a:spcPts val="0"/>
                        </a:spcBef>
                        <a:spcAft>
                          <a:spcPts val="0"/>
                        </a:spcAft>
                      </a:pPr>
                      <a:r>
                        <a:rPr lang="en-US" sz="1400" baseline="0" dirty="0" smtClean="0">
                          <a:solidFill>
                            <a:schemeClr val="tx1"/>
                          </a:solidFill>
                          <a:effectLst/>
                          <a:latin typeface="Arial Narrow" pitchFamily="34" charset="0"/>
                        </a:rPr>
                        <a:t> Cost Estimates</a:t>
                      </a:r>
                    </a:p>
                    <a:p>
                      <a:pPr marL="0" marR="0" algn="ctr">
                        <a:spcBef>
                          <a:spcPts val="0"/>
                        </a:spcBef>
                        <a:spcAft>
                          <a:spcPts val="0"/>
                        </a:spcAft>
                      </a:pPr>
                      <a:r>
                        <a:rPr lang="en-US" sz="1100" dirty="0" smtClean="0">
                          <a:solidFill>
                            <a:schemeClr val="tx1"/>
                          </a:solidFill>
                          <a:effectLst/>
                          <a:latin typeface="Arial Narrow" pitchFamily="34" charset="0"/>
                        </a:rPr>
                        <a:t>($’s in billions)</a:t>
                      </a:r>
                      <a:endParaRPr lang="en-US" sz="1100" dirty="0">
                        <a:solidFill>
                          <a:schemeClr val="tx1"/>
                        </a:solidFill>
                        <a:effectLst/>
                        <a:latin typeface="Arial Narrow" pitchFamily="34" charset="0"/>
                        <a:ea typeface="Times New Roman"/>
                        <a:cs typeface="Times New Roman"/>
                      </a:endParaRPr>
                    </a:p>
                  </a:txBody>
                  <a:tcPr marL="68593" marR="68593"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491490" algn="l"/>
                          <a:tab pos="605790" algn="l"/>
                        </a:tabLst>
                      </a:pPr>
                      <a:r>
                        <a:rPr lang="en-US" sz="1400" dirty="0" smtClean="0">
                          <a:solidFill>
                            <a:schemeClr val="tx1"/>
                          </a:solidFill>
                          <a:effectLst/>
                          <a:latin typeface="Arial Narrow" pitchFamily="34" charset="0"/>
                        </a:rPr>
                        <a:t>Updated WCIRB Assessment</a:t>
                      </a:r>
                      <a:endParaRPr lang="en-US" sz="500" baseline="0" dirty="0">
                        <a:solidFill>
                          <a:schemeClr val="tx1"/>
                        </a:solidFill>
                        <a:effectLst/>
                        <a:latin typeface="Arial Narrow" pitchFamily="34" charset="0"/>
                        <a:ea typeface="Times New Roman"/>
                        <a:cs typeface="Times New Roman"/>
                      </a:endParaRPr>
                    </a:p>
                  </a:txBody>
                  <a:tcPr marL="68593" marR="68593" marT="0" marB="0" anchor="b">
                    <a:lnB w="12700" cap="flat" cmpd="sng" algn="ctr">
                      <a:solidFill>
                        <a:schemeClr val="tx1"/>
                      </a:solidFill>
                      <a:prstDash val="solid"/>
                      <a:round/>
                      <a:headEnd type="none" w="med" len="med"/>
                      <a:tailEnd type="none" w="med" len="med"/>
                    </a:lnB>
                    <a:noFill/>
                  </a:tcPr>
                </a:tc>
              </a:tr>
              <a:tr h="310653">
                <a:tc>
                  <a:txBody>
                    <a:bodyPr/>
                    <a:lstStyle/>
                    <a:p>
                      <a:pPr marL="0" marR="0" algn="l">
                        <a:spcBef>
                          <a:spcPts val="0"/>
                        </a:spcBef>
                        <a:spcAft>
                          <a:spcPts val="0"/>
                        </a:spcAft>
                        <a:tabLst>
                          <a:tab pos="1179195" algn="l"/>
                        </a:tabLst>
                      </a:pPr>
                      <a:r>
                        <a:rPr lang="en-US" sz="1600" b="0" dirty="0" smtClean="0">
                          <a:solidFill>
                            <a:schemeClr val="tx1"/>
                          </a:solidFill>
                          <a:effectLst/>
                          <a:latin typeface="Arial Narrow" pitchFamily="34" charset="0"/>
                        </a:rPr>
                        <a:t>2013 &amp; 2014 PD Benefit Changes</a:t>
                      </a:r>
                      <a:endParaRPr lang="en-US" sz="1600" b="0" dirty="0">
                        <a:solidFill>
                          <a:schemeClr val="tx1"/>
                        </a:solidFill>
                        <a:effectLst/>
                        <a:latin typeface="Arial Narrow" pitchFamily="34" charset="0"/>
                        <a:ea typeface="Times New Roman"/>
                        <a:cs typeface="Times New Roman"/>
                      </a:endParaRPr>
                    </a:p>
                  </a:txBody>
                  <a:tcPr marL="68593" marR="68593"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+$1.2</a:t>
                      </a: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noFill/>
                  </a:tcPr>
                </a:tc>
              </a:tr>
              <a:tr h="310653">
                <a:tc>
                  <a:txBody>
                    <a:bodyPr/>
                    <a:lstStyle/>
                    <a:p>
                      <a:pPr marL="0" marR="0" algn="l">
                        <a:spcBef>
                          <a:spcPts val="0"/>
                        </a:spcBef>
                        <a:spcAft>
                          <a:spcPts val="0"/>
                        </a:spcAft>
                        <a:tabLst>
                          <a:tab pos="1179195" algn="l"/>
                        </a:tabLst>
                      </a:pPr>
                      <a:r>
                        <a:rPr lang="en-US" sz="1600" b="0" dirty="0">
                          <a:solidFill>
                            <a:schemeClr val="tx1"/>
                          </a:solidFill>
                          <a:effectLst/>
                          <a:latin typeface="Arial Narrow" pitchFamily="34" charset="0"/>
                        </a:rPr>
                        <a:t>Liens</a:t>
                      </a:r>
                      <a:endParaRPr lang="en-US" sz="1600" b="0" dirty="0">
                        <a:solidFill>
                          <a:schemeClr val="tx1"/>
                        </a:solidFill>
                        <a:effectLst/>
                        <a:latin typeface="Arial Narrow" pitchFamily="34" charset="0"/>
                        <a:ea typeface="Times New Roman"/>
                        <a:cs typeface="Times New Roman"/>
                      </a:endParaRPr>
                    </a:p>
                  </a:txBody>
                  <a:tcPr marL="68593" marR="68593" marT="0" marB="0">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($0.5)</a:t>
                      </a:r>
                      <a:endParaRPr lang="en-US" sz="1600" dirty="0">
                        <a:solidFill>
                          <a:schemeClr val="tx1"/>
                        </a:solidFill>
                        <a:effectLst/>
                        <a:latin typeface="Arial Narrow" pitchFamily="34" charset="0"/>
                        <a:ea typeface="Times New Roman"/>
                        <a:cs typeface="Times New Roman"/>
                      </a:endParaRPr>
                    </a:p>
                  </a:txBody>
                  <a:tcPr marL="68593" marR="68593" marT="0" marB="0" anchor="ctr">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noFill/>
                  </a:tcPr>
                </a:tc>
              </a:tr>
              <a:tr h="310653">
                <a:tc>
                  <a:txBody>
                    <a:bodyPr/>
                    <a:lstStyle/>
                    <a:p>
                      <a:pPr marL="0" marR="0" algn="l">
                        <a:spcBef>
                          <a:spcPts val="0"/>
                        </a:spcBef>
                        <a:spcAft>
                          <a:spcPts val="0"/>
                        </a:spcAft>
                        <a:tabLst>
                          <a:tab pos="1179195" algn="l"/>
                        </a:tabLst>
                      </a:pPr>
                      <a:r>
                        <a:rPr lang="en-US" sz="1600" b="0" dirty="0" smtClean="0">
                          <a:solidFill>
                            <a:schemeClr val="tx1"/>
                          </a:solidFill>
                          <a:effectLst/>
                          <a:latin typeface="Arial Narrow" pitchFamily="34" charset="0"/>
                        </a:rPr>
                        <a:t>IMR (Impact on Frictional</a:t>
                      </a:r>
                      <a:r>
                        <a:rPr lang="en-US" sz="1600" b="0" baseline="0" dirty="0" smtClean="0">
                          <a:solidFill>
                            <a:schemeClr val="tx1"/>
                          </a:solidFill>
                          <a:effectLst/>
                          <a:latin typeface="Arial Narrow" pitchFamily="34" charset="0"/>
                        </a:rPr>
                        <a:t> Costs)</a:t>
                      </a:r>
                      <a:endParaRPr lang="en-US" sz="1600" b="0" dirty="0">
                        <a:solidFill>
                          <a:schemeClr val="tx1"/>
                        </a:solidFill>
                        <a:effectLst/>
                        <a:latin typeface="Arial Narrow" pitchFamily="34" charset="0"/>
                        <a:ea typeface="Times New Roman"/>
                        <a:cs typeface="Times New Roman"/>
                      </a:endParaRPr>
                    </a:p>
                  </a:txBody>
                  <a:tcPr marL="68593" marR="68593" marT="0" marB="0">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a:t>
                      </a:r>
                      <a:r>
                        <a:rPr lang="en-US" sz="1600" dirty="0" smtClean="0">
                          <a:solidFill>
                            <a:schemeClr val="tx1"/>
                          </a:solidFill>
                          <a:effectLst/>
                          <a:latin typeface="Arial Narrow" pitchFamily="34" charset="0"/>
                        </a:rPr>
                        <a:t>0.4)</a:t>
                      </a:r>
                      <a:endParaRPr lang="en-US" sz="1600" dirty="0">
                        <a:solidFill>
                          <a:schemeClr val="tx1"/>
                        </a:solidFill>
                        <a:effectLst/>
                        <a:latin typeface="Arial Narrow" pitchFamily="34" charset="0"/>
                        <a:ea typeface="Times New Roman"/>
                        <a:cs typeface="Times New Roman"/>
                      </a:endParaRPr>
                    </a:p>
                  </a:txBody>
                  <a:tcPr marL="68593" marR="68593" marT="0" marB="0" anchor="ctr">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noFill/>
                  </a:tcPr>
                </a:tc>
              </a:tr>
              <a:tr h="310653">
                <a:tc>
                  <a:txBody>
                    <a:bodyPr/>
                    <a:lstStyle/>
                    <a:p>
                      <a:pPr marL="0" marR="0" indent="0" algn="l" defTabSz="914400" rtl="0" eaLnBrk="1" fontAlgn="auto" latinLnBrk="0" hangingPunct="1">
                        <a:lnSpc>
                          <a:spcPct val="100000"/>
                        </a:lnSpc>
                        <a:spcBef>
                          <a:spcPts val="0"/>
                        </a:spcBef>
                        <a:spcAft>
                          <a:spcPts val="0"/>
                        </a:spcAft>
                        <a:buClrTx/>
                        <a:buSzTx/>
                        <a:buFontTx/>
                        <a:buNone/>
                        <a:tabLst>
                          <a:tab pos="1600200" algn="l"/>
                        </a:tabLst>
                        <a:defRPr/>
                      </a:pPr>
                      <a:r>
                        <a:rPr lang="en-US" sz="1600" b="0" dirty="0" smtClean="0">
                          <a:solidFill>
                            <a:schemeClr val="tx1"/>
                          </a:solidFill>
                          <a:effectLst/>
                          <a:latin typeface="Arial Narrow" pitchFamily="34" charset="0"/>
                        </a:rPr>
                        <a:t>Other Reforms </a:t>
                      </a:r>
                      <a:endParaRPr lang="en-US" sz="1600" b="0" dirty="0">
                        <a:solidFill>
                          <a:schemeClr val="tx1"/>
                        </a:solidFill>
                        <a:effectLst/>
                        <a:latin typeface="Arial Narrow" pitchFamily="34" charset="0"/>
                        <a:ea typeface="Times New Roman"/>
                        <a:cs typeface="Times New Roman"/>
                      </a:endParaRPr>
                    </a:p>
                  </a:txBody>
                  <a:tcPr marL="68593" marR="68593" marT="0" marB="0">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rPr>
                        <a:t>($</a:t>
                      </a:r>
                      <a:r>
                        <a:rPr lang="en-US" sz="1600" dirty="0" smtClean="0">
                          <a:solidFill>
                            <a:schemeClr val="tx1"/>
                          </a:solidFill>
                          <a:effectLst/>
                          <a:latin typeface="Arial Narrow" pitchFamily="34" charset="0"/>
                        </a:rPr>
                        <a:t>0.5)</a:t>
                      </a:r>
                      <a:endParaRPr lang="en-US" sz="1600" dirty="0">
                        <a:solidFill>
                          <a:schemeClr val="tx1"/>
                        </a:solidFill>
                        <a:effectLst/>
                        <a:latin typeface="Arial Narrow" pitchFamily="34" charset="0"/>
                        <a:ea typeface="Times New Roman"/>
                        <a:cs typeface="Times New Roman"/>
                      </a:endParaRPr>
                    </a:p>
                  </a:txBody>
                  <a:tcPr marL="68593" marR="68593" marT="0" marB="0" anchor="ctr">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noFill/>
                  </a:tcPr>
                </a:tc>
              </a:tr>
              <a:tr h="310653">
                <a:tc>
                  <a:txBody>
                    <a:bodyPr/>
                    <a:lstStyle/>
                    <a:p>
                      <a:pPr marL="0" marR="0" algn="l">
                        <a:spcBef>
                          <a:spcPts val="0"/>
                        </a:spcBef>
                        <a:spcAft>
                          <a:spcPts val="0"/>
                        </a:spcAft>
                        <a:tabLst>
                          <a:tab pos="1600200" algn="l"/>
                        </a:tabLst>
                      </a:pPr>
                      <a:r>
                        <a:rPr lang="en-US" sz="1600" b="0" baseline="0" dirty="0" smtClean="0">
                          <a:solidFill>
                            <a:schemeClr val="tx1"/>
                          </a:solidFill>
                          <a:effectLst/>
                          <a:latin typeface="Arial Narrow" pitchFamily="34" charset="0"/>
                          <a:ea typeface="Times New Roman"/>
                          <a:cs typeface="Times New Roman"/>
                        </a:rPr>
                        <a:t>Indemnity Claim Frequency</a:t>
                      </a:r>
                      <a:endParaRPr lang="en-US" sz="1600" b="0" dirty="0">
                        <a:solidFill>
                          <a:schemeClr val="tx1"/>
                        </a:solidFill>
                        <a:effectLst/>
                        <a:latin typeface="Arial Narrow" pitchFamily="34" charset="0"/>
                        <a:ea typeface="Times New Roman"/>
                        <a:cs typeface="Times New Roman"/>
                      </a:endParaRPr>
                    </a:p>
                  </a:txBody>
                  <a:tcPr marL="68593" marR="68593" marT="0" marB="0">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ea typeface="Times New Roman"/>
                          <a:cs typeface="Times New Roman"/>
                        </a:rPr>
                        <a:t>Small Increase</a:t>
                      </a:r>
                      <a:endParaRPr lang="en-US" sz="1600" dirty="0">
                        <a:solidFill>
                          <a:schemeClr val="tx1"/>
                        </a:solidFill>
                        <a:effectLst/>
                        <a:latin typeface="Arial Narrow" pitchFamily="34" charset="0"/>
                        <a:ea typeface="Times New Roman"/>
                        <a:cs typeface="Times New Roman"/>
                      </a:endParaRPr>
                    </a:p>
                  </a:txBody>
                  <a:tcPr marL="68593" marR="68593" marT="0" marB="0" anchor="ctr">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lnB w="12700" cap="flat" cmpd="sng" algn="ctr">
                      <a:solidFill>
                        <a:schemeClr val="tx1"/>
                      </a:solidFill>
                      <a:prstDash val="solid"/>
                      <a:round/>
                      <a:headEnd type="none" w="med" len="med"/>
                      <a:tailEnd type="none" w="med" len="med"/>
                    </a:lnB>
                    <a:noFill/>
                  </a:tcPr>
                </a:tc>
              </a:tr>
              <a:tr h="310653">
                <a:tc>
                  <a:txBody>
                    <a:bodyPr/>
                    <a:lstStyle/>
                    <a:p>
                      <a:pPr marL="0" marR="0" algn="l">
                        <a:spcBef>
                          <a:spcPts val="0"/>
                        </a:spcBef>
                        <a:spcAft>
                          <a:spcPts val="0"/>
                        </a:spcAft>
                        <a:tabLst>
                          <a:tab pos="1600200" algn="l"/>
                        </a:tabLst>
                      </a:pPr>
                      <a:r>
                        <a:rPr lang="en-US" sz="1600" b="0" baseline="0" dirty="0" smtClean="0">
                          <a:solidFill>
                            <a:schemeClr val="tx1"/>
                          </a:solidFill>
                          <a:effectLst/>
                          <a:latin typeface="Arial Narrow" pitchFamily="34" charset="0"/>
                          <a:ea typeface="Times New Roman"/>
                          <a:cs typeface="Times New Roman"/>
                        </a:rPr>
                        <a:t>Indemnity Severities</a:t>
                      </a:r>
                      <a:endParaRPr lang="en-US" sz="1600" b="0" dirty="0">
                        <a:solidFill>
                          <a:schemeClr val="tx1"/>
                        </a:solidFill>
                        <a:effectLst/>
                        <a:latin typeface="Arial Narrow" pitchFamily="34" charset="0"/>
                        <a:ea typeface="Times New Roman"/>
                        <a:cs typeface="Times New Roman"/>
                      </a:endParaRPr>
                    </a:p>
                  </a:txBody>
                  <a:tcPr marL="68593" marR="6859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ea typeface="Times New Roman"/>
                          <a:cs typeface="Times New Roman"/>
                        </a:rPr>
                        <a:t> </a:t>
                      </a:r>
                      <a:r>
                        <a:rPr lang="en-US" sz="1600" dirty="0" smtClean="0">
                          <a:solidFill>
                            <a:schemeClr val="tx1"/>
                          </a:solidFill>
                          <a:effectLst/>
                          <a:latin typeface="Arial Narrow" pitchFamily="34" charset="0"/>
                          <a:ea typeface="Times New Roman"/>
                          <a:cs typeface="Times New Roman"/>
                        </a:rPr>
                        <a:t>Increase</a:t>
                      </a: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653">
                <a:tc>
                  <a:txBody>
                    <a:bodyPr/>
                    <a:lstStyle/>
                    <a:p>
                      <a:pPr marL="0" marR="0" algn="l">
                        <a:spcBef>
                          <a:spcPts val="0"/>
                        </a:spcBef>
                        <a:spcAft>
                          <a:spcPts val="0"/>
                        </a:spcAft>
                        <a:tabLst>
                          <a:tab pos="1600200" algn="l"/>
                        </a:tabLst>
                      </a:pPr>
                      <a:r>
                        <a:rPr lang="en-US" sz="1600" b="0" baseline="0" dirty="0" smtClean="0">
                          <a:solidFill>
                            <a:schemeClr val="tx1"/>
                          </a:solidFill>
                          <a:effectLst/>
                          <a:latin typeface="Arial Narrow" pitchFamily="34" charset="0"/>
                          <a:ea typeface="Times New Roman"/>
                          <a:cs typeface="Times New Roman"/>
                        </a:rPr>
                        <a:t>Medical Severities</a:t>
                      </a:r>
                      <a:endParaRPr lang="en-US" sz="1600" b="0" dirty="0">
                        <a:solidFill>
                          <a:schemeClr val="tx1"/>
                        </a:solidFill>
                        <a:effectLst/>
                        <a:latin typeface="Arial Narrow" pitchFamily="34" charset="0"/>
                        <a:ea typeface="Times New Roman"/>
                        <a:cs typeface="Times New Roman"/>
                      </a:endParaRPr>
                    </a:p>
                  </a:txBody>
                  <a:tcPr marL="68593" marR="6859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r>
                        <a:rPr lang="en-US" sz="1600" dirty="0" smtClean="0">
                          <a:solidFill>
                            <a:schemeClr val="tx1"/>
                          </a:solidFill>
                          <a:effectLst/>
                          <a:latin typeface="Arial Narrow" pitchFamily="34" charset="0"/>
                          <a:ea typeface="Times New Roman"/>
                          <a:cs typeface="Times New Roman"/>
                        </a:rPr>
                        <a:t>Small Increase</a:t>
                      </a: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0653">
                <a:tc>
                  <a:txBody>
                    <a:bodyPr/>
                    <a:lstStyle/>
                    <a:p>
                      <a:pPr marL="0" marR="0" indent="0" algn="l" defTabSz="1018824" rtl="0" eaLnBrk="1" fontAlgn="auto" latinLnBrk="0" hangingPunct="1">
                        <a:lnSpc>
                          <a:spcPct val="100000"/>
                        </a:lnSpc>
                        <a:spcBef>
                          <a:spcPts val="0"/>
                        </a:spcBef>
                        <a:spcAft>
                          <a:spcPts val="0"/>
                        </a:spcAft>
                        <a:buClrTx/>
                        <a:buSzTx/>
                        <a:buFontTx/>
                        <a:buNone/>
                        <a:tabLst>
                          <a:tab pos="1428750" algn="l"/>
                        </a:tabLst>
                        <a:defRPr/>
                      </a:pPr>
                      <a:r>
                        <a:rPr lang="en-US" sz="1600" b="0" baseline="0" dirty="0" smtClean="0">
                          <a:solidFill>
                            <a:schemeClr val="tx2">
                              <a:lumMod val="50000"/>
                            </a:schemeClr>
                          </a:solidFill>
                          <a:effectLst/>
                          <a:latin typeface="Arial Narrow" pitchFamily="34" charset="0"/>
                          <a:ea typeface="Times New Roman"/>
                          <a:cs typeface="Times New Roman"/>
                        </a:rPr>
                        <a:t>ALAE and ULAE Severities</a:t>
                      </a:r>
                      <a:endParaRPr lang="en-US" sz="1600" b="0" baseline="0" dirty="0">
                        <a:solidFill>
                          <a:schemeClr val="tx2">
                            <a:lumMod val="50000"/>
                          </a:schemeClr>
                        </a:solidFill>
                        <a:effectLst/>
                        <a:latin typeface="Arial Narrow" pitchFamily="34" charset="0"/>
                        <a:ea typeface="Times New Roman"/>
                        <a:cs typeface="Times New Roman"/>
                      </a:endParaRPr>
                    </a:p>
                  </a:txBody>
                  <a:tcPr marL="68593" marR="6859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r>
                        <a:rPr lang="en-US" sz="1600" b="0" baseline="0" dirty="0" smtClean="0">
                          <a:solidFill>
                            <a:schemeClr val="tx2">
                              <a:lumMod val="50000"/>
                            </a:schemeClr>
                          </a:solidFill>
                          <a:effectLst/>
                          <a:latin typeface="Arial Narrow" pitchFamily="34" charset="0"/>
                          <a:ea typeface="Times New Roman"/>
                          <a:cs typeface="Times New Roman"/>
                        </a:rPr>
                        <a:t>Significant Declines</a:t>
                      </a:r>
                      <a:endParaRPr lang="en-US" sz="1600" b="0" baseline="0" dirty="0">
                        <a:solidFill>
                          <a:schemeClr val="tx2">
                            <a:lumMod val="50000"/>
                          </a:schemeClr>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331470" algn="dec"/>
                        </a:tabLst>
                      </a:pPr>
                      <a:endParaRPr lang="en-US" sz="1600" b="0" baseline="0" dirty="0">
                        <a:solidFill>
                          <a:schemeClr val="tx2">
                            <a:lumMod val="50000"/>
                          </a:schemeClr>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5469">
                <a:tc>
                  <a:txBody>
                    <a:bodyPr/>
                    <a:lstStyle/>
                    <a:p>
                      <a:pPr marL="0" marR="0" indent="0" algn="l" defTabSz="1018824" rtl="0" eaLnBrk="1" fontAlgn="auto" latinLnBrk="0" hangingPunct="1">
                        <a:lnSpc>
                          <a:spcPct val="100000"/>
                        </a:lnSpc>
                        <a:spcBef>
                          <a:spcPts val="0"/>
                        </a:spcBef>
                        <a:spcAft>
                          <a:spcPts val="0"/>
                        </a:spcAft>
                        <a:buClrTx/>
                        <a:buSzTx/>
                        <a:buFontTx/>
                        <a:buNone/>
                        <a:tabLst>
                          <a:tab pos="1428750" algn="l"/>
                        </a:tabLst>
                        <a:defRPr/>
                      </a:pPr>
                      <a:r>
                        <a:rPr lang="en-US" sz="1600" b="1" baseline="0" dirty="0" smtClean="0">
                          <a:solidFill>
                            <a:schemeClr val="tx2">
                              <a:lumMod val="50000"/>
                            </a:schemeClr>
                          </a:solidFill>
                          <a:effectLst/>
                          <a:latin typeface="Arial Narrow" pitchFamily="34" charset="0"/>
                          <a:ea typeface="Times New Roman"/>
                          <a:cs typeface="Times New Roman"/>
                        </a:rPr>
                        <a:t>Total Estimate – All Items</a:t>
                      </a:r>
                      <a:endParaRPr lang="en-US" sz="1600" b="1" baseline="0" dirty="0">
                        <a:solidFill>
                          <a:schemeClr val="tx2">
                            <a:lumMod val="50000"/>
                          </a:schemeClr>
                        </a:solidFill>
                        <a:effectLst/>
                        <a:latin typeface="Arial Narrow" pitchFamily="34" charset="0"/>
                        <a:ea typeface="Times New Roman"/>
                        <a:cs typeface="Times New Roman"/>
                      </a:endParaRPr>
                    </a:p>
                  </a:txBody>
                  <a:tcPr marL="68593" marR="6859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r>
                        <a:rPr lang="en-US" sz="1600" b="1" baseline="0" dirty="0" smtClean="0">
                          <a:solidFill>
                            <a:schemeClr val="tx2">
                              <a:lumMod val="50000"/>
                            </a:schemeClr>
                          </a:solidFill>
                          <a:effectLst/>
                          <a:latin typeface="Arial Narrow" pitchFamily="34" charset="0"/>
                          <a:ea typeface="Times New Roman"/>
                          <a:cs typeface="Times New Roman"/>
                        </a:rPr>
                        <a:t>($0.2)</a:t>
                      </a:r>
                      <a:endParaRPr lang="en-US" sz="1600" b="1" baseline="0" dirty="0">
                        <a:solidFill>
                          <a:schemeClr val="tx2">
                            <a:lumMod val="50000"/>
                          </a:schemeClr>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1018824" rtl="0" eaLnBrk="1" fontAlgn="auto" latinLnBrk="0" hangingPunct="1">
                        <a:lnSpc>
                          <a:spcPct val="100000"/>
                        </a:lnSpc>
                        <a:spcBef>
                          <a:spcPts val="0"/>
                        </a:spcBef>
                        <a:spcAft>
                          <a:spcPts val="0"/>
                        </a:spcAft>
                        <a:buClrTx/>
                        <a:buSzTx/>
                        <a:buFontTx/>
                        <a:buNone/>
                        <a:tabLst>
                          <a:tab pos="331470" algn="dec"/>
                        </a:tabLst>
                        <a:defRPr/>
                      </a:pPr>
                      <a:endParaRPr lang="en-US" sz="1600" b="0" baseline="0" dirty="0">
                        <a:solidFill>
                          <a:schemeClr val="tx2">
                            <a:lumMod val="50000"/>
                          </a:schemeClr>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Flowchart: Merge 11"/>
          <p:cNvSpPr/>
          <p:nvPr/>
        </p:nvSpPr>
        <p:spPr>
          <a:xfrm>
            <a:off x="6714655" y="2858082"/>
            <a:ext cx="315777" cy="233576"/>
          </a:xfrm>
          <a:prstGeom prst="flowChartMerge">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82048" tIns="41025" rIns="82048" bIns="41025" rtlCol="0" anchor="ctr"/>
          <a:lstStyle/>
          <a:p>
            <a:pPr algn="ctr"/>
            <a:endParaRPr lang="en-US" dirty="0">
              <a:solidFill>
                <a:srgbClr val="FF0000"/>
              </a:solidFill>
            </a:endParaRPr>
          </a:p>
        </p:txBody>
      </p:sp>
      <p:sp>
        <p:nvSpPr>
          <p:cNvPr id="11" name="Flowchart: Merge 10"/>
          <p:cNvSpPr/>
          <p:nvPr/>
        </p:nvSpPr>
        <p:spPr>
          <a:xfrm flipV="1">
            <a:off x="6705228" y="2526380"/>
            <a:ext cx="315777" cy="245099"/>
          </a:xfrm>
          <a:prstGeom prst="flowChartMerge">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82048" tIns="41025" rIns="82048" bIns="41025" rtlCol="0" anchor="ctr"/>
          <a:lstStyle/>
          <a:p>
            <a:pPr algn="ctr"/>
            <a:endParaRPr lang="en-US" dirty="0">
              <a:solidFill>
                <a:srgbClr val="00B050"/>
              </a:solidFill>
            </a:endParaRPr>
          </a:p>
        </p:txBody>
      </p:sp>
      <p:sp>
        <p:nvSpPr>
          <p:cNvPr id="20" name="Flowchart: Merge 19"/>
          <p:cNvSpPr/>
          <p:nvPr/>
        </p:nvSpPr>
        <p:spPr>
          <a:xfrm flipV="1">
            <a:off x="6780674" y="4036791"/>
            <a:ext cx="309067" cy="216274"/>
          </a:xfrm>
          <a:prstGeom prst="flowChartMerge">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82048" tIns="41025" rIns="82048" bIns="41025" rtlCol="0" anchor="ctr"/>
          <a:lstStyle/>
          <a:p>
            <a:pPr algn="ctr"/>
            <a:endParaRPr lang="en-US" dirty="0">
              <a:solidFill>
                <a:srgbClr val="00B050"/>
              </a:solidFill>
            </a:endParaRPr>
          </a:p>
        </p:txBody>
      </p:sp>
      <p:sp>
        <p:nvSpPr>
          <p:cNvPr id="1742850" name="Rectangle 2"/>
          <p:cNvSpPr>
            <a:spLocks noGrp="1" noChangeArrowheads="1"/>
          </p:cNvSpPr>
          <p:nvPr>
            <p:ph type="title"/>
          </p:nvPr>
        </p:nvSpPr>
        <p:spPr>
          <a:xfrm>
            <a:off x="457200" y="431800"/>
            <a:ext cx="8229600" cy="985838"/>
          </a:xfrm>
        </p:spPr>
        <p:txBody>
          <a:bodyPr/>
          <a:lstStyle/>
          <a:p>
            <a:r>
              <a:rPr lang="en-US" dirty="0" smtClean="0"/>
              <a:t>WCIRB SB 863 Cost Monitoring – </a:t>
            </a:r>
            <a:r>
              <a:rPr lang="en-US" dirty="0" smtClean="0"/>
              <a:t>Updated WCIRB Assessments</a:t>
            </a:r>
            <a:endParaRPr lang="en-US" dirty="0" smtClean="0"/>
          </a:p>
        </p:txBody>
      </p:sp>
      <p:sp>
        <p:nvSpPr>
          <p:cNvPr id="14" name="Flowchart: Merge 13"/>
          <p:cNvSpPr/>
          <p:nvPr/>
        </p:nvSpPr>
        <p:spPr>
          <a:xfrm>
            <a:off x="6736726" y="3425430"/>
            <a:ext cx="302895" cy="233576"/>
          </a:xfrm>
          <a:prstGeom prst="flowChartMerge">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82048" tIns="41025" rIns="82048" bIns="41025" rtlCol="0" anchor="ctr"/>
          <a:lstStyle/>
          <a:p>
            <a:pPr algn="ctr"/>
            <a:endParaRPr lang="en-US" dirty="0">
              <a:solidFill>
                <a:srgbClr val="FF0000"/>
              </a:solidFill>
            </a:endParaRPr>
          </a:p>
        </p:txBody>
      </p:sp>
      <p:sp>
        <p:nvSpPr>
          <p:cNvPr id="21" name="Equal 20"/>
          <p:cNvSpPr/>
          <p:nvPr/>
        </p:nvSpPr>
        <p:spPr>
          <a:xfrm>
            <a:off x="6667520" y="3162690"/>
            <a:ext cx="391548" cy="155543"/>
          </a:xfrm>
          <a:prstGeom prst="mathEqual">
            <a:avLst>
              <a:gd name="adj1" fmla="val 36745"/>
              <a:gd name="adj2" fmla="val 2518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48" tIns="41025" rIns="82048" bIns="41025" rtlCol="0" anchor="ctr"/>
          <a:lstStyle/>
          <a:p>
            <a:pPr algn="ctr"/>
            <a:endParaRPr lang="en-US" dirty="0">
              <a:solidFill>
                <a:schemeClr val="tx1"/>
              </a:solidFill>
            </a:endParaRPr>
          </a:p>
        </p:txBody>
      </p:sp>
      <p:sp>
        <p:nvSpPr>
          <p:cNvPr id="22" name="Equal 21"/>
          <p:cNvSpPr/>
          <p:nvPr/>
        </p:nvSpPr>
        <p:spPr>
          <a:xfrm>
            <a:off x="6650165" y="2262433"/>
            <a:ext cx="363961" cy="137473"/>
          </a:xfrm>
          <a:prstGeom prst="mathEqual">
            <a:avLst>
              <a:gd name="adj1" fmla="val 36745"/>
              <a:gd name="adj2" fmla="val 2518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48" tIns="41025" rIns="82048" bIns="41025" rtlCol="0" anchor="ctr"/>
          <a:lstStyle/>
          <a:p>
            <a:pPr algn="ctr"/>
            <a:endParaRPr lang="en-US" dirty="0">
              <a:solidFill>
                <a:schemeClr val="tx1"/>
              </a:solidFill>
            </a:endParaRPr>
          </a:p>
        </p:txBody>
      </p:sp>
      <p:sp>
        <p:nvSpPr>
          <p:cNvPr id="23" name="Flowchart: Merge 22"/>
          <p:cNvSpPr/>
          <p:nvPr/>
        </p:nvSpPr>
        <p:spPr>
          <a:xfrm flipV="1">
            <a:off x="6775049" y="3719088"/>
            <a:ext cx="277062" cy="263645"/>
          </a:xfrm>
          <a:prstGeom prst="flowChartMerge">
            <a:avLst/>
          </a:prstGeom>
          <a:solidFill>
            <a:srgbClr val="00B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82048" tIns="41025" rIns="82048" bIns="41025" rtlCol="0" anchor="ctr"/>
          <a:lstStyle/>
          <a:p>
            <a:pPr algn="ctr"/>
            <a:endParaRPr lang="en-US" dirty="0">
              <a:solidFill>
                <a:srgbClr val="00B050"/>
              </a:solidFill>
            </a:endParaRPr>
          </a:p>
        </p:txBody>
      </p:sp>
      <p:graphicFrame>
        <p:nvGraphicFramePr>
          <p:cNvPr id="3" name="Table 2"/>
          <p:cNvGraphicFramePr>
            <a:graphicFrameLocks noGrp="1"/>
          </p:cNvGraphicFramePr>
          <p:nvPr/>
        </p:nvGraphicFramePr>
        <p:xfrm>
          <a:off x="457200" y="1600200"/>
          <a:ext cx="7103263" cy="310653"/>
        </p:xfrm>
        <a:graphic>
          <a:graphicData uri="http://schemas.openxmlformats.org/drawingml/2006/table">
            <a:tbl>
              <a:tblPr firstRow="1" firstCol="1" bandRow="1">
                <a:tableStyleId>{5C22544A-7EE6-4342-B048-85BDC9FD1C3A}</a:tableStyleId>
              </a:tblPr>
              <a:tblGrid>
                <a:gridCol w="3300006"/>
                <a:gridCol w="1890762"/>
                <a:gridCol w="1912495"/>
              </a:tblGrid>
              <a:tr h="310653">
                <a:tc>
                  <a:txBody>
                    <a:bodyPr/>
                    <a:lstStyle/>
                    <a:p>
                      <a:pPr marL="0" marR="0" algn="l">
                        <a:spcBef>
                          <a:spcPts val="0"/>
                        </a:spcBef>
                        <a:spcAft>
                          <a:spcPts val="0"/>
                        </a:spcAft>
                        <a:tabLst>
                          <a:tab pos="1600200" algn="l"/>
                        </a:tabLst>
                      </a:pPr>
                      <a:endParaRPr lang="en-US" sz="1600" b="0" dirty="0">
                        <a:solidFill>
                          <a:schemeClr val="tx1"/>
                        </a:solidFill>
                        <a:effectLst/>
                        <a:latin typeface="Arial Narrow" pitchFamily="34" charset="0"/>
                        <a:ea typeface="Times New Roman"/>
                        <a:cs typeface="Times New Roman"/>
                      </a:endParaRPr>
                    </a:p>
                  </a:txBody>
                  <a:tcPr marL="68593" marR="68593"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563245"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tabLst>
                          <a:tab pos="331470" algn="dec"/>
                        </a:tabLst>
                      </a:pPr>
                      <a:endParaRPr lang="en-US" sz="1600" dirty="0">
                        <a:solidFill>
                          <a:schemeClr val="tx1"/>
                        </a:solidFill>
                        <a:effectLst/>
                        <a:latin typeface="Arial Narrow" pitchFamily="34" charset="0"/>
                        <a:ea typeface="Times New Roman"/>
                        <a:cs typeface="Times New Roman"/>
                      </a:endParaRPr>
                    </a:p>
                  </a:txBody>
                  <a:tcPr marL="68593" marR="68593"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Flowchart: Merge 23"/>
          <p:cNvSpPr/>
          <p:nvPr/>
        </p:nvSpPr>
        <p:spPr>
          <a:xfrm>
            <a:off x="6804283" y="4379125"/>
            <a:ext cx="302895" cy="233576"/>
          </a:xfrm>
          <a:prstGeom prst="flowChartMerge">
            <a:avLst/>
          </a:prstGeom>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lIns="82048" tIns="41025" rIns="82048" bIns="41025" rtlCol="0" anchor="ctr"/>
          <a:lstStyle/>
          <a:p>
            <a:pPr algn="ctr"/>
            <a:endParaRPr lang="en-US" dirty="0">
              <a:solidFill>
                <a:srgbClr val="FF0000"/>
              </a:solidFill>
            </a:endParaRPr>
          </a:p>
        </p:txBody>
      </p:sp>
      <p:sp>
        <p:nvSpPr>
          <p:cNvPr id="25" name="Equal 24"/>
          <p:cNvSpPr/>
          <p:nvPr/>
        </p:nvSpPr>
        <p:spPr>
          <a:xfrm>
            <a:off x="6782212" y="4691432"/>
            <a:ext cx="391548" cy="155543"/>
          </a:xfrm>
          <a:prstGeom prst="mathEqual">
            <a:avLst>
              <a:gd name="adj1" fmla="val 36745"/>
              <a:gd name="adj2" fmla="val 25187"/>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2048" tIns="41025" rIns="82048" bIns="41025" rtlCol="0" anchor="ctr"/>
          <a:lstStyle/>
          <a:p>
            <a:pPr algn="ctr"/>
            <a:endParaRPr lang="en-US" dirty="0">
              <a:solidFill>
                <a:schemeClr val="tx1"/>
              </a:solidFill>
            </a:endParaRPr>
          </a:p>
        </p:txBody>
      </p:sp>
    </p:spTree>
    <p:extLst>
      <p:ext uri="{BB962C8B-B14F-4D97-AF65-F5344CB8AC3E}">
        <p14:creationId xmlns:p14="http://schemas.microsoft.com/office/powerpoint/2010/main" val="4094987114"/>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1906" name="Rectangle 2"/>
          <p:cNvSpPr>
            <a:spLocks noGrp="1" noChangeArrowheads="1"/>
          </p:cNvSpPr>
          <p:nvPr>
            <p:ph type="title"/>
          </p:nvPr>
        </p:nvSpPr>
        <p:spPr/>
        <p:txBody>
          <a:bodyPr/>
          <a:lstStyle/>
          <a:p>
            <a:r>
              <a:rPr lang="en-US" dirty="0" smtClean="0"/>
              <a:t>Overview</a:t>
            </a:r>
          </a:p>
        </p:txBody>
      </p:sp>
      <p:sp>
        <p:nvSpPr>
          <p:cNvPr id="1531907" name="Rectangle 3"/>
          <p:cNvSpPr>
            <a:spLocks noGrp="1" noChangeArrowheads="1"/>
          </p:cNvSpPr>
          <p:nvPr>
            <p:ph idx="1"/>
          </p:nvPr>
        </p:nvSpPr>
        <p:spPr/>
        <p:txBody>
          <a:bodyPr/>
          <a:lstStyle/>
          <a:p>
            <a:r>
              <a:rPr lang="en-US" b="1" dirty="0" smtClean="0"/>
              <a:t>Average Workers’ Compensation Premium Rates Since 1978</a:t>
            </a:r>
          </a:p>
          <a:p>
            <a:r>
              <a:rPr lang="en-US" dirty="0" smtClean="0">
                <a:solidFill>
                  <a:schemeClr val="bg1">
                    <a:lumMod val="50000"/>
                  </a:schemeClr>
                </a:solidFill>
              </a:rPr>
              <a:t>Countrywide Comparison of Average Premium Rates</a:t>
            </a:r>
          </a:p>
          <a:p>
            <a:r>
              <a:rPr lang="en-US" dirty="0">
                <a:solidFill>
                  <a:schemeClr val="bg1">
                    <a:lumMod val="50000"/>
                  </a:schemeClr>
                </a:solidFill>
              </a:rPr>
              <a:t>S</a:t>
            </a:r>
            <a:r>
              <a:rPr lang="en-US" dirty="0" smtClean="0">
                <a:solidFill>
                  <a:schemeClr val="bg1">
                    <a:lumMod val="50000"/>
                  </a:schemeClr>
                </a:solidFill>
              </a:rPr>
              <a:t>enate Bill No. 863 Update</a:t>
            </a:r>
          </a:p>
        </p:txBody>
      </p:sp>
      <p:sp>
        <p:nvSpPr>
          <p:cNvPr id="2" name="Slide Number Placeholder 1"/>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3</a:t>
            </a:fld>
            <a:endParaRPr lang="en-US">
              <a:solidFill>
                <a:prstClr val="white"/>
              </a:solidFill>
            </a:endParaRPr>
          </a:p>
        </p:txBody>
      </p:sp>
    </p:spTree>
    <p:extLst>
      <p:ext uri="{BB962C8B-B14F-4D97-AF65-F5344CB8AC3E}">
        <p14:creationId xmlns:p14="http://schemas.microsoft.com/office/powerpoint/2010/main" val="127659700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sz="1000" b="1">
                <a:solidFill>
                  <a:srgbClr val="FFFF66"/>
                </a:solidFill>
                <a:latin typeface="Univers 55" pitchFamily="34" charset="0"/>
              </a:defRPr>
            </a:lvl1pPr>
            <a:lvl2pPr marL="742863" indent="-285717">
              <a:defRPr sz="1000" b="1">
                <a:solidFill>
                  <a:srgbClr val="FFFF66"/>
                </a:solidFill>
                <a:latin typeface="Univers 55" pitchFamily="34" charset="0"/>
              </a:defRPr>
            </a:lvl2pPr>
            <a:lvl3pPr marL="1142867" indent="-228573">
              <a:defRPr sz="1000" b="1">
                <a:solidFill>
                  <a:srgbClr val="FFFF66"/>
                </a:solidFill>
                <a:latin typeface="Univers 55" pitchFamily="34" charset="0"/>
              </a:defRPr>
            </a:lvl3pPr>
            <a:lvl4pPr marL="1600013" indent="-228573">
              <a:defRPr sz="1000" b="1">
                <a:solidFill>
                  <a:srgbClr val="FFFF66"/>
                </a:solidFill>
                <a:latin typeface="Univers 55" pitchFamily="34" charset="0"/>
              </a:defRPr>
            </a:lvl4pPr>
            <a:lvl5pPr marL="2057159" indent="-228573">
              <a:defRPr sz="1000" b="1">
                <a:solidFill>
                  <a:srgbClr val="FFFF66"/>
                </a:solidFill>
                <a:latin typeface="Univers 55" pitchFamily="34" charset="0"/>
              </a:defRPr>
            </a:lvl5pPr>
            <a:lvl6pPr marL="2514306" indent="-228573" algn="ctr" eaLnBrk="0" fontAlgn="base" hangingPunct="0">
              <a:spcBef>
                <a:spcPct val="20000"/>
              </a:spcBef>
              <a:spcAft>
                <a:spcPct val="0"/>
              </a:spcAft>
              <a:buClr>
                <a:srgbClr val="FFFF00"/>
              </a:buClr>
              <a:buFont typeface="Monotype Sorts" pitchFamily="2" charset="2"/>
              <a:defRPr sz="1000" b="1">
                <a:solidFill>
                  <a:srgbClr val="FFFF66"/>
                </a:solidFill>
                <a:latin typeface="Univers 55" pitchFamily="34" charset="0"/>
              </a:defRPr>
            </a:lvl6pPr>
            <a:lvl7pPr marL="2971453" indent="-228573" algn="ctr" eaLnBrk="0" fontAlgn="base" hangingPunct="0">
              <a:spcBef>
                <a:spcPct val="20000"/>
              </a:spcBef>
              <a:spcAft>
                <a:spcPct val="0"/>
              </a:spcAft>
              <a:buClr>
                <a:srgbClr val="FFFF00"/>
              </a:buClr>
              <a:buFont typeface="Monotype Sorts" pitchFamily="2" charset="2"/>
              <a:defRPr sz="1000" b="1">
                <a:solidFill>
                  <a:srgbClr val="FFFF66"/>
                </a:solidFill>
                <a:latin typeface="Univers 55" pitchFamily="34" charset="0"/>
              </a:defRPr>
            </a:lvl7pPr>
            <a:lvl8pPr marL="3428599" indent="-228573" algn="ctr" eaLnBrk="0" fontAlgn="base" hangingPunct="0">
              <a:spcBef>
                <a:spcPct val="20000"/>
              </a:spcBef>
              <a:spcAft>
                <a:spcPct val="0"/>
              </a:spcAft>
              <a:buClr>
                <a:srgbClr val="FFFF00"/>
              </a:buClr>
              <a:buFont typeface="Monotype Sorts" pitchFamily="2" charset="2"/>
              <a:defRPr sz="1000" b="1">
                <a:solidFill>
                  <a:srgbClr val="FFFF66"/>
                </a:solidFill>
                <a:latin typeface="Univers 55" pitchFamily="34" charset="0"/>
              </a:defRPr>
            </a:lvl8pPr>
            <a:lvl9pPr marL="3885746" indent="-228573" algn="ctr" eaLnBrk="0" fontAlgn="base" hangingPunct="0">
              <a:spcBef>
                <a:spcPct val="20000"/>
              </a:spcBef>
              <a:spcAft>
                <a:spcPct val="0"/>
              </a:spcAft>
              <a:buClr>
                <a:srgbClr val="FFFF00"/>
              </a:buClr>
              <a:buFont typeface="Monotype Sorts" pitchFamily="2" charset="2"/>
              <a:defRPr sz="1000" b="1">
                <a:solidFill>
                  <a:srgbClr val="FFFF66"/>
                </a:solidFill>
                <a:latin typeface="Univers 55" pitchFamily="34" charset="0"/>
              </a:defRPr>
            </a:lvl9pPr>
          </a:lstStyle>
          <a:p>
            <a:pPr algn="l"/>
            <a:fld id="{097F5E32-F968-4194-8A7C-26C440F7DE08}" type="slidenum">
              <a:rPr lang="en-US" b="0" smtClean="0">
                <a:solidFill>
                  <a:schemeClr val="tx1"/>
                </a:solidFill>
              </a:rPr>
              <a:pPr algn="l"/>
              <a:t>4</a:t>
            </a:fld>
            <a:endParaRPr lang="en-US" b="0" smtClean="0">
              <a:solidFill>
                <a:schemeClr val="tx1"/>
              </a:solidFill>
            </a:endParaRPr>
          </a:p>
        </p:txBody>
      </p:sp>
      <p:sp>
        <p:nvSpPr>
          <p:cNvPr id="1742850" name="Rectangle 2"/>
          <p:cNvSpPr>
            <a:spLocks noGrp="1" noChangeArrowheads="1"/>
          </p:cNvSpPr>
          <p:nvPr>
            <p:ph type="title"/>
          </p:nvPr>
        </p:nvSpPr>
        <p:spPr>
          <a:xfrm>
            <a:off x="547689" y="455613"/>
            <a:ext cx="8350250" cy="671512"/>
          </a:xfrm>
        </p:spPr>
        <p:txBody>
          <a:bodyPr>
            <a:normAutofit fontScale="90000"/>
          </a:bodyPr>
          <a:lstStyle/>
          <a:p>
            <a:pPr>
              <a:defRPr/>
            </a:pPr>
            <a:r>
              <a:rPr lang="en-US" dirty="0" smtClean="0"/>
              <a:t>California Premium Rating System </a:t>
            </a:r>
            <a:r>
              <a:rPr lang="en-US" i="1" dirty="0" smtClean="0"/>
              <a:t> </a:t>
            </a:r>
            <a:br>
              <a:rPr lang="en-US" i="1" dirty="0" smtClean="0"/>
            </a:br>
            <a:r>
              <a:rPr lang="en-US" i="1" dirty="0" smtClean="0"/>
              <a:t> </a:t>
            </a:r>
          </a:p>
        </p:txBody>
      </p:sp>
      <p:sp>
        <p:nvSpPr>
          <p:cNvPr id="1742851" name="Rectangle 3"/>
          <p:cNvSpPr>
            <a:spLocks noGrp="1" noChangeArrowheads="1"/>
          </p:cNvSpPr>
          <p:nvPr>
            <p:ph type="body" idx="1"/>
          </p:nvPr>
        </p:nvSpPr>
        <p:spPr>
          <a:xfrm>
            <a:off x="547688" y="1540300"/>
            <a:ext cx="8454387" cy="4747019"/>
          </a:xfrm>
        </p:spPr>
        <p:txBody>
          <a:bodyPr>
            <a:normAutofit/>
          </a:bodyPr>
          <a:lstStyle/>
          <a:p>
            <a:pPr>
              <a:defRPr/>
            </a:pPr>
            <a:r>
              <a:rPr lang="en-US" dirty="0" smtClean="0"/>
              <a:t>Pre-1995 Minimum Rate Law – Uniform Set of Full Premium Rates Approved by Insurance Commissioner</a:t>
            </a:r>
          </a:p>
          <a:p>
            <a:pPr>
              <a:defRPr/>
            </a:pPr>
            <a:r>
              <a:rPr lang="en-US" dirty="0" smtClean="0"/>
              <a:t>Post 1995 – Advisory Pure Premium (Loss Cost) Rates Approved by the Insurance Commissioner</a:t>
            </a:r>
          </a:p>
          <a:p>
            <a:pPr marL="0" indent="0">
              <a:buNone/>
              <a:defRPr/>
            </a:pPr>
            <a:r>
              <a:rPr lang="en-US" dirty="0" smtClean="0">
                <a:cs typeface="Arial" pitchFamily="34" charset="0"/>
              </a:rPr>
              <a:t>    </a:t>
            </a:r>
            <a:r>
              <a:rPr lang="en-US" dirty="0" smtClean="0"/>
              <a:t>– Insurers file their own premium rates and plans with Commissioner</a:t>
            </a:r>
          </a:p>
          <a:p>
            <a:pPr marL="0" indent="0">
              <a:buNone/>
              <a:defRPr/>
            </a:pPr>
            <a:r>
              <a:rPr lang="en-US" dirty="0">
                <a:cs typeface="Arial" pitchFamily="34" charset="0"/>
              </a:rPr>
              <a:t> </a:t>
            </a:r>
            <a:r>
              <a:rPr lang="en-US" dirty="0"/>
              <a:t> </a:t>
            </a:r>
            <a:r>
              <a:rPr lang="en-US" dirty="0" smtClean="0"/>
              <a:t>  </a:t>
            </a:r>
            <a:r>
              <a:rPr lang="en-US" dirty="0"/>
              <a:t>– </a:t>
            </a:r>
            <a:r>
              <a:rPr lang="en-US" dirty="0" smtClean="0"/>
              <a:t>Very competitive market  (over 400 insurers licensed)) </a:t>
            </a:r>
          </a:p>
        </p:txBody>
      </p:sp>
    </p:spTree>
    <p:extLst>
      <p:ext uri="{BB962C8B-B14F-4D97-AF65-F5344CB8AC3E}">
        <p14:creationId xmlns:p14="http://schemas.microsoft.com/office/powerpoint/2010/main" val="3599846668"/>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71" name="Rectangle 1039"/>
          <p:cNvSpPr>
            <a:spLocks noGrp="1" noChangeArrowheads="1"/>
          </p:cNvSpPr>
          <p:nvPr>
            <p:ph type="title"/>
          </p:nvPr>
        </p:nvSpPr>
        <p:spPr>
          <a:xfrm>
            <a:off x="578223" y="519954"/>
            <a:ext cx="7895104" cy="956843"/>
          </a:xfrm>
        </p:spPr>
        <p:txBody>
          <a:bodyPr/>
          <a:lstStyle/>
          <a:p>
            <a:r>
              <a:rPr lang="en-US" dirty="0" smtClean="0"/>
              <a:t>Estimated Average Charged Insurer Rate Per $100 of Payroll</a:t>
            </a:r>
            <a:br>
              <a:rPr lang="en-US" dirty="0" smtClean="0"/>
            </a:br>
            <a:endParaRPr lang="en-US" dirty="0" smtClean="0"/>
          </a:p>
        </p:txBody>
      </p:sp>
      <p:sp>
        <p:nvSpPr>
          <p:cNvPr id="2" name="Slide Number Placeholder 1"/>
          <p:cNvSpPr>
            <a:spLocks noGrp="1"/>
          </p:cNvSpPr>
          <p:nvPr>
            <p:ph type="sldNum" sz="quarter" idx="12"/>
          </p:nvPr>
        </p:nvSpPr>
        <p:spPr/>
        <p:txBody>
          <a:bodyPr/>
          <a:lstStyle/>
          <a:p>
            <a:fld id="{ADC692AE-453A-4AA0-87B3-3B17F764D1E1}" type="slidenum">
              <a:rPr lang="en-US" smtClean="0">
                <a:solidFill>
                  <a:prstClr val="white"/>
                </a:solidFill>
              </a:rPr>
              <a:pPr/>
              <a:t>5</a:t>
            </a:fld>
            <a:endParaRPr lang="en-US">
              <a:solidFill>
                <a:prstClr val="white"/>
              </a:solidFill>
            </a:endParaRPr>
          </a:p>
        </p:txBody>
      </p:sp>
      <p:graphicFrame>
        <p:nvGraphicFramePr>
          <p:cNvPr id="3" name="Object 1026"/>
          <p:cNvGraphicFramePr>
            <a:graphicFrameLocks noChangeAspect="1"/>
          </p:cNvGraphicFramePr>
          <p:nvPr>
            <p:extLst>
              <p:ext uri="{D42A27DB-BD31-4B8C-83A1-F6EECF244321}">
                <p14:modId xmlns:p14="http://schemas.microsoft.com/office/powerpoint/2010/main" val="970618929"/>
              </p:ext>
            </p:extLst>
          </p:nvPr>
        </p:nvGraphicFramePr>
        <p:xfrm>
          <a:off x="578224" y="1476798"/>
          <a:ext cx="7933527" cy="4295051"/>
        </p:xfrm>
        <a:graphic>
          <a:graphicData uri="http://schemas.openxmlformats.org/drawingml/2006/chart">
            <c:chart xmlns:c="http://schemas.openxmlformats.org/drawingml/2006/chart" xmlns:r="http://schemas.openxmlformats.org/officeDocument/2006/relationships" r:id="rId3"/>
          </a:graphicData>
        </a:graphic>
      </p:graphicFrame>
      <p:sp>
        <p:nvSpPr>
          <p:cNvPr id="1197061" name="Text Box 1029"/>
          <p:cNvSpPr txBox="1">
            <a:spLocks noChangeArrowheads="1"/>
          </p:cNvSpPr>
          <p:nvPr/>
        </p:nvSpPr>
        <p:spPr bwMode="auto">
          <a:xfrm>
            <a:off x="894094" y="5615411"/>
            <a:ext cx="6925935" cy="426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8729" tIns="44365" rIns="88729" bIns="44365">
            <a:spAutoFit/>
          </a:bodyPr>
          <a:lstStyle/>
          <a:p>
            <a:pPr algn="ctr" defTabSz="796471" eaLnBrk="0" fontAlgn="base" hangingPunct="0">
              <a:spcBef>
                <a:spcPct val="50000"/>
              </a:spcBef>
              <a:spcAft>
                <a:spcPct val="0"/>
              </a:spcAft>
              <a:buClr>
                <a:srgbClr val="FFFF00"/>
              </a:buClr>
              <a:defRPr/>
            </a:pPr>
            <a:endParaRPr lang="en-US" sz="875" b="1" dirty="0">
              <a:solidFill>
                <a:prstClr val="black"/>
              </a:solidFill>
              <a:effectLst>
                <a:outerShdw blurRad="38100" dist="38100" dir="2700000" algn="tl">
                  <a:srgbClr val="000000"/>
                </a:outerShdw>
              </a:effectLst>
              <a:latin typeface="Arial Narrow" pitchFamily="34" charset="0"/>
            </a:endParaRPr>
          </a:p>
          <a:p>
            <a:pPr algn="ctr" defTabSz="796471" eaLnBrk="0" fontAlgn="base" hangingPunct="0">
              <a:spcBef>
                <a:spcPct val="50000"/>
              </a:spcBef>
              <a:spcAft>
                <a:spcPct val="0"/>
              </a:spcAft>
              <a:buClr>
                <a:srgbClr val="FFFF00"/>
              </a:buClr>
              <a:defRPr/>
            </a:pPr>
            <a:endParaRPr lang="en-US" sz="875" b="1" dirty="0">
              <a:solidFill>
                <a:prstClr val="black"/>
              </a:solidFill>
              <a:effectLst>
                <a:outerShdw blurRad="38100" dist="38100" dir="2700000" algn="tl">
                  <a:srgbClr val="000000"/>
                </a:outerShdw>
              </a:effectLst>
              <a:latin typeface="Arial Narrow" pitchFamily="34" charset="0"/>
            </a:endParaRPr>
          </a:p>
        </p:txBody>
      </p:sp>
      <p:sp>
        <p:nvSpPr>
          <p:cNvPr id="17414" name="Text Box 1031"/>
          <p:cNvSpPr txBox="1">
            <a:spLocks noChangeArrowheads="1"/>
          </p:cNvSpPr>
          <p:nvPr/>
        </p:nvSpPr>
        <p:spPr bwMode="auto">
          <a:xfrm>
            <a:off x="1014138" y="5339723"/>
            <a:ext cx="7280321" cy="275805"/>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defTabSz="796471" eaLnBrk="0" fontAlgn="base" hangingPunct="0">
              <a:spcBef>
                <a:spcPct val="50000"/>
              </a:spcBef>
              <a:spcAft>
                <a:spcPct val="0"/>
              </a:spcAft>
              <a:buClr>
                <a:srgbClr val="FFFF00"/>
              </a:buClr>
            </a:pPr>
            <a:r>
              <a:rPr lang="en-US" sz="1165" b="0" dirty="0">
                <a:solidFill>
                  <a:prstClr val="black"/>
                </a:solidFill>
                <a:latin typeface="Arial Narrow" pitchFamily="34" charset="0"/>
              </a:rPr>
              <a:t>Policy Period</a:t>
            </a:r>
          </a:p>
        </p:txBody>
      </p:sp>
      <p:sp>
        <p:nvSpPr>
          <p:cNvPr id="1197064" name="Rectangle 1032"/>
          <p:cNvSpPr>
            <a:spLocks noChangeArrowheads="1"/>
          </p:cNvSpPr>
          <p:nvPr/>
        </p:nvSpPr>
        <p:spPr bwMode="auto">
          <a:xfrm>
            <a:off x="666051" y="543066"/>
            <a:ext cx="7807279" cy="887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defTabSz="796471" eaLnBrk="0" fontAlgn="base" hangingPunct="0">
              <a:spcBef>
                <a:spcPct val="0"/>
              </a:spcBef>
              <a:spcAft>
                <a:spcPct val="0"/>
              </a:spcAft>
              <a:buClr>
                <a:srgbClr val="FFFF00"/>
              </a:buClr>
              <a:defRPr/>
            </a:pPr>
            <a:endParaRPr lang="en-US" sz="2524" b="1" dirty="0">
              <a:solidFill>
                <a:srgbClr val="1F497D"/>
              </a:solidFill>
              <a:effectLst>
                <a:outerShdw blurRad="38100" dist="38100" dir="2700000" algn="tl">
                  <a:srgbClr val="000000"/>
                </a:outerShdw>
              </a:effectLst>
              <a:latin typeface="Arial Narrow" pitchFamily="34" charset="0"/>
            </a:endParaRPr>
          </a:p>
        </p:txBody>
      </p:sp>
      <p:sp>
        <p:nvSpPr>
          <p:cNvPr id="4" name="TextBox 3"/>
          <p:cNvSpPr txBox="1"/>
          <p:nvPr/>
        </p:nvSpPr>
        <p:spPr>
          <a:xfrm>
            <a:off x="1014138" y="5861305"/>
            <a:ext cx="7241801" cy="454044"/>
          </a:xfrm>
          <a:prstGeom prst="rect">
            <a:avLst/>
          </a:prstGeom>
          <a:noFill/>
        </p:spPr>
        <p:txBody>
          <a:bodyPr wrap="square" lIns="79635" tIns="39819" rIns="79635" bIns="39819" rtlCol="0">
            <a:spAutoFit/>
          </a:bodyPr>
          <a:lstStyle/>
          <a:p>
            <a:pPr algn="ctr" defTabSz="796471" eaLnBrk="0" fontAlgn="base" hangingPunct="0">
              <a:spcBef>
                <a:spcPct val="20000"/>
              </a:spcBef>
              <a:spcAft>
                <a:spcPct val="0"/>
              </a:spcAft>
              <a:buClr>
                <a:srgbClr val="FFFF00"/>
              </a:buClr>
            </a:pPr>
            <a:r>
              <a:rPr lang="en-US" sz="1263" b="1" dirty="0">
                <a:solidFill>
                  <a:prstClr val="black"/>
                </a:solidFill>
                <a:latin typeface="Arial Narrow" pitchFamily="34" charset="0"/>
              </a:rPr>
              <a:t>Sources: WCIRB Aggregate Financial Data Calls and Unit Statistical Submissions  </a:t>
            </a:r>
          </a:p>
          <a:p>
            <a:pPr algn="ctr" defTabSz="796471" eaLnBrk="0" fontAlgn="base" hangingPunct="0">
              <a:spcBef>
                <a:spcPct val="20000"/>
              </a:spcBef>
              <a:spcAft>
                <a:spcPct val="0"/>
              </a:spcAft>
              <a:buClr>
                <a:srgbClr val="FFFF00"/>
              </a:buClr>
            </a:pPr>
            <a:endParaRPr lang="en-US" sz="971" b="1" dirty="0">
              <a:solidFill>
                <a:srgbClr val="FFFF66"/>
              </a:solidFill>
              <a:latin typeface="Arial Narrow" pitchFamily="34" charset="0"/>
            </a:endParaRPr>
          </a:p>
        </p:txBody>
      </p:sp>
      <p:sp>
        <p:nvSpPr>
          <p:cNvPr id="11" name="Rectangular Callout 10"/>
          <p:cNvSpPr/>
          <p:nvPr/>
        </p:nvSpPr>
        <p:spPr>
          <a:xfrm>
            <a:off x="5954482" y="1898713"/>
            <a:ext cx="2301457" cy="753797"/>
          </a:xfrm>
          <a:prstGeom prst="wedgeRectCallout">
            <a:avLst>
              <a:gd name="adj1" fmla="val 38083"/>
              <a:gd name="adj2" fmla="val 175049"/>
            </a:avLst>
          </a:prstGeom>
          <a:solidFill>
            <a:schemeClr val="accent1">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9635" tIns="39819" rIns="79635" bIns="39819" rtlCol="0" anchor="ctr"/>
          <a:lstStyle/>
          <a:p>
            <a:pPr algn="ctr" defTabSz="796471" eaLnBrk="0" fontAlgn="base" hangingPunct="0">
              <a:spcBef>
                <a:spcPct val="20000"/>
              </a:spcBef>
              <a:spcAft>
                <a:spcPct val="0"/>
              </a:spcAft>
              <a:buClr>
                <a:srgbClr val="FFFF00"/>
              </a:buClr>
            </a:pPr>
            <a:r>
              <a:rPr lang="en-US" sz="1263" b="1" dirty="0">
                <a:solidFill>
                  <a:prstClr val="white"/>
                </a:solidFill>
                <a:latin typeface="Arial Narrow" pitchFamily="34" charset="0"/>
                <a:cs typeface="Arial" panose="020B0604020202020204" pitchFamily="34" charset="0"/>
              </a:rPr>
              <a:t>Average charged rate is 2% below 1978 and 53% below the 2003 level, but is up 36% since 2008</a:t>
            </a:r>
            <a:endParaRPr lang="en-US" sz="1263" b="1" dirty="0">
              <a:solidFill>
                <a:prstClr val="white"/>
              </a:solidFill>
              <a:latin typeface="Arial Narrow" pitchFamily="34" charset="0"/>
            </a:endParaRPr>
          </a:p>
        </p:txBody>
      </p:sp>
    </p:spTree>
    <p:extLst>
      <p:ext uri="{BB962C8B-B14F-4D97-AF65-F5344CB8AC3E}">
        <p14:creationId xmlns:p14="http://schemas.microsoft.com/office/powerpoint/2010/main" val="156790749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1442" name="Object 2"/>
          <p:cNvGraphicFramePr>
            <a:graphicFrameLocks/>
          </p:cNvGraphicFramePr>
          <p:nvPr>
            <p:extLst>
              <p:ext uri="{D42A27DB-BD31-4B8C-83A1-F6EECF244321}">
                <p14:modId xmlns:p14="http://schemas.microsoft.com/office/powerpoint/2010/main" val="933167875"/>
              </p:ext>
            </p:extLst>
          </p:nvPr>
        </p:nvGraphicFramePr>
        <p:xfrm>
          <a:off x="543488" y="1310973"/>
          <a:ext cx="7794952" cy="4574633"/>
        </p:xfrm>
        <a:graphic>
          <a:graphicData uri="http://schemas.openxmlformats.org/presentationml/2006/ole">
            <mc:AlternateContent xmlns:mc="http://schemas.openxmlformats.org/markup-compatibility/2006">
              <mc:Choice xmlns:v="urn:schemas-microsoft-com:vml" Requires="v">
                <p:oleObj spid="_x0000_s1058" name="Chart" r:id="rId4" imgW="7962995" imgH="3714750" progId="MSGraph.Chart.8">
                  <p:embed followColorScheme="full"/>
                </p:oleObj>
              </mc:Choice>
              <mc:Fallback>
                <p:oleObj name="Chart" r:id="rId4" imgW="7962995" imgH="3714750" progId="MSGraph.Chart.8">
                  <p:embed followColorScheme="full"/>
                  <p:pic>
                    <p:nvPicPr>
                      <p:cNvPr id="0" name=""/>
                      <p:cNvPicPr>
                        <a:picLocks noChangeArrowheads="1"/>
                      </p:cNvPicPr>
                      <p:nvPr/>
                    </p:nvPicPr>
                    <p:blipFill>
                      <a:blip r:embed="rId5"/>
                      <a:srcRect/>
                      <a:stretch>
                        <a:fillRect/>
                      </a:stretch>
                    </p:blipFill>
                    <p:spPr bwMode="invGray">
                      <a:xfrm>
                        <a:off x="543488" y="1310973"/>
                        <a:ext cx="7794952" cy="4574633"/>
                      </a:xfrm>
                      <a:prstGeom prst="rect">
                        <a:avLst/>
                      </a:prstGeom>
                      <a:noFill/>
                      <a:ln>
                        <a:noFill/>
                      </a:ln>
                      <a:effectLst/>
                    </p:spPr>
                  </p:pic>
                </p:oleObj>
              </mc:Fallback>
            </mc:AlternateContent>
          </a:graphicData>
        </a:graphic>
      </p:graphicFrame>
      <p:sp>
        <p:nvSpPr>
          <p:cNvPr id="5" name="Rectangle 4"/>
          <p:cNvSpPr/>
          <p:nvPr/>
        </p:nvSpPr>
        <p:spPr>
          <a:xfrm>
            <a:off x="3762065" y="1929438"/>
            <a:ext cx="3528435" cy="569139"/>
          </a:xfrm>
          <a:prstGeom prst="rect">
            <a:avLst/>
          </a:prstGeom>
          <a:solidFill>
            <a:schemeClr val="accent1">
              <a:lumMod val="75000"/>
            </a:schemeClr>
          </a:solidFill>
          <a:effectLst>
            <a:outerShdw blurRad="50800" dist="38100" dir="2700000" algn="tl" rotWithShape="0">
              <a:prstClr val="black">
                <a:alpha val="40000"/>
              </a:prstClr>
            </a:outerShdw>
          </a:effectLst>
        </p:spPr>
        <p:txBody>
          <a:bodyPr wrap="square" lIns="79635" tIns="39819" rIns="79635" bIns="39819">
            <a:spAutoFit/>
          </a:bodyPr>
          <a:lstStyle/>
          <a:p>
            <a:pPr algn="ctr" defTabSz="796471" eaLnBrk="0" fontAlgn="base" hangingPunct="0">
              <a:spcBef>
                <a:spcPct val="20000"/>
              </a:spcBef>
              <a:spcAft>
                <a:spcPct val="0"/>
              </a:spcAft>
              <a:buClr>
                <a:srgbClr val="FFFF00"/>
              </a:buClr>
            </a:pPr>
            <a:r>
              <a:rPr lang="en-US" sz="1588" b="1" dirty="0">
                <a:solidFill>
                  <a:prstClr val="white"/>
                </a:solidFill>
                <a:latin typeface="Arial Narrow" pitchFamily="34" charset="0"/>
                <a:cs typeface="Arial" panose="020B0604020202020204" pitchFamily="34" charset="0"/>
              </a:rPr>
              <a:t>83% Reduction in claim frequency in the past 50 years from 1 in 5 injured to 1 in 25</a:t>
            </a:r>
          </a:p>
        </p:txBody>
      </p:sp>
      <p:sp>
        <p:nvSpPr>
          <p:cNvPr id="1341443" name="Rectangle 3"/>
          <p:cNvSpPr>
            <a:spLocks noGrp="1" noChangeArrowheads="1"/>
          </p:cNvSpPr>
          <p:nvPr>
            <p:ph type="title"/>
          </p:nvPr>
        </p:nvSpPr>
        <p:spPr/>
        <p:txBody>
          <a:bodyPr/>
          <a:lstStyle/>
          <a:p>
            <a:r>
              <a:rPr lang="en-US" dirty="0" smtClean="0"/>
              <a:t>Long-Term California Claim Frequency Indexed to 1962</a:t>
            </a:r>
            <a:endParaRPr lang="en-US" dirty="0"/>
          </a:p>
        </p:txBody>
      </p:sp>
      <p:sp>
        <p:nvSpPr>
          <p:cNvPr id="16" name="Slide Number Placeholder 1"/>
          <p:cNvSpPr>
            <a:spLocks noGrp="1"/>
          </p:cNvSpPr>
          <p:nvPr>
            <p:ph type="sldNum" sz="quarter" idx="12"/>
          </p:nvPr>
        </p:nvSpPr>
        <p:spPr/>
        <p:txBody>
          <a:bodyPr/>
          <a:lstStyle/>
          <a:p>
            <a:fld id="{ADC692AE-453A-4AA0-87B3-3B17F764D1E1}" type="slidenum">
              <a:rPr lang="en-US" smtClean="0">
                <a:solidFill>
                  <a:prstClr val="white"/>
                </a:solidFill>
              </a:rPr>
              <a:pPr/>
              <a:t>6</a:t>
            </a:fld>
            <a:endParaRPr lang="en-US">
              <a:solidFill>
                <a:prstClr val="white"/>
              </a:solidFill>
            </a:endParaRPr>
          </a:p>
        </p:txBody>
      </p:sp>
      <p:sp>
        <p:nvSpPr>
          <p:cNvPr id="1341444" name="Text Box 4"/>
          <p:cNvSpPr txBox="1">
            <a:spLocks noChangeArrowheads="1"/>
          </p:cNvSpPr>
          <p:nvPr/>
        </p:nvSpPr>
        <p:spPr bwMode="auto">
          <a:xfrm flipV="1">
            <a:off x="1009650" y="1640124"/>
            <a:ext cx="254235" cy="380579"/>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0" tIns="0" rIns="0" bIns="0" anchor="ctr"/>
          <a:lstStyle>
            <a:lvl1pPr eaLnBrk="0" hangingPunct="0">
              <a:tabLst>
                <a:tab pos="6061075" algn="l"/>
              </a:tabLst>
              <a:defRPr sz="2400">
                <a:solidFill>
                  <a:schemeClr val="tx1"/>
                </a:solidFill>
                <a:latin typeface="Times New Roman" pitchFamily="18" charset="0"/>
              </a:defRPr>
            </a:lvl1pPr>
            <a:lvl2pPr eaLnBrk="0" hangingPunct="0">
              <a:tabLst>
                <a:tab pos="6061075" algn="l"/>
              </a:tabLst>
              <a:defRPr sz="2400">
                <a:solidFill>
                  <a:schemeClr val="tx1"/>
                </a:solidFill>
                <a:latin typeface="Times New Roman" pitchFamily="18" charset="0"/>
              </a:defRPr>
            </a:lvl2pPr>
            <a:lvl3pPr eaLnBrk="0" hangingPunct="0">
              <a:tabLst>
                <a:tab pos="6061075" algn="l"/>
              </a:tabLst>
              <a:defRPr sz="2400">
                <a:solidFill>
                  <a:schemeClr val="tx1"/>
                </a:solidFill>
                <a:latin typeface="Times New Roman" pitchFamily="18" charset="0"/>
              </a:defRPr>
            </a:lvl3pPr>
            <a:lvl4pPr eaLnBrk="0" hangingPunct="0">
              <a:tabLst>
                <a:tab pos="6061075" algn="l"/>
              </a:tabLst>
              <a:defRPr sz="2400">
                <a:solidFill>
                  <a:schemeClr val="tx1"/>
                </a:solidFill>
                <a:latin typeface="Times New Roman" pitchFamily="18" charset="0"/>
              </a:defRPr>
            </a:lvl4pPr>
            <a:lvl5pPr eaLnBrk="0" hangingPunct="0">
              <a:tabLst>
                <a:tab pos="6061075" algn="l"/>
              </a:tabLst>
              <a:defRPr sz="2400">
                <a:solidFill>
                  <a:schemeClr val="tx1"/>
                </a:solidFill>
                <a:latin typeface="Times New Roman" pitchFamily="18" charset="0"/>
              </a:defRPr>
            </a:lvl5pPr>
            <a:lvl6pPr eaLnBrk="0" fontAlgn="base" hangingPunct="0">
              <a:spcBef>
                <a:spcPct val="0"/>
              </a:spcBef>
              <a:spcAft>
                <a:spcPct val="0"/>
              </a:spcAft>
              <a:tabLst>
                <a:tab pos="6061075" algn="l"/>
              </a:tabLst>
              <a:defRPr sz="2400">
                <a:solidFill>
                  <a:schemeClr val="tx1"/>
                </a:solidFill>
                <a:latin typeface="Times New Roman" pitchFamily="18" charset="0"/>
              </a:defRPr>
            </a:lvl6pPr>
            <a:lvl7pPr eaLnBrk="0" fontAlgn="base" hangingPunct="0">
              <a:spcBef>
                <a:spcPct val="0"/>
              </a:spcBef>
              <a:spcAft>
                <a:spcPct val="0"/>
              </a:spcAft>
              <a:tabLst>
                <a:tab pos="6061075" algn="l"/>
              </a:tabLst>
              <a:defRPr sz="2400">
                <a:solidFill>
                  <a:schemeClr val="tx1"/>
                </a:solidFill>
                <a:latin typeface="Times New Roman" pitchFamily="18" charset="0"/>
              </a:defRPr>
            </a:lvl7pPr>
            <a:lvl8pPr eaLnBrk="0" fontAlgn="base" hangingPunct="0">
              <a:spcBef>
                <a:spcPct val="0"/>
              </a:spcBef>
              <a:spcAft>
                <a:spcPct val="0"/>
              </a:spcAft>
              <a:tabLst>
                <a:tab pos="6061075" algn="l"/>
              </a:tabLst>
              <a:defRPr sz="2400">
                <a:solidFill>
                  <a:schemeClr val="tx1"/>
                </a:solidFill>
                <a:latin typeface="Times New Roman" pitchFamily="18" charset="0"/>
              </a:defRPr>
            </a:lvl8pPr>
            <a:lvl9pPr eaLnBrk="0" fontAlgn="base" hangingPunct="0">
              <a:spcBef>
                <a:spcPct val="0"/>
              </a:spcBef>
              <a:spcAft>
                <a:spcPct val="0"/>
              </a:spcAft>
              <a:tabLst>
                <a:tab pos="6061075" algn="l"/>
              </a:tabLst>
              <a:defRPr sz="2400">
                <a:solidFill>
                  <a:schemeClr val="tx1"/>
                </a:solidFill>
                <a:latin typeface="Times New Roman" pitchFamily="18" charset="0"/>
              </a:defRPr>
            </a:lvl9pPr>
          </a:lstStyle>
          <a:p>
            <a:pPr algn="ctr" defTabSz="796471" fontAlgn="base">
              <a:spcBef>
                <a:spcPct val="50000"/>
              </a:spcBef>
              <a:spcAft>
                <a:spcPct val="0"/>
              </a:spcAft>
              <a:buClr>
                <a:srgbClr val="FFFF00"/>
              </a:buClr>
            </a:pPr>
            <a:endParaRPr lang="en-US" sz="1165" b="1">
              <a:solidFill>
                <a:prstClr val="black"/>
              </a:solidFill>
              <a:latin typeface="Univers 55" pitchFamily="34" charset="0"/>
            </a:endParaRPr>
          </a:p>
        </p:txBody>
      </p:sp>
      <p:sp>
        <p:nvSpPr>
          <p:cNvPr id="1341448" name="Text Box 8"/>
          <p:cNvSpPr txBox="1">
            <a:spLocks noChangeArrowheads="1"/>
          </p:cNvSpPr>
          <p:nvPr/>
        </p:nvSpPr>
        <p:spPr bwMode="auto">
          <a:xfrm>
            <a:off x="1237335" y="5526454"/>
            <a:ext cx="7055023" cy="28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729" tIns="44365" rIns="88729" bIns="44365">
            <a:spAutoFit/>
          </a:bodyPr>
          <a:lstStyle/>
          <a:p>
            <a:pPr algn="ctr" defTabSz="796471" eaLnBrk="0" fontAlgn="base" hangingPunct="0">
              <a:spcBef>
                <a:spcPct val="50000"/>
              </a:spcBef>
              <a:spcAft>
                <a:spcPct val="0"/>
              </a:spcAft>
              <a:buClr>
                <a:srgbClr val="FFFF00"/>
              </a:buClr>
            </a:pPr>
            <a:r>
              <a:rPr lang="en-US" sz="1263" b="1" dirty="0">
                <a:solidFill>
                  <a:prstClr val="black"/>
                </a:solidFill>
                <a:latin typeface="Arial Narrow" pitchFamily="34" charset="0"/>
                <a:cs typeface="Arial" panose="020B0604020202020204" pitchFamily="34" charset="0"/>
              </a:rPr>
              <a:t>Source: Based on reported unit statistical claim counts to reported payroll adjusted for wage inflation. </a:t>
            </a:r>
          </a:p>
        </p:txBody>
      </p:sp>
      <p:sp>
        <p:nvSpPr>
          <p:cNvPr id="1341449" name="Text Box 9"/>
          <p:cNvSpPr txBox="1">
            <a:spLocks noChangeArrowheads="1"/>
          </p:cNvSpPr>
          <p:nvPr/>
        </p:nvSpPr>
        <p:spPr bwMode="auto">
          <a:xfrm>
            <a:off x="596077" y="5226310"/>
            <a:ext cx="852067" cy="26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729" tIns="44365" rIns="88729" bIns="44365">
            <a:spAutoFit/>
          </a:bodyPr>
          <a:lstStyle/>
          <a:p>
            <a:pPr algn="ctr" defTabSz="796471" eaLnBrk="0" fontAlgn="base" hangingPunct="0">
              <a:spcBef>
                <a:spcPct val="50000"/>
              </a:spcBef>
              <a:spcAft>
                <a:spcPct val="0"/>
              </a:spcAft>
              <a:buClr>
                <a:srgbClr val="FFFF00"/>
              </a:buClr>
            </a:pPr>
            <a:r>
              <a:rPr lang="en-US" sz="1165" b="1" dirty="0">
                <a:solidFill>
                  <a:prstClr val="black"/>
                </a:solidFill>
                <a:latin typeface="Arial Narrow" pitchFamily="34" charset="0"/>
              </a:rPr>
              <a:t>1962</a:t>
            </a:r>
          </a:p>
        </p:txBody>
      </p:sp>
      <p:sp>
        <p:nvSpPr>
          <p:cNvPr id="1341450" name="Text Box 10"/>
          <p:cNvSpPr txBox="1">
            <a:spLocks noChangeArrowheads="1"/>
          </p:cNvSpPr>
          <p:nvPr/>
        </p:nvSpPr>
        <p:spPr bwMode="auto">
          <a:xfrm>
            <a:off x="2507267" y="5233920"/>
            <a:ext cx="1568544" cy="26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729" tIns="44365" rIns="88729" bIns="44365">
            <a:spAutoFit/>
          </a:bodyPr>
          <a:lstStyle/>
          <a:p>
            <a:pPr algn="ctr" defTabSz="796471" eaLnBrk="0" fontAlgn="base" hangingPunct="0">
              <a:spcBef>
                <a:spcPct val="50000"/>
              </a:spcBef>
              <a:spcAft>
                <a:spcPct val="0"/>
              </a:spcAft>
              <a:buClr>
                <a:srgbClr val="FFFF00"/>
              </a:buClr>
            </a:pPr>
            <a:r>
              <a:rPr lang="en-US" sz="1165" b="1" dirty="0">
                <a:solidFill>
                  <a:prstClr val="black"/>
                </a:solidFill>
                <a:latin typeface="Arial Narrow" pitchFamily="34" charset="0"/>
              </a:rPr>
              <a:t>1978</a:t>
            </a:r>
          </a:p>
        </p:txBody>
      </p:sp>
      <p:sp>
        <p:nvSpPr>
          <p:cNvPr id="1341451" name="Text Box 11"/>
          <p:cNvSpPr txBox="1">
            <a:spLocks noChangeArrowheads="1"/>
          </p:cNvSpPr>
          <p:nvPr/>
        </p:nvSpPr>
        <p:spPr bwMode="auto">
          <a:xfrm>
            <a:off x="7408632" y="5293382"/>
            <a:ext cx="1112464" cy="238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729" tIns="44365" rIns="88729" bIns="44365">
            <a:spAutoFit/>
          </a:bodyPr>
          <a:lstStyle/>
          <a:p>
            <a:pPr algn="ctr" defTabSz="796471" eaLnBrk="0" fontAlgn="base" hangingPunct="0">
              <a:spcBef>
                <a:spcPct val="50000"/>
              </a:spcBef>
              <a:spcAft>
                <a:spcPct val="0"/>
              </a:spcAft>
              <a:buClr>
                <a:srgbClr val="FFFF00"/>
              </a:buClr>
            </a:pPr>
            <a:endParaRPr lang="en-US" sz="971" b="1" dirty="0">
              <a:solidFill>
                <a:prstClr val="black"/>
              </a:solidFill>
              <a:latin typeface="Arial Narrow" pitchFamily="34" charset="0"/>
            </a:endParaRPr>
          </a:p>
        </p:txBody>
      </p:sp>
      <p:sp>
        <p:nvSpPr>
          <p:cNvPr id="1341452" name="Text Box 12"/>
          <p:cNvSpPr txBox="1">
            <a:spLocks noChangeArrowheads="1"/>
          </p:cNvSpPr>
          <p:nvPr/>
        </p:nvSpPr>
        <p:spPr bwMode="auto">
          <a:xfrm>
            <a:off x="4997318" y="5229875"/>
            <a:ext cx="1572451" cy="26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8729" tIns="44365" rIns="88729" bIns="44365">
            <a:spAutoFit/>
          </a:bodyPr>
          <a:lstStyle/>
          <a:p>
            <a:pPr algn="ctr" defTabSz="796471" eaLnBrk="0" fontAlgn="base" hangingPunct="0">
              <a:spcBef>
                <a:spcPct val="50000"/>
              </a:spcBef>
              <a:spcAft>
                <a:spcPct val="0"/>
              </a:spcAft>
              <a:buClr>
                <a:srgbClr val="FFFF00"/>
              </a:buClr>
            </a:pPr>
            <a:r>
              <a:rPr lang="en-US" sz="1165" b="1" dirty="0">
                <a:solidFill>
                  <a:prstClr val="black"/>
                </a:solidFill>
                <a:latin typeface="Arial Narrow" pitchFamily="34" charset="0"/>
              </a:rPr>
              <a:t>1996</a:t>
            </a:r>
          </a:p>
        </p:txBody>
      </p:sp>
      <p:sp>
        <p:nvSpPr>
          <p:cNvPr id="1341453" name="Text Box 13"/>
          <p:cNvSpPr txBox="1">
            <a:spLocks noChangeArrowheads="1"/>
          </p:cNvSpPr>
          <p:nvPr/>
        </p:nvSpPr>
        <p:spPr bwMode="auto">
          <a:xfrm>
            <a:off x="7924802" y="5293382"/>
            <a:ext cx="178735" cy="238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729" tIns="44365" rIns="88729" bIns="44365">
            <a:spAutoFit/>
          </a:bodyPr>
          <a:lstStyle/>
          <a:p>
            <a:pPr algn="ctr" defTabSz="796471" eaLnBrk="0" fontAlgn="base" hangingPunct="0">
              <a:spcBef>
                <a:spcPct val="50000"/>
              </a:spcBef>
              <a:spcAft>
                <a:spcPct val="0"/>
              </a:spcAft>
              <a:buClr>
                <a:srgbClr val="FFFF00"/>
              </a:buClr>
            </a:pPr>
            <a:endParaRPr lang="en-US" sz="971" b="1" dirty="0">
              <a:solidFill>
                <a:prstClr val="black"/>
              </a:solidFill>
              <a:latin typeface="Arial Narrow" pitchFamily="34" charset="0"/>
            </a:endParaRPr>
          </a:p>
        </p:txBody>
      </p:sp>
      <p:sp>
        <p:nvSpPr>
          <p:cNvPr id="1341454" name="Text Box 14"/>
          <p:cNvSpPr txBox="1">
            <a:spLocks noChangeArrowheads="1"/>
          </p:cNvSpPr>
          <p:nvPr/>
        </p:nvSpPr>
        <p:spPr bwMode="auto">
          <a:xfrm>
            <a:off x="7497918" y="5226310"/>
            <a:ext cx="1084729" cy="268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729" tIns="44365" rIns="88729" bIns="44365">
            <a:spAutoFit/>
          </a:bodyPr>
          <a:lstStyle/>
          <a:p>
            <a:pPr algn="ctr" defTabSz="796471" eaLnBrk="0" fontAlgn="base" hangingPunct="0">
              <a:spcBef>
                <a:spcPct val="50000"/>
              </a:spcBef>
              <a:spcAft>
                <a:spcPct val="0"/>
              </a:spcAft>
              <a:buClr>
                <a:srgbClr val="FFFF00"/>
              </a:buClr>
            </a:pPr>
            <a:r>
              <a:rPr lang="en-US" sz="1165" b="1" dirty="0">
                <a:solidFill>
                  <a:prstClr val="black"/>
                </a:solidFill>
                <a:latin typeface="Arial Narrow" pitchFamily="34" charset="0"/>
              </a:rPr>
              <a:t>2012</a:t>
            </a:r>
          </a:p>
        </p:txBody>
      </p:sp>
    </p:spTree>
    <p:extLst>
      <p:ext uri="{BB962C8B-B14F-4D97-AF65-F5344CB8AC3E}">
        <p14:creationId xmlns:p14="http://schemas.microsoft.com/office/powerpoint/2010/main" val="21446057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1906" name="Rectangle 2"/>
          <p:cNvSpPr>
            <a:spLocks noGrp="1" noChangeArrowheads="1"/>
          </p:cNvSpPr>
          <p:nvPr>
            <p:ph type="title"/>
          </p:nvPr>
        </p:nvSpPr>
        <p:spPr/>
        <p:txBody>
          <a:bodyPr/>
          <a:lstStyle/>
          <a:p>
            <a:r>
              <a:rPr lang="en-US" dirty="0" smtClean="0"/>
              <a:t>Overview</a:t>
            </a:r>
          </a:p>
        </p:txBody>
      </p:sp>
      <p:sp>
        <p:nvSpPr>
          <p:cNvPr id="1531907" name="Rectangle 3"/>
          <p:cNvSpPr>
            <a:spLocks noGrp="1" noChangeArrowheads="1"/>
          </p:cNvSpPr>
          <p:nvPr>
            <p:ph idx="1"/>
          </p:nvPr>
        </p:nvSpPr>
        <p:spPr/>
        <p:txBody>
          <a:bodyPr/>
          <a:lstStyle/>
          <a:p>
            <a:r>
              <a:rPr lang="en-US" dirty="0" smtClean="0">
                <a:solidFill>
                  <a:schemeClr val="bg1">
                    <a:lumMod val="50000"/>
                  </a:schemeClr>
                </a:solidFill>
              </a:rPr>
              <a:t>Average Workers’ Compensation Premium Rates Since 1978</a:t>
            </a:r>
          </a:p>
          <a:p>
            <a:r>
              <a:rPr lang="en-US" b="1" dirty="0" smtClean="0">
                <a:solidFill>
                  <a:schemeClr val="tx1"/>
                </a:solidFill>
              </a:rPr>
              <a:t>Countrywide Comparison of Average Premium Rates</a:t>
            </a:r>
          </a:p>
          <a:p>
            <a:r>
              <a:rPr lang="en-US" dirty="0">
                <a:solidFill>
                  <a:schemeClr val="bg1">
                    <a:lumMod val="50000"/>
                  </a:schemeClr>
                </a:solidFill>
              </a:rPr>
              <a:t>Senate Bill No. 863 </a:t>
            </a:r>
            <a:r>
              <a:rPr lang="en-US" dirty="0" smtClean="0">
                <a:solidFill>
                  <a:schemeClr val="bg1">
                    <a:lumMod val="50000"/>
                  </a:schemeClr>
                </a:solidFill>
              </a:rPr>
              <a:t>Update</a:t>
            </a:r>
            <a:endParaRPr lang="en-US" dirty="0">
              <a:solidFill>
                <a:schemeClr val="bg1">
                  <a:lumMod val="50000"/>
                </a:schemeClr>
              </a:solidFill>
            </a:endParaRPr>
          </a:p>
        </p:txBody>
      </p:sp>
      <p:sp>
        <p:nvSpPr>
          <p:cNvPr id="2" name="Slide Number Placeholder 1"/>
          <p:cNvSpPr>
            <a:spLocks noGrp="1"/>
          </p:cNvSpPr>
          <p:nvPr>
            <p:ph type="sldNum" sz="quarter" idx="12"/>
          </p:nvPr>
        </p:nvSpPr>
        <p:spPr/>
        <p:txBody>
          <a:bodyPr/>
          <a:lstStyle/>
          <a:p>
            <a:pPr>
              <a:defRPr/>
            </a:pPr>
            <a:fld id="{808C5485-3CF9-44E7-BFB9-F7C6F071BFD9}" type="slidenum">
              <a:rPr lang="en-US" smtClean="0">
                <a:solidFill>
                  <a:prstClr val="white"/>
                </a:solidFill>
              </a:rPr>
              <a:pPr>
                <a:defRPr/>
              </a:pPr>
              <a:t>7</a:t>
            </a:fld>
            <a:endParaRPr lang="en-US">
              <a:solidFill>
                <a:prstClr val="white"/>
              </a:solidFill>
            </a:endParaRPr>
          </a:p>
        </p:txBody>
      </p:sp>
    </p:spTree>
    <p:extLst>
      <p:ext uri="{BB962C8B-B14F-4D97-AF65-F5344CB8AC3E}">
        <p14:creationId xmlns:p14="http://schemas.microsoft.com/office/powerpoint/2010/main" val="329232503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4418" name="Rectangle 2"/>
          <p:cNvSpPr>
            <a:spLocks noGrp="1" noChangeArrowheads="1"/>
          </p:cNvSpPr>
          <p:nvPr>
            <p:ph type="title"/>
          </p:nvPr>
        </p:nvSpPr>
        <p:spPr/>
        <p:txBody>
          <a:bodyPr/>
          <a:lstStyle/>
          <a:p>
            <a:r>
              <a:rPr lang="en-US" dirty="0" smtClean="0"/>
              <a:t>Rate Comparison Based on Oregon Studies </a:t>
            </a:r>
            <a:br>
              <a:rPr lang="en-US" dirty="0" smtClean="0"/>
            </a:br>
            <a:r>
              <a:rPr lang="en-US" dirty="0" smtClean="0"/>
              <a:t>California* vs. National Median Average Charged Rate</a:t>
            </a:r>
          </a:p>
        </p:txBody>
      </p:sp>
      <p:graphicFrame>
        <p:nvGraphicFramePr>
          <p:cNvPr id="18437" name="Object 3"/>
          <p:cNvGraphicFramePr>
            <a:graphicFrameLocks noChangeAspect="1"/>
          </p:cNvGraphicFramePr>
          <p:nvPr>
            <p:extLst>
              <p:ext uri="{D42A27DB-BD31-4B8C-83A1-F6EECF244321}">
                <p14:modId xmlns:p14="http://schemas.microsoft.com/office/powerpoint/2010/main" val="1294081406"/>
              </p:ext>
            </p:extLst>
          </p:nvPr>
        </p:nvGraphicFramePr>
        <p:xfrm>
          <a:off x="469307" y="1504951"/>
          <a:ext cx="8314204" cy="4933951"/>
        </p:xfrm>
        <a:graphic>
          <a:graphicData uri="http://schemas.openxmlformats.org/presentationml/2006/ole">
            <mc:AlternateContent xmlns:mc="http://schemas.openxmlformats.org/markup-compatibility/2006">
              <mc:Choice xmlns:v="urn:schemas-microsoft-com:vml" Requires="v">
                <p:oleObj spid="_x0000_s2082" name="Chart" r:id="rId4" imgW="7705776" imgH="4457633" progId="MSGraph.Chart.8">
                  <p:embed followColorScheme="full"/>
                </p:oleObj>
              </mc:Choice>
              <mc:Fallback>
                <p:oleObj name="Chart" r:id="rId4" imgW="7705776" imgH="4457633" progId="MSGraph.Chart.8">
                  <p:embed followColorScheme="full"/>
                  <p:pic>
                    <p:nvPicPr>
                      <p:cNvPr id="0" name=""/>
                      <p:cNvPicPr>
                        <a:picLocks noChangeAspect="1" noChangeArrowheads="1"/>
                      </p:cNvPicPr>
                      <p:nvPr/>
                    </p:nvPicPr>
                    <p:blipFill>
                      <a:blip r:embed="rId5"/>
                      <a:srcRect/>
                      <a:stretch>
                        <a:fillRect/>
                      </a:stretch>
                    </p:blipFill>
                    <p:spPr bwMode="auto">
                      <a:xfrm>
                        <a:off x="469307" y="1504951"/>
                        <a:ext cx="8314204" cy="4933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438" name="Text Box 4"/>
          <p:cNvSpPr txBox="1">
            <a:spLocks noChangeArrowheads="1"/>
          </p:cNvSpPr>
          <p:nvPr/>
        </p:nvSpPr>
        <p:spPr bwMode="auto">
          <a:xfrm>
            <a:off x="6776899" y="5529266"/>
            <a:ext cx="1608604" cy="226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50000"/>
              </a:spcBef>
              <a:spcAft>
                <a:spcPct val="0"/>
              </a:spcAft>
              <a:buClr>
                <a:srgbClr val="FFFF00"/>
              </a:buClr>
              <a:buFont typeface="Monotype Sorts" pitchFamily="2" charset="2"/>
              <a:buNone/>
            </a:pPr>
            <a:r>
              <a:rPr lang="en-US" sz="883" b="0" dirty="0">
                <a:latin typeface="Arial Narrow" pitchFamily="34" charset="0"/>
              </a:rPr>
              <a:t>       </a:t>
            </a:r>
            <a:endParaRPr lang="en-US" sz="883" b="0" dirty="0">
              <a:solidFill>
                <a:prstClr val="black"/>
              </a:solidFill>
              <a:latin typeface="Arial Narrow" pitchFamily="34" charset="0"/>
            </a:endParaRPr>
          </a:p>
        </p:txBody>
      </p:sp>
      <p:sp>
        <p:nvSpPr>
          <p:cNvPr id="18439" name="Text Box 6"/>
          <p:cNvSpPr txBox="1">
            <a:spLocks noChangeArrowheads="1"/>
          </p:cNvSpPr>
          <p:nvPr/>
        </p:nvSpPr>
        <p:spPr bwMode="auto">
          <a:xfrm>
            <a:off x="5927913" y="5475290"/>
            <a:ext cx="1528483" cy="43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50000"/>
              </a:spcBef>
              <a:spcAft>
                <a:spcPct val="0"/>
              </a:spcAft>
              <a:buClr>
                <a:srgbClr val="FFFF00"/>
              </a:buClr>
              <a:buFont typeface="Monotype Sorts" pitchFamily="2" charset="2"/>
              <a:buNone/>
            </a:pPr>
            <a:endParaRPr lang="en-US" sz="883" b="0" dirty="0">
              <a:solidFill>
                <a:prstClr val="black"/>
              </a:solidFill>
              <a:latin typeface="Arial Narrow" pitchFamily="34" charset="0"/>
            </a:endParaRPr>
          </a:p>
          <a:p>
            <a:pPr algn="ctr" eaLnBrk="0" fontAlgn="base" hangingPunct="0">
              <a:spcBef>
                <a:spcPct val="50000"/>
              </a:spcBef>
              <a:spcAft>
                <a:spcPct val="0"/>
              </a:spcAft>
              <a:buClr>
                <a:srgbClr val="FFFF00"/>
              </a:buClr>
              <a:buFont typeface="Monotype Sorts" pitchFamily="2" charset="2"/>
              <a:buNone/>
            </a:pPr>
            <a:endParaRPr lang="en-US" sz="883" b="0" dirty="0">
              <a:latin typeface="Arial Narrow" pitchFamily="34" charset="0"/>
            </a:endParaRPr>
          </a:p>
        </p:txBody>
      </p:sp>
      <p:sp>
        <p:nvSpPr>
          <p:cNvPr id="18440" name="Text Box 7"/>
          <p:cNvSpPr txBox="1">
            <a:spLocks noChangeArrowheads="1"/>
          </p:cNvSpPr>
          <p:nvPr/>
        </p:nvSpPr>
        <p:spPr bwMode="auto">
          <a:xfrm>
            <a:off x="7120498" y="5475291"/>
            <a:ext cx="1215699" cy="226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50000"/>
              </a:spcBef>
              <a:spcAft>
                <a:spcPct val="0"/>
              </a:spcAft>
              <a:buClr>
                <a:srgbClr val="FFFF00"/>
              </a:buClr>
              <a:buFont typeface="Monotype Sorts" pitchFamily="2" charset="2"/>
              <a:buNone/>
            </a:pPr>
            <a:endParaRPr lang="en-US" sz="883" b="0" dirty="0">
              <a:solidFill>
                <a:prstClr val="black"/>
              </a:solidFill>
              <a:latin typeface="Arial Narrow" pitchFamily="34" charset="0"/>
            </a:endParaRPr>
          </a:p>
        </p:txBody>
      </p:sp>
      <p:sp>
        <p:nvSpPr>
          <p:cNvPr id="18441" name="Text Box 8"/>
          <p:cNvSpPr txBox="1">
            <a:spLocks noChangeArrowheads="1"/>
          </p:cNvSpPr>
          <p:nvPr/>
        </p:nvSpPr>
        <p:spPr bwMode="auto">
          <a:xfrm>
            <a:off x="1034306" y="1543052"/>
            <a:ext cx="7338873" cy="226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50000"/>
              </a:spcBef>
              <a:spcAft>
                <a:spcPct val="0"/>
              </a:spcAft>
              <a:buClr>
                <a:srgbClr val="FFFF00"/>
              </a:buClr>
              <a:buFont typeface="Monotype Sorts" pitchFamily="2" charset="2"/>
              <a:buNone/>
            </a:pPr>
            <a:endParaRPr lang="en-US" sz="883" dirty="0">
              <a:latin typeface="Arial Narrow" pitchFamily="34" charset="0"/>
            </a:endParaRPr>
          </a:p>
        </p:txBody>
      </p:sp>
      <p:sp>
        <p:nvSpPr>
          <p:cNvPr id="18442" name="Text Box 10"/>
          <p:cNvSpPr txBox="1">
            <a:spLocks noChangeArrowheads="1"/>
          </p:cNvSpPr>
          <p:nvPr/>
        </p:nvSpPr>
        <p:spPr bwMode="auto">
          <a:xfrm>
            <a:off x="454962" y="6031348"/>
            <a:ext cx="8089247" cy="362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eaLnBrk="0" fontAlgn="base" hangingPunct="0">
              <a:spcBef>
                <a:spcPct val="50000"/>
              </a:spcBef>
              <a:spcAft>
                <a:spcPct val="0"/>
              </a:spcAft>
              <a:buClr>
                <a:srgbClr val="FFFF00"/>
              </a:buClr>
              <a:buFont typeface="Monotype Sorts" pitchFamily="2" charset="2"/>
              <a:buNone/>
            </a:pPr>
            <a:r>
              <a:rPr lang="en-US" sz="883" b="0" dirty="0">
                <a:solidFill>
                  <a:prstClr val="black"/>
                </a:solidFill>
                <a:latin typeface="Arial Narrow" pitchFamily="34" charset="0"/>
              </a:rPr>
              <a:t>*The information is based on the state of Oregon  biennial rate comparison and is based on the state of Oregon classification mix and, as a result, the California average rates shown on this exhibit differs from other measures of the average California rate.</a:t>
            </a:r>
          </a:p>
        </p:txBody>
      </p:sp>
      <p:sp>
        <p:nvSpPr>
          <p:cNvPr id="18443" name="TextBox 1"/>
          <p:cNvSpPr txBox="1">
            <a:spLocks noChangeArrowheads="1"/>
          </p:cNvSpPr>
          <p:nvPr/>
        </p:nvSpPr>
        <p:spPr bwMode="auto">
          <a:xfrm>
            <a:off x="7456395" y="5705477"/>
            <a:ext cx="861312" cy="253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eaLnBrk="0" fontAlgn="base" hangingPunct="0">
              <a:spcBef>
                <a:spcPct val="20000"/>
              </a:spcBef>
              <a:spcAft>
                <a:spcPct val="0"/>
              </a:spcAft>
              <a:buClr>
                <a:srgbClr val="FFFF00"/>
              </a:buClr>
              <a:buFont typeface="Monotype Sorts" pitchFamily="2" charset="2"/>
              <a:buNone/>
            </a:pPr>
            <a:r>
              <a:rPr lang="en-US" sz="1059" b="0" dirty="0">
                <a:solidFill>
                  <a:prstClr val="black"/>
                </a:solidFill>
                <a:latin typeface="Arial Narrow" pitchFamily="34" charset="0"/>
              </a:rPr>
              <a:t>Projected</a:t>
            </a:r>
          </a:p>
        </p:txBody>
      </p:sp>
      <p:sp>
        <p:nvSpPr>
          <p:cNvPr id="2" name="Slide Number Placeholder 1"/>
          <p:cNvSpPr>
            <a:spLocks noGrp="1"/>
          </p:cNvSpPr>
          <p:nvPr>
            <p:ph type="sldNum" sz="quarter" idx="12"/>
          </p:nvPr>
        </p:nvSpPr>
        <p:spPr/>
        <p:txBody>
          <a:bodyPr/>
          <a:lstStyle/>
          <a:p>
            <a:pPr>
              <a:defRPr/>
            </a:pPr>
            <a:fld id="{ADC692AE-453A-4AA0-87B3-3B17F764D1E1}" type="slidenum">
              <a:rPr lang="en-US" smtClean="0">
                <a:solidFill>
                  <a:prstClr val="white"/>
                </a:solidFill>
              </a:rPr>
              <a:pPr>
                <a:defRPr/>
              </a:pPr>
              <a:t>8</a:t>
            </a:fld>
            <a:endParaRPr lang="en-US">
              <a:solidFill>
                <a:prstClr val="white"/>
              </a:solidFill>
            </a:endParaRPr>
          </a:p>
        </p:txBody>
      </p:sp>
      <p:sp>
        <p:nvSpPr>
          <p:cNvPr id="11" name="Rectangle 10"/>
          <p:cNvSpPr/>
          <p:nvPr/>
        </p:nvSpPr>
        <p:spPr>
          <a:xfrm>
            <a:off x="4407243" y="2474414"/>
            <a:ext cx="3953109" cy="572858"/>
          </a:xfrm>
          <a:prstGeom prst="rect">
            <a:avLst/>
          </a:prstGeom>
          <a:solidFill>
            <a:schemeClr val="accent1">
              <a:lumMod val="75000"/>
            </a:schemeClr>
          </a:solidFill>
          <a:effectLst>
            <a:outerShdw blurRad="50800" dist="38100" dir="2700000" algn="tl" rotWithShape="0">
              <a:prstClr val="black">
                <a:alpha val="40000"/>
              </a:prstClr>
            </a:outerShdw>
          </a:effectLst>
        </p:spPr>
        <p:txBody>
          <a:bodyPr wrap="square" lIns="79635" tIns="39819" rIns="79635" bIns="39819">
            <a:spAutoFit/>
          </a:bodyPr>
          <a:lstStyle/>
          <a:p>
            <a:pPr algn="ctr" defTabSz="796471" eaLnBrk="0" fontAlgn="base" hangingPunct="0">
              <a:spcBef>
                <a:spcPct val="20000"/>
              </a:spcBef>
              <a:spcAft>
                <a:spcPct val="0"/>
              </a:spcAft>
              <a:buClr>
                <a:srgbClr val="FFFF00"/>
              </a:buClr>
            </a:pPr>
            <a:r>
              <a:rPr lang="en-US" sz="1600" b="1" dirty="0">
                <a:solidFill>
                  <a:prstClr val="white"/>
                </a:solidFill>
                <a:latin typeface="Arial Narrow" pitchFamily="34" charset="0"/>
                <a:cs typeface="Arial" panose="020B0604020202020204" pitchFamily="34" charset="0"/>
              </a:rPr>
              <a:t>In 2014 California is only state in the Oregon study with an average rate over $3.00 per $100</a:t>
            </a:r>
          </a:p>
        </p:txBody>
      </p:sp>
    </p:spTree>
    <p:extLst>
      <p:ext uri="{BB962C8B-B14F-4D97-AF65-F5344CB8AC3E}">
        <p14:creationId xmlns:p14="http://schemas.microsoft.com/office/powerpoint/2010/main" val="218940826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0474" name="Rectangle 10"/>
          <p:cNvSpPr>
            <a:spLocks noGrp="1" noChangeArrowheads="1"/>
          </p:cNvSpPr>
          <p:nvPr>
            <p:ph type="title"/>
          </p:nvPr>
        </p:nvSpPr>
        <p:spPr>
          <a:xfrm>
            <a:off x="359087" y="349223"/>
            <a:ext cx="8049184" cy="859119"/>
          </a:xfrm>
        </p:spPr>
        <p:txBody>
          <a:bodyPr/>
          <a:lstStyle/>
          <a:p>
            <a:r>
              <a:rPr lang="en-US" dirty="0" smtClean="0"/>
              <a:t>Countrywide Estimated Permanent Partial Disability Claims per 100,000 Employees </a:t>
            </a:r>
          </a:p>
        </p:txBody>
      </p:sp>
      <p:sp>
        <p:nvSpPr>
          <p:cNvPr id="2" name="Slide Number Placeholder 1"/>
          <p:cNvSpPr>
            <a:spLocks noGrp="1"/>
          </p:cNvSpPr>
          <p:nvPr>
            <p:ph type="sldNum" sz="quarter" idx="12"/>
          </p:nvPr>
        </p:nvSpPr>
        <p:spPr/>
        <p:txBody>
          <a:bodyPr/>
          <a:lstStyle/>
          <a:p>
            <a:fld id="{ADC692AE-453A-4AA0-87B3-3B17F764D1E1}" type="slidenum">
              <a:rPr lang="en-US" smtClean="0">
                <a:solidFill>
                  <a:prstClr val="white"/>
                </a:solidFill>
              </a:rPr>
              <a:pPr/>
              <a:t>9</a:t>
            </a:fld>
            <a:endParaRPr lang="en-US">
              <a:solidFill>
                <a:prstClr val="white"/>
              </a:solidFill>
            </a:endParaRPr>
          </a:p>
        </p:txBody>
      </p:sp>
      <p:graphicFrame>
        <p:nvGraphicFramePr>
          <p:cNvPr id="3" name="Object 3"/>
          <p:cNvGraphicFramePr>
            <a:graphicFrameLocks noChangeAspect="1"/>
          </p:cNvGraphicFramePr>
          <p:nvPr>
            <p:extLst>
              <p:ext uri="{D42A27DB-BD31-4B8C-83A1-F6EECF244321}">
                <p14:modId xmlns:p14="http://schemas.microsoft.com/office/powerpoint/2010/main" val="1808503996"/>
              </p:ext>
            </p:extLst>
          </p:nvPr>
        </p:nvGraphicFramePr>
        <p:xfrm>
          <a:off x="344165" y="1707070"/>
          <a:ext cx="8367195" cy="4001761"/>
        </p:xfrm>
        <a:graphic>
          <a:graphicData uri="http://schemas.openxmlformats.org/drawingml/2006/chart">
            <c:chart xmlns:c="http://schemas.openxmlformats.org/drawingml/2006/chart" xmlns:r="http://schemas.openxmlformats.org/officeDocument/2006/relationships" r:id="rId3"/>
          </a:graphicData>
        </a:graphic>
      </p:graphicFrame>
      <p:sp>
        <p:nvSpPr>
          <p:cNvPr id="25606" name="Text Box 5"/>
          <p:cNvSpPr txBox="1">
            <a:spLocks noChangeArrowheads="1"/>
          </p:cNvSpPr>
          <p:nvPr/>
        </p:nvSpPr>
        <p:spPr bwMode="auto">
          <a:xfrm>
            <a:off x="6243903" y="2016130"/>
            <a:ext cx="181570" cy="226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875" tIns="44937" rIns="89875" bIns="44937">
            <a:spAutoFit/>
          </a:bodyPr>
          <a:lstStyle>
            <a:lvl1pPr>
              <a:defRPr sz="1000" b="1">
                <a:solidFill>
                  <a:srgbClr val="FFFF66"/>
                </a:solidFill>
                <a:latin typeface="Arial" charset="0"/>
              </a:defRPr>
            </a:lvl1pPr>
            <a:lvl2pPr marL="742950" indent="-285750">
              <a:defRPr sz="1000" b="1">
                <a:solidFill>
                  <a:srgbClr val="FFFF66"/>
                </a:solidFill>
                <a:latin typeface="Arial" charset="0"/>
              </a:defRPr>
            </a:lvl2pPr>
            <a:lvl3pPr marL="1143000" indent="-228600">
              <a:defRPr sz="1000" b="1">
                <a:solidFill>
                  <a:srgbClr val="FFFF66"/>
                </a:solidFill>
                <a:latin typeface="Arial" charset="0"/>
              </a:defRPr>
            </a:lvl3pPr>
            <a:lvl4pPr marL="1600200" indent="-228600">
              <a:defRPr sz="1000" b="1">
                <a:solidFill>
                  <a:srgbClr val="FFFF66"/>
                </a:solidFill>
                <a:latin typeface="Arial" charset="0"/>
              </a:defRPr>
            </a:lvl4pPr>
            <a:lvl5pPr marL="2057400" indent="-228600">
              <a:defRPr sz="1000" b="1">
                <a:solidFill>
                  <a:srgbClr val="FFFF66"/>
                </a:solidFill>
                <a:latin typeface="Arial" charset="0"/>
              </a:defRPr>
            </a:lvl5pPr>
            <a:lvl6pPr marL="25146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6pPr>
            <a:lvl7pPr marL="29718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7pPr>
            <a:lvl8pPr marL="34290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8pPr>
            <a:lvl9pPr marL="3886200" indent="-228600" algn="ctr" eaLnBrk="0" fontAlgn="base" hangingPunct="0">
              <a:spcBef>
                <a:spcPct val="20000"/>
              </a:spcBef>
              <a:spcAft>
                <a:spcPct val="0"/>
              </a:spcAft>
              <a:buClr>
                <a:srgbClr val="FFFF00"/>
              </a:buClr>
              <a:buFont typeface="Monotype Sorts" pitchFamily="2" charset="2"/>
              <a:defRPr sz="1000" b="1">
                <a:solidFill>
                  <a:srgbClr val="FFFF66"/>
                </a:solidFill>
                <a:latin typeface="Arial" charset="0"/>
              </a:defRPr>
            </a:lvl9pPr>
          </a:lstStyle>
          <a:p>
            <a:pPr algn="ctr" defTabSz="806753" eaLnBrk="0" fontAlgn="base" hangingPunct="0">
              <a:spcBef>
                <a:spcPct val="20000"/>
              </a:spcBef>
              <a:spcAft>
                <a:spcPct val="0"/>
              </a:spcAft>
              <a:buClr>
                <a:srgbClr val="FFFF00"/>
              </a:buClr>
            </a:pPr>
            <a:endParaRPr lang="en-US" sz="883" dirty="0">
              <a:latin typeface="Arial Narrow" pitchFamily="34" charset="0"/>
            </a:endParaRPr>
          </a:p>
        </p:txBody>
      </p:sp>
      <p:sp>
        <p:nvSpPr>
          <p:cNvPr id="6" name="TextBox 5"/>
          <p:cNvSpPr txBox="1"/>
          <p:nvPr/>
        </p:nvSpPr>
        <p:spPr>
          <a:xfrm>
            <a:off x="750923" y="5708830"/>
            <a:ext cx="7659836" cy="244445"/>
          </a:xfrm>
          <a:prstGeom prst="rect">
            <a:avLst/>
          </a:prstGeom>
          <a:noFill/>
        </p:spPr>
        <p:txBody>
          <a:bodyPr wrap="square" lIns="80663" tIns="40332" rIns="80663" bIns="40332" rtlCol="0">
            <a:spAutoFit/>
          </a:bodyPr>
          <a:lstStyle/>
          <a:p>
            <a:pPr defTabSz="806753" eaLnBrk="0" fontAlgn="base" hangingPunct="0">
              <a:spcBef>
                <a:spcPct val="20000"/>
              </a:spcBef>
              <a:spcAft>
                <a:spcPct val="0"/>
              </a:spcAft>
              <a:buClr>
                <a:srgbClr val="FFFF00"/>
              </a:buClr>
            </a:pPr>
            <a:r>
              <a:rPr lang="en-US" sz="1059" dirty="0">
                <a:solidFill>
                  <a:prstClr val="black"/>
                </a:solidFill>
                <a:latin typeface="Arial Narrow" pitchFamily="34" charset="0"/>
                <a:cs typeface="Arial" pitchFamily="34" charset="0"/>
              </a:rPr>
              <a:t>Source: 2014 NCCI  Annual Statistical Bulletin for 2010 policy year at first report level.</a:t>
            </a:r>
            <a:endParaRPr lang="en-US" sz="1059" dirty="0">
              <a:solidFill>
                <a:srgbClr val="FFFF66"/>
              </a:solidFill>
              <a:latin typeface="Arial Narrow" pitchFamily="34" charset="0"/>
              <a:cs typeface="Arial" pitchFamily="34" charset="0"/>
            </a:endParaRPr>
          </a:p>
        </p:txBody>
      </p:sp>
      <p:cxnSp>
        <p:nvCxnSpPr>
          <p:cNvPr id="5" name="Straight Connector 4"/>
          <p:cNvCxnSpPr/>
          <p:nvPr/>
        </p:nvCxnSpPr>
        <p:spPr>
          <a:xfrm flipV="1">
            <a:off x="4659277" y="3551779"/>
            <a:ext cx="8771" cy="1841663"/>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190092" y="3307365"/>
            <a:ext cx="955911" cy="255326"/>
          </a:xfrm>
          <a:prstGeom prst="rect">
            <a:avLst/>
          </a:prstGeom>
          <a:noFill/>
        </p:spPr>
        <p:txBody>
          <a:bodyPr wrap="square" rtlCol="0">
            <a:spAutoFit/>
          </a:bodyPr>
          <a:lstStyle/>
          <a:p>
            <a:pPr algn="ctr" eaLnBrk="0" fontAlgn="base" hangingPunct="0">
              <a:spcBef>
                <a:spcPct val="20000"/>
              </a:spcBef>
              <a:spcAft>
                <a:spcPct val="0"/>
              </a:spcAft>
              <a:buClr>
                <a:srgbClr val="FFFF00"/>
              </a:buClr>
              <a:buFont typeface="Monotype Sorts" pitchFamily="2" charset="2"/>
              <a:buNone/>
            </a:pPr>
            <a:r>
              <a:rPr lang="en-US" sz="1059" b="1" dirty="0">
                <a:solidFill>
                  <a:prstClr val="black"/>
                </a:solidFill>
                <a:latin typeface="Arial Narrow" pitchFamily="34" charset="0"/>
              </a:rPr>
              <a:t>Median = 320</a:t>
            </a:r>
          </a:p>
        </p:txBody>
      </p:sp>
    </p:spTree>
    <p:extLst>
      <p:ext uri="{BB962C8B-B14F-4D97-AF65-F5344CB8AC3E}">
        <p14:creationId xmlns:p14="http://schemas.microsoft.com/office/powerpoint/2010/main" val="403928759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1610</Words>
  <Application>Microsoft Office PowerPoint</Application>
  <PresentationFormat>On-screen Show (4:3)</PresentationFormat>
  <Paragraphs>253</Paragraphs>
  <Slides>22</Slides>
  <Notes>14</Notes>
  <HiddenSlides>0</HiddenSlides>
  <MMClips>0</MMClips>
  <ScaleCrop>false</ScaleCrop>
  <HeadingPairs>
    <vt:vector size="6" baseType="variant">
      <vt:variant>
        <vt:lpstr>Theme</vt:lpstr>
      </vt:variant>
      <vt:variant>
        <vt:i4>18</vt:i4>
      </vt:variant>
      <vt:variant>
        <vt:lpstr>Embedded OLE Servers</vt:lpstr>
      </vt:variant>
      <vt:variant>
        <vt:i4>1</vt:i4>
      </vt:variant>
      <vt:variant>
        <vt:lpstr>Slide Titles</vt:lpstr>
      </vt:variant>
      <vt:variant>
        <vt:i4>22</vt:i4>
      </vt:variant>
    </vt:vector>
  </HeadingPairs>
  <TitlesOfParts>
    <vt:vector size="41" baseType="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Office Theme</vt:lpstr>
      <vt:lpstr>15_Office Theme</vt:lpstr>
      <vt:lpstr>16_Office Theme</vt:lpstr>
      <vt:lpstr>17_Office Theme</vt:lpstr>
      <vt:lpstr>Chart</vt:lpstr>
      <vt:lpstr>Senate Bill No. 863 Cost Monitoring – Current Update </vt:lpstr>
      <vt:lpstr>PowerPoint Presentation</vt:lpstr>
      <vt:lpstr>Overview</vt:lpstr>
      <vt:lpstr>California Premium Rating System    </vt:lpstr>
      <vt:lpstr>Estimated Average Charged Insurer Rate Per $100 of Payroll </vt:lpstr>
      <vt:lpstr>Long-Term California Claim Frequency Indexed to 1962</vt:lpstr>
      <vt:lpstr>Overview</vt:lpstr>
      <vt:lpstr>Rate Comparison Based on Oregon Studies  California* vs. National Median Average Charged Rate</vt:lpstr>
      <vt:lpstr>Countrywide Estimated Permanent Partial Disability Claims per 100,000 Employees </vt:lpstr>
      <vt:lpstr>Countrywide Incurred Medical Benefits per Indemnity Claim </vt:lpstr>
      <vt:lpstr>Average Benefit Delivery Costs; Claims with 7+ Days of Lost Time California vs. WCRI 16 State Median (at 36 Months)</vt:lpstr>
      <vt:lpstr>Overview</vt:lpstr>
      <vt:lpstr>SB 863 Summary    </vt:lpstr>
      <vt:lpstr>WCIRB Prospective Cost Evaluation of SB 863 Summary of  WCIRB  Initial Prospective Estimates  ($’s in billions)   </vt:lpstr>
      <vt:lpstr>Senate Bill No. 863 Cost Monitoring </vt:lpstr>
      <vt:lpstr>Number of Liens Filed</vt:lpstr>
      <vt:lpstr>Cumulative Change in Average Cost Per Indemnity Claim in 2013 &amp; 2014 </vt:lpstr>
      <vt:lpstr>Senate Bill No. 863 Cost Monitoring </vt:lpstr>
      <vt:lpstr>Changes in Estimated Indemnity Claim Frequency from 2011 to 2014</vt:lpstr>
      <vt:lpstr>Counts of 2014 IMR Filings </vt:lpstr>
      <vt:lpstr>Changes in Average Loss Adjustment Expense Per Indemnity Claim  </vt:lpstr>
      <vt:lpstr>WCIRB SB 863 Cost Monitoring – Updated WCIRB Assessments</vt:lpstr>
    </vt:vector>
  </TitlesOfParts>
  <Company>WCIRB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Hannan</dc:creator>
  <cp:lastModifiedBy>David Bellusci</cp:lastModifiedBy>
  <cp:revision>27</cp:revision>
  <dcterms:created xsi:type="dcterms:W3CDTF">2015-03-24T15:34:58Z</dcterms:created>
  <dcterms:modified xsi:type="dcterms:W3CDTF">2015-03-24T22:18:49Z</dcterms:modified>
</cp:coreProperties>
</file>