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handoutMasterIdLst>
    <p:handoutMasterId r:id="rId58"/>
  </p:handoutMasterIdLst>
  <p:sldIdLst>
    <p:sldId id="298" r:id="rId2"/>
    <p:sldId id="396" r:id="rId3"/>
    <p:sldId id="397" r:id="rId4"/>
    <p:sldId id="398" r:id="rId5"/>
    <p:sldId id="399" r:id="rId6"/>
    <p:sldId id="409" r:id="rId7"/>
    <p:sldId id="455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0" r:id="rId17"/>
    <p:sldId id="439" r:id="rId18"/>
    <p:sldId id="385" r:id="rId19"/>
    <p:sldId id="456" r:id="rId20"/>
    <p:sldId id="314" r:id="rId21"/>
    <p:sldId id="315" r:id="rId22"/>
    <p:sldId id="435" r:id="rId23"/>
    <p:sldId id="384" r:id="rId24"/>
    <p:sldId id="443" r:id="rId25"/>
    <p:sldId id="442" r:id="rId26"/>
    <p:sldId id="390" r:id="rId27"/>
    <p:sldId id="452" r:id="rId28"/>
    <p:sldId id="453" r:id="rId29"/>
    <p:sldId id="444" r:id="rId30"/>
    <p:sldId id="446" r:id="rId31"/>
    <p:sldId id="447" r:id="rId32"/>
    <p:sldId id="450" r:id="rId33"/>
    <p:sldId id="445" r:id="rId34"/>
    <p:sldId id="448" r:id="rId35"/>
    <p:sldId id="412" r:id="rId36"/>
    <p:sldId id="413" r:id="rId37"/>
    <p:sldId id="414" r:id="rId38"/>
    <p:sldId id="415" r:id="rId39"/>
    <p:sldId id="416" r:id="rId40"/>
    <p:sldId id="434" r:id="rId41"/>
    <p:sldId id="438" r:id="rId42"/>
    <p:sldId id="429" r:id="rId43"/>
    <p:sldId id="419" r:id="rId44"/>
    <p:sldId id="427" r:id="rId45"/>
    <p:sldId id="363" r:id="rId46"/>
    <p:sldId id="426" r:id="rId47"/>
    <p:sldId id="451" r:id="rId48"/>
    <p:sldId id="454" r:id="rId49"/>
    <p:sldId id="431" r:id="rId50"/>
    <p:sldId id="449" r:id="rId51"/>
    <p:sldId id="432" r:id="rId52"/>
    <p:sldId id="437" r:id="rId53"/>
    <p:sldId id="424" r:id="rId54"/>
    <p:sldId id="425" r:id="rId55"/>
    <p:sldId id="354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od Lanier" initials="D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84118" autoAdjust="0"/>
  </p:normalViewPr>
  <p:slideViewPr>
    <p:cSldViewPr>
      <p:cViewPr>
        <p:scale>
          <a:sx n="61" d="100"/>
          <a:sy n="61" d="100"/>
        </p:scale>
        <p:origin x="-202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IMR\Data%20Presentation%20to%20Leg%20March%202015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2014%20Issues%20per%20IM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IMR\Annual%20Report\Updated%20Annual%20Report%20January%202015%20George%20P%20Presentation%20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IBR\IBR%20Presentation%20Tables%20and%20Slides%202013%20and%202014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IBR\IBR%20Presentation%20Tables%20and%20Slides%202013%20and%20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gordon\Documents\IBR\IBR%20Presentation%20Tables%20and%20Slides%202013%20and%20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Sheet2!$A$5:$B$6</c:f>
              <c:multiLvlStrCache>
                <c:ptCount val="2"/>
                <c:lvl>
                  <c:pt idx="0">
                    <c:v>486 Thousand</c:v>
                  </c:pt>
                  <c:pt idx="1">
                    <c:v>26.2 million</c:v>
                  </c:pt>
                </c:lvl>
                <c:lvl>
                  <c:pt idx="0">
                    <c:v>2014 estimated number of IMR disputed treatment issues based on IMR Applications and an average of 2.6 Treatment Issues per IMR Final Determination Letter.
</c:v>
                  </c:pt>
                  <c:pt idx="1">
                    <c:v>2013 date of service medical bill lines for all dates of injury from WCIS data</c:v>
                  </c:pt>
                </c:lvl>
              </c:multiLvlStrCache>
            </c:multiLvlStrRef>
          </c:cat>
          <c:val>
            <c:numRef>
              <c:f>Sheet2!$C$5:$C$6</c:f>
              <c:numCache>
                <c:formatCode>General</c:formatCode>
                <c:ptCount val="2"/>
                <c:pt idx="0">
                  <c:v>0.48599999999999999</c:v>
                </c:pt>
                <c:pt idx="1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63040"/>
        <c:axId val="93064576"/>
      </c:barChart>
      <c:catAx>
        <c:axId val="9306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93064576"/>
        <c:crosses val="autoZero"/>
        <c:auto val="1"/>
        <c:lblAlgn val="ctr"/>
        <c:lblOffset val="100"/>
        <c:noMultiLvlLbl val="0"/>
      </c:catAx>
      <c:valAx>
        <c:axId val="93064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06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83333333333334"/>
          <c:y val="8.1317204301075266E-2"/>
          <c:w val="0.76742424242424245"/>
          <c:h val="0.74327956989247312"/>
        </c:manualLayout>
      </c:layout>
      <c:pie3DChart>
        <c:varyColors val="1"/>
        <c:ser>
          <c:idx val="0"/>
          <c:order val="0"/>
          <c:tx>
            <c:strRef>
              <c:f>'Outcomes for All Closed IMRs'!$D$2:$D$4</c:f>
              <c:strCache>
                <c:ptCount val="1"/>
                <c:pt idx="0">
                  <c:v>Final Determination Issued  Ineligible Terminated 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28362765449773325"/>
                  <c:y val="-0.376507281347896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Final Determination </a:t>
                    </a:r>
                    <a:r>
                      <a:rPr lang="en-US" sz="1400" b="1" dirty="0" smtClean="0"/>
                      <a:t>Letter</a:t>
                    </a:r>
                    <a:endParaRPr lang="en-US" sz="1400" b="1" dirty="0"/>
                  </a:p>
                  <a:p>
                    <a:r>
                      <a:rPr lang="en-US" sz="1400" b="1" dirty="0"/>
                      <a:t>N= 144,644, (77%)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603078024337865E-2"/>
                  <c:y val="-8.680255693844720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Ineligible N=31,787 </a:t>
                    </a:r>
                  </a:p>
                  <a:p>
                    <a:r>
                      <a:rPr lang="en-US" sz="1400" b="1"/>
                      <a:t>(17%)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7109997613934615E-2"/>
                  <c:y val="-3.213614427228854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Terminated </a:t>
                    </a:r>
                  </a:p>
                  <a:p>
                    <a:r>
                      <a:rPr lang="en-US" sz="1400" b="1"/>
                      <a:t> N=11,541</a:t>
                    </a:r>
                    <a:r>
                      <a:rPr lang="en-US" sz="1400" b="1" baseline="0"/>
                      <a:t> </a:t>
                    </a:r>
                  </a:p>
                  <a:p>
                    <a:r>
                      <a:rPr lang="en-US" sz="1400" b="1" baseline="0"/>
                      <a:t>(</a:t>
                    </a:r>
                    <a:r>
                      <a:rPr lang="en-US" sz="1400" b="1"/>
                      <a:t>6%)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'Outcomes for All Closed IMRs'!$D$2:$D$4</c:f>
              <c:strCache>
                <c:ptCount val="3"/>
                <c:pt idx="0">
                  <c:v>Final Determination Issued </c:v>
                </c:pt>
                <c:pt idx="1">
                  <c:v>Ineligible</c:v>
                </c:pt>
                <c:pt idx="2">
                  <c:v>Terminated </c:v>
                </c:pt>
              </c:strCache>
            </c:strRef>
          </c:cat>
          <c:val>
            <c:numRef>
              <c:f>'Outcomes for All Closed IMRs'!$E$2:$E$4</c:f>
              <c:numCache>
                <c:formatCode>#,##0</c:formatCode>
                <c:ptCount val="3"/>
                <c:pt idx="0">
                  <c:v>144644</c:v>
                </c:pt>
                <c:pt idx="1">
                  <c:v>31787</c:v>
                </c:pt>
                <c:pt idx="2">
                  <c:v>11541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3333333333333334"/>
          <c:w val="0.6430555555555556"/>
          <c:h val="0.50902653834937295"/>
        </c:manualLayout>
      </c:layout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CNC</c:v>
                </c:pt>
                <c:pt idx="1">
                  <c:v>No Signature</c:v>
                </c:pt>
                <c:pt idx="2">
                  <c:v>No Signature &amp; No UR</c:v>
                </c:pt>
                <c:pt idx="3">
                  <c:v>No UR</c:v>
                </c:pt>
                <c:pt idx="4">
                  <c:v>Untimely</c:v>
                </c:pt>
                <c:pt idx="5">
                  <c:v>Other</c:v>
                </c:pt>
              </c:strCache>
            </c:strRef>
          </c:cat>
          <c:val>
            <c:numRef>
              <c:f>Sheet1!$H$2:$H$7</c:f>
              <c:numCache>
                <c:formatCode>0%</c:formatCode>
                <c:ptCount val="6"/>
                <c:pt idx="0">
                  <c:v>0.10823776328611048</c:v>
                </c:pt>
                <c:pt idx="1">
                  <c:v>0.1499887564650326</c:v>
                </c:pt>
                <c:pt idx="2">
                  <c:v>2.0688104340004499E-2</c:v>
                </c:pt>
                <c:pt idx="3">
                  <c:v>0.38048122329660444</c:v>
                </c:pt>
                <c:pt idx="4">
                  <c:v>0.27913949479049549</c:v>
                </c:pt>
                <c:pt idx="5">
                  <c:v>6.1464657821752491E-2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792979002624669E-2"/>
          <c:y val="0.73495246427529892"/>
          <c:w val="0.75163626421697283"/>
          <c:h val="0.17801049868766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1.285411198600175E-2"/>
                  <c:y val="-0.1518664333624963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Issue 44%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702986233863624"/>
                  <c:y val="-7.55239970003749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Issues 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89086185655364E-2"/>
                  <c:y val="4.58241938507686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to 5 Issues 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to 10 Issues  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10+ Issues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Sheet2!$F$1:$F$5</c:f>
              <c:strCache>
                <c:ptCount val="5"/>
                <c:pt idx="0">
                  <c:v>1 Issue</c:v>
                </c:pt>
                <c:pt idx="1">
                  <c:v>2 Issues</c:v>
                </c:pt>
                <c:pt idx="2">
                  <c:v>3 to 5 Issues</c:v>
                </c:pt>
                <c:pt idx="3">
                  <c:v>5 to 10 Issues</c:v>
                </c:pt>
                <c:pt idx="4">
                  <c:v>10+ Issues</c:v>
                </c:pt>
              </c:strCache>
            </c:strRef>
          </c:cat>
          <c:val>
            <c:numRef>
              <c:f>Sheet2!$E$1:$E$5</c:f>
              <c:numCache>
                <c:formatCode>0%</c:formatCode>
                <c:ptCount val="5"/>
                <c:pt idx="0">
                  <c:v>0.43558960978912431</c:v>
                </c:pt>
                <c:pt idx="1">
                  <c:v>0.20236306289941708</c:v>
                </c:pt>
                <c:pt idx="2">
                  <c:v>0.26608814835609423</c:v>
                </c:pt>
                <c:pt idx="3">
                  <c:v>8.3491586439222554E-2</c:v>
                </c:pt>
                <c:pt idx="4">
                  <c:v>1.2467592516141816E-2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'Treatment Decisions by Major '!$O$18</c:f>
              <c:strCache>
                <c:ptCount val="1"/>
                <c:pt idx="0">
                  <c:v>Overturned UR  (%)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'Treatment Decisions by Major '!$H$19:$H$31</c:f>
              <c:strCache>
                <c:ptCount val="13"/>
                <c:pt idx="0">
                  <c:v>Facilities/Home Health Care </c:v>
                </c:pt>
                <c:pt idx="1">
                  <c:v>Psychology/Psychiatry</c:v>
                </c:pt>
                <c:pt idx="2">
                  <c:v>Evaluation &amp; Mgmt</c:v>
                </c:pt>
                <c:pt idx="3">
                  <c:v>Acupuncture/Chiropractic</c:v>
                </c:pt>
                <c:pt idx="4">
                  <c:v>Radiology </c:v>
                </c:pt>
                <c:pt idx="5">
                  <c:v>Service Category Not Avail.</c:v>
                </c:pt>
                <c:pt idx="6">
                  <c:v>Surgery*</c:v>
                </c:pt>
                <c:pt idx="7">
                  <c:v>Diagnostic Test</c:v>
                </c:pt>
                <c:pt idx="8">
                  <c:v>Equipment </c:v>
                </c:pt>
                <c:pt idx="9">
                  <c:v>Miscellaneous </c:v>
                </c:pt>
                <c:pt idx="10">
                  <c:v>Therapies (PT/OT)</c:v>
                </c:pt>
                <c:pt idx="11">
                  <c:v>Pharmaceuticals </c:v>
                </c:pt>
                <c:pt idx="12">
                  <c:v>All Categories</c:v>
                </c:pt>
              </c:strCache>
            </c:strRef>
          </c:cat>
          <c:val>
            <c:numRef>
              <c:f>'Treatment Decisions by Major '!$O$19:$O$31</c:f>
              <c:numCache>
                <c:formatCode>0%</c:formatCode>
                <c:ptCount val="13"/>
                <c:pt idx="0">
                  <c:v>4.8207663782447466E-2</c:v>
                </c:pt>
                <c:pt idx="1">
                  <c:v>0.13983926521239953</c:v>
                </c:pt>
                <c:pt idx="2">
                  <c:v>0.19302253140899181</c:v>
                </c:pt>
                <c:pt idx="3">
                  <c:v>5.1130678407044224E-2</c:v>
                </c:pt>
                <c:pt idx="4">
                  <c:v>0.11356051291059195</c:v>
                </c:pt>
                <c:pt idx="5">
                  <c:v>7.6803284490691584E-2</c:v>
                </c:pt>
                <c:pt idx="6">
                  <c:v>0.10979452054794521</c:v>
                </c:pt>
                <c:pt idx="7">
                  <c:v>0.12050529901589704</c:v>
                </c:pt>
                <c:pt idx="8">
                  <c:v>6.3780651662747739E-2</c:v>
                </c:pt>
                <c:pt idx="9">
                  <c:v>8.4709886278741597E-2</c:v>
                </c:pt>
                <c:pt idx="10">
                  <c:v>6.0301099703769831E-2</c:v>
                </c:pt>
                <c:pt idx="11">
                  <c:v>8.0221565989271174E-2</c:v>
                </c:pt>
                <c:pt idx="12">
                  <c:v>8.6726248384614263E-2</c:v>
                </c:pt>
              </c:numCache>
            </c:numRef>
          </c:val>
        </c:ser>
        <c:ser>
          <c:idx val="1"/>
          <c:order val="1"/>
          <c:tx>
            <c:strRef>
              <c:f>'Treatment Decisions by Major '!$P$18</c:f>
              <c:strCache>
                <c:ptCount val="1"/>
                <c:pt idx="0">
                  <c:v>Upheld UR (%)</c:v>
                </c:pt>
              </c:strCache>
            </c:strRef>
          </c:tx>
          <c:invertIfNegative val="0"/>
          <c:cat>
            <c:strRef>
              <c:f>'Treatment Decisions by Major '!$H$19:$H$31</c:f>
              <c:strCache>
                <c:ptCount val="13"/>
                <c:pt idx="0">
                  <c:v>Facilities/Home Health Care </c:v>
                </c:pt>
                <c:pt idx="1">
                  <c:v>Psychology/Psychiatry</c:v>
                </c:pt>
                <c:pt idx="2">
                  <c:v>Evaluation &amp; Mgmt</c:v>
                </c:pt>
                <c:pt idx="3">
                  <c:v>Acupuncture/Chiropractic</c:v>
                </c:pt>
                <c:pt idx="4">
                  <c:v>Radiology </c:v>
                </c:pt>
                <c:pt idx="5">
                  <c:v>Service Category Not Avail.</c:v>
                </c:pt>
                <c:pt idx="6">
                  <c:v>Surgery*</c:v>
                </c:pt>
                <c:pt idx="7">
                  <c:v>Diagnostic Test</c:v>
                </c:pt>
                <c:pt idx="8">
                  <c:v>Equipment </c:v>
                </c:pt>
                <c:pt idx="9">
                  <c:v>Miscellaneous </c:v>
                </c:pt>
                <c:pt idx="10">
                  <c:v>Therapies (PT/OT)</c:v>
                </c:pt>
                <c:pt idx="11">
                  <c:v>Pharmaceuticals </c:v>
                </c:pt>
                <c:pt idx="12">
                  <c:v>All Categories</c:v>
                </c:pt>
              </c:strCache>
            </c:strRef>
          </c:cat>
          <c:val>
            <c:numRef>
              <c:f>'Treatment Decisions by Major '!$P$19:$P$31</c:f>
              <c:numCache>
                <c:formatCode>0%</c:formatCode>
                <c:ptCount val="13"/>
                <c:pt idx="0">
                  <c:v>0.95179233621755255</c:v>
                </c:pt>
                <c:pt idx="1">
                  <c:v>0.86016073478760047</c:v>
                </c:pt>
                <c:pt idx="2">
                  <c:v>0.80697746859100816</c:v>
                </c:pt>
                <c:pt idx="3">
                  <c:v>0.94886932159295578</c:v>
                </c:pt>
                <c:pt idx="4">
                  <c:v>0.88643948708940801</c:v>
                </c:pt>
                <c:pt idx="5">
                  <c:v>0.92319671550930837</c:v>
                </c:pt>
                <c:pt idx="6">
                  <c:v>0.89020547945205475</c:v>
                </c:pt>
                <c:pt idx="7">
                  <c:v>0.87949470098410298</c:v>
                </c:pt>
                <c:pt idx="8">
                  <c:v>0.93621934833725229</c:v>
                </c:pt>
                <c:pt idx="9">
                  <c:v>0.91529011372125846</c:v>
                </c:pt>
                <c:pt idx="10">
                  <c:v>0.93969890029623016</c:v>
                </c:pt>
                <c:pt idx="11">
                  <c:v>0.91977843401072878</c:v>
                </c:pt>
                <c:pt idx="12">
                  <c:v>0.91327375161538571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74720"/>
        <c:axId val="100576256"/>
      </c:barChart>
      <c:catAx>
        <c:axId val="100574720"/>
        <c:scaling>
          <c:orientation val="minMax"/>
        </c:scaling>
        <c:delete val="0"/>
        <c:axPos val="l"/>
        <c:majorTickMark val="out"/>
        <c:minorTickMark val="none"/>
        <c:tickLblPos val="nextTo"/>
        <c:crossAx val="100576256"/>
        <c:crosses val="autoZero"/>
        <c:auto val="1"/>
        <c:lblAlgn val="ctr"/>
        <c:lblOffset val="100"/>
        <c:noMultiLvlLbl val="0"/>
      </c:catAx>
      <c:valAx>
        <c:axId val="100576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0574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8285214348206"/>
          <c:y val="5.1400554097404488E-2"/>
          <c:w val="0.8285949256342956"/>
          <c:h val="0.6840875619714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'Year of Injury'!$A$1</c:f>
              <c:strCache>
                <c:ptCount val="1"/>
                <c:pt idx="0">
                  <c:v>Closed IMRs</c:v>
                </c:pt>
              </c:strCache>
            </c:strRef>
          </c:tx>
          <c:invertIfNegative val="0"/>
          <c:cat>
            <c:strRef>
              <c:f>'Year of Injury'!$D$4:$D$18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'Year of Injury'!$F$4:$F$18</c:f>
              <c:numCache>
                <c:formatCode>0</c:formatCode>
                <c:ptCount val="15"/>
                <c:pt idx="0">
                  <c:v>4390</c:v>
                </c:pt>
                <c:pt idx="1">
                  <c:v>5389</c:v>
                </c:pt>
                <c:pt idx="2">
                  <c:v>5238</c:v>
                </c:pt>
                <c:pt idx="3">
                  <c:v>6227</c:v>
                </c:pt>
                <c:pt idx="4">
                  <c:v>5159</c:v>
                </c:pt>
                <c:pt idx="5">
                  <c:v>5187</c:v>
                </c:pt>
                <c:pt idx="6">
                  <c:v>6384</c:v>
                </c:pt>
                <c:pt idx="7">
                  <c:v>8073</c:v>
                </c:pt>
                <c:pt idx="8">
                  <c:v>9719</c:v>
                </c:pt>
                <c:pt idx="9">
                  <c:v>12206</c:v>
                </c:pt>
                <c:pt idx="10">
                  <c:v>16097</c:v>
                </c:pt>
                <c:pt idx="11">
                  <c:v>21876</c:v>
                </c:pt>
                <c:pt idx="12">
                  <c:v>29046</c:v>
                </c:pt>
                <c:pt idx="13">
                  <c:v>29367</c:v>
                </c:pt>
                <c:pt idx="14">
                  <c:v>5765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67232"/>
        <c:axId val="100768768"/>
      </c:barChart>
      <c:catAx>
        <c:axId val="100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768768"/>
        <c:crosses val="autoZero"/>
        <c:auto val="1"/>
        <c:lblAlgn val="ctr"/>
        <c:lblOffset val="100"/>
        <c:noMultiLvlLbl val="0"/>
      </c:catAx>
      <c:valAx>
        <c:axId val="1007687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076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6.4371391076115586E-2"/>
                  <c:y val="-6.82892242636337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Injured Worker Representative N=132,012</a:t>
                    </a:r>
                  </a:p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(70%)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4587000154392468E-2"/>
                  <c:y val="4.885310442752033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Injured Worker </a:t>
                    </a:r>
                    <a:r>
                      <a:rPr lang="en-US" b="1" u="sng" dirty="0">
                        <a:solidFill>
                          <a:srgbClr val="C00000"/>
                        </a:solidFill>
                      </a:rPr>
                      <a:t>No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 Representative N=55,960 </a:t>
                    </a:r>
                  </a:p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(30%)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'Rep Un rep'!$B$1:$C$1</c:f>
              <c:strCache>
                <c:ptCount val="2"/>
                <c:pt idx="0">
                  <c:v>Injured Worker Representative</c:v>
                </c:pt>
                <c:pt idx="1">
                  <c:v>Injured Worker No Representative </c:v>
                </c:pt>
              </c:strCache>
            </c:strRef>
          </c:cat>
          <c:val>
            <c:numRef>
              <c:f>'Rep Un rep'!$B$2:$C$2</c:f>
              <c:numCache>
                <c:formatCode>#,##0</c:formatCode>
                <c:ptCount val="2"/>
                <c:pt idx="0">
                  <c:v>132012</c:v>
                </c:pt>
                <c:pt idx="1">
                  <c:v>55960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0253237576071"/>
          <c:y val="2.9366129733937155E-2"/>
          <c:w val="0.83496596579273741"/>
          <c:h val="0.792722106238535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Reviewers!$C$1</c:f>
              <c:strCache>
                <c:ptCount val="1"/>
                <c:pt idx="0">
                  <c:v>% of IMRs FDLs</c:v>
                </c:pt>
              </c:strCache>
            </c:strRef>
          </c:tx>
          <c:invertIfNegative val="0"/>
          <c:cat>
            <c:strRef>
              <c:f>Reviewers!$J$3:$J$12</c:f>
              <c:strCache>
                <c:ptCount val="10"/>
                <c:pt idx="0">
                  <c:v>Psychology (N=65)</c:v>
                </c:pt>
                <c:pt idx="1">
                  <c:v>Chiropractic (N=76)</c:v>
                </c:pt>
                <c:pt idx="2">
                  <c:v>Psychiatry (N=51)</c:v>
                </c:pt>
                <c:pt idx="3">
                  <c:v>Neurology (N=57)</c:v>
                </c:pt>
                <c:pt idx="4">
                  <c:v>Anesthesiology (N=153)</c:v>
                </c:pt>
                <c:pt idx="5">
                  <c:v>Family Medicine (N=252)</c:v>
                </c:pt>
                <c:pt idx="6">
                  <c:v>Internal Medicine (N=288)</c:v>
                </c:pt>
                <c:pt idx="7">
                  <c:v>Orthopedic Surgery (N=555)</c:v>
                </c:pt>
                <c:pt idx="8">
                  <c:v>Occupational Medicine (N=680)</c:v>
                </c:pt>
                <c:pt idx="9">
                  <c:v>Physical Medicine and Rehabilitation (N=1,311)</c:v>
                </c:pt>
              </c:strCache>
            </c:strRef>
          </c:cat>
          <c:val>
            <c:numRef>
              <c:f>Reviewers!$C$3:$C$12</c:f>
              <c:numCache>
                <c:formatCode>0.0%</c:formatCode>
                <c:ptCount val="10"/>
                <c:pt idx="0">
                  <c:v>1.7459038409884501E-2</c:v>
                </c:pt>
                <c:pt idx="1">
                  <c:v>2.0413644910018802E-2</c:v>
                </c:pt>
                <c:pt idx="2">
                  <c:v>1.3698630136986301E-2</c:v>
                </c:pt>
                <c:pt idx="3">
                  <c:v>1.5310233682514102E-2</c:v>
                </c:pt>
                <c:pt idx="4">
                  <c:v>4.1095890410958902E-2</c:v>
                </c:pt>
                <c:pt idx="5">
                  <c:v>6.7687348912167614E-2</c:v>
                </c:pt>
                <c:pt idx="6">
                  <c:v>7.7356970185334412E-2</c:v>
                </c:pt>
                <c:pt idx="7">
                  <c:v>0.14907332796132153</c:v>
                </c:pt>
                <c:pt idx="8">
                  <c:v>0.18264840182648401</c:v>
                </c:pt>
                <c:pt idx="9">
                  <c:v>0.35213537469782435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51104"/>
        <c:axId val="92352896"/>
      </c:barChart>
      <c:catAx>
        <c:axId val="9235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352896"/>
        <c:crosses val="autoZero"/>
        <c:auto val="1"/>
        <c:lblAlgn val="ctr"/>
        <c:lblOffset val="100"/>
        <c:noMultiLvlLbl val="0"/>
      </c:catAx>
      <c:valAx>
        <c:axId val="923528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351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632900617152588"/>
          <c:y val="0.92173375736240315"/>
          <c:w val="0.29869085621054126"/>
          <c:h val="5.2130859452503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53526883633292E-2"/>
          <c:y val="0.1179786528783224"/>
          <c:w val="0.89816651847506246"/>
          <c:h val="0.68939726013109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IBR!$B$2</c:f>
              <c:strCache>
                <c:ptCount val="1"/>
                <c:pt idx="0">
                  <c:v>IBR Requests Received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IBR!$A$9:$A$27</c:f>
              <c:numCache>
                <c:formatCode>mmm\-yy</c:formatCode>
                <c:ptCount val="19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</c:numCache>
            </c:numRef>
          </c:cat>
          <c:val>
            <c:numRef>
              <c:f>IBR!$B$9:$B$27</c:f>
              <c:numCache>
                <c:formatCode>General</c:formatCode>
                <c:ptCount val="19"/>
                <c:pt idx="0">
                  <c:v>95</c:v>
                </c:pt>
                <c:pt idx="1">
                  <c:v>113</c:v>
                </c:pt>
                <c:pt idx="2">
                  <c:v>113</c:v>
                </c:pt>
                <c:pt idx="3">
                  <c:v>126</c:v>
                </c:pt>
                <c:pt idx="4">
                  <c:v>121</c:v>
                </c:pt>
                <c:pt idx="5" formatCode="#,##0">
                  <c:v>129</c:v>
                </c:pt>
                <c:pt idx="6">
                  <c:v>195</c:v>
                </c:pt>
                <c:pt idx="7" formatCode="#,##0">
                  <c:v>132</c:v>
                </c:pt>
                <c:pt idx="8">
                  <c:v>140</c:v>
                </c:pt>
                <c:pt idx="9" formatCode="#,##0">
                  <c:v>217</c:v>
                </c:pt>
                <c:pt idx="10">
                  <c:v>167</c:v>
                </c:pt>
                <c:pt idx="11">
                  <c:v>133</c:v>
                </c:pt>
                <c:pt idx="12">
                  <c:v>130</c:v>
                </c:pt>
                <c:pt idx="13">
                  <c:v>125</c:v>
                </c:pt>
                <c:pt idx="14">
                  <c:v>164</c:v>
                </c:pt>
                <c:pt idx="15">
                  <c:v>239</c:v>
                </c:pt>
                <c:pt idx="16">
                  <c:v>173</c:v>
                </c:pt>
                <c:pt idx="17">
                  <c:v>185</c:v>
                </c:pt>
                <c:pt idx="18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28256"/>
        <c:axId val="120129792"/>
      </c:barChart>
      <c:dateAx>
        <c:axId val="120128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20129792"/>
        <c:crosses val="autoZero"/>
        <c:auto val="1"/>
        <c:lblOffset val="100"/>
        <c:baseTimeUnit val="months"/>
      </c:dateAx>
      <c:valAx>
        <c:axId val="12012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012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86176727909011"/>
          <c:y val="7.2322134733158364E-2"/>
          <c:w val="0.76315057839992229"/>
          <c:h val="0.57453980752405953"/>
        </c:manualLayout>
      </c:layout>
      <c:barChart>
        <c:barDir val="col"/>
        <c:grouping val="stacked"/>
        <c:varyColors val="0"/>
        <c:ser>
          <c:idx val="2"/>
          <c:order val="0"/>
          <c:spPr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Sheet2!$A$2:$A$11</c:f>
              <c:strCache>
                <c:ptCount val="10"/>
                <c:pt idx="0">
                  <c:v>Physician </c:v>
                </c:pt>
                <c:pt idx="1">
                  <c:v>Hospital Outpatient and Ambluatory</c:v>
                </c:pt>
                <c:pt idx="2">
                  <c:v>Pathology and Laboratory </c:v>
                </c:pt>
                <c:pt idx="3">
                  <c:v>Reimbursement Rates</c:v>
                </c:pt>
                <c:pt idx="4">
                  <c:v>Medical-Legal Fee Schedule</c:v>
                </c:pt>
                <c:pt idx="5">
                  <c:v>Durable Med. Equipment</c:v>
                </c:pt>
                <c:pt idx="6">
                  <c:v>Pharmaceutical</c:v>
                </c:pt>
                <c:pt idx="7">
                  <c:v>Inpatient Hospital </c:v>
                </c:pt>
                <c:pt idx="8">
                  <c:v>Ambulance </c:v>
                </c:pt>
                <c:pt idx="9">
                  <c:v>Interpreter</c:v>
                </c:pt>
              </c:strCache>
            </c:strRef>
          </c:cat>
          <c:val>
            <c:numRef>
              <c:f>Sheet2!$D$2:$D$11</c:f>
              <c:numCache>
                <c:formatCode>#,##0</c:formatCode>
                <c:ptCount val="10"/>
                <c:pt idx="0">
                  <c:v>1019</c:v>
                </c:pt>
                <c:pt idx="1">
                  <c:v>249</c:v>
                </c:pt>
                <c:pt idx="2">
                  <c:v>197</c:v>
                </c:pt>
                <c:pt idx="3">
                  <c:v>134</c:v>
                </c:pt>
                <c:pt idx="4">
                  <c:v>122</c:v>
                </c:pt>
                <c:pt idx="5">
                  <c:v>79</c:v>
                </c:pt>
                <c:pt idx="6">
                  <c:v>76</c:v>
                </c:pt>
                <c:pt idx="7">
                  <c:v>70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155520"/>
        <c:axId val="120202368"/>
      </c:barChart>
      <c:catAx>
        <c:axId val="1201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202368"/>
        <c:crosses val="autoZero"/>
        <c:auto val="1"/>
        <c:lblAlgn val="ctr"/>
        <c:lblOffset val="100"/>
        <c:noMultiLvlLbl val="0"/>
      </c:catAx>
      <c:valAx>
        <c:axId val="1202023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01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4.6567451637989699E-2"/>
                  <c:y val="-4.4493514418920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Decided in favor</a:t>
                    </a:r>
                    <a:r>
                      <a:rPr lang="en-US" baseline="0" dirty="0" smtClean="0">
                        <a:solidFill>
                          <a:srgbClr val="00B050"/>
                        </a:solidFill>
                      </a:rPr>
                      <a:t> of Provider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,        N= 887 (62%)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741639933897151E-2"/>
                  <c:y val="-8.461160641392781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2"/>
                        </a:solidFill>
                      </a:rPr>
                      <a:t>Decided in favor of Claims Administrator, 552</a:t>
                    </a:r>
                    <a:r>
                      <a:rPr lang="en-US" baseline="0" dirty="0" smtClean="0">
                        <a:solidFill>
                          <a:schemeClr val="accent2"/>
                        </a:solidFill>
                      </a:rPr>
                      <a:t> (</a:t>
                    </a:r>
                    <a:r>
                      <a:rPr lang="en-US" dirty="0" smtClean="0">
                        <a:solidFill>
                          <a:schemeClr val="accent2"/>
                        </a:solidFill>
                      </a:rPr>
                      <a:t>38%)</a:t>
                    </a:r>
                    <a:endParaRPr lang="en-US" dirty="0">
                      <a:solidFill>
                        <a:schemeClr val="accent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'One Service IBRs Data'!$A$4:$A$5</c:f>
              <c:strCache>
                <c:ptCount val="2"/>
                <c:pt idx="0">
                  <c:v>Overturned </c:v>
                </c:pt>
                <c:pt idx="1">
                  <c:v>Upheld</c:v>
                </c:pt>
              </c:strCache>
            </c:strRef>
          </c:cat>
          <c:val>
            <c:numRef>
              <c:f>'One Service IBRs Data'!$B$4:$B$5</c:f>
              <c:numCache>
                <c:formatCode>General</c:formatCode>
                <c:ptCount val="2"/>
                <c:pt idx="0">
                  <c:v>887</c:v>
                </c:pt>
                <c:pt idx="1">
                  <c:v>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434782608695653E-2"/>
          <c:y val="6.494464944649446E-2"/>
          <c:w val="0.96811594202898554"/>
          <c:h val="0.935055350553505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 Requests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2919091635284713E-3"/>
                  <c:y val="-1.20858877880117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3.7681159420289857E-2"/>
                  <c:y val="0.120713600836795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Approved by UR</c:v>
                </c:pt>
                <c:pt idx="1">
                  <c:v>IMR Eligible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0.94099999999999995</c:v>
                </c:pt>
                <c:pt idx="1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6961818451938"/>
          <c:y val="3.9423066976044814E-2"/>
          <c:w val="0.83453038181548056"/>
          <c:h val="0.47271100546393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'One Service IBRs Reward'!$D$1</c:f>
              <c:strCache>
                <c:ptCount val="1"/>
                <c:pt idx="0">
                  <c:v>Average Amount Rewarded</c:v>
                </c:pt>
              </c:strCache>
            </c:strRef>
          </c:tx>
          <c:invertIfNegative val="0"/>
          <c:cat>
            <c:strRef>
              <c:f>'One Service IBRs Reward'!$C$2:$C$11</c:f>
              <c:strCache>
                <c:ptCount val="10"/>
                <c:pt idx="0">
                  <c:v>Inpatient Hospital Services</c:v>
                </c:pt>
                <c:pt idx="1">
                  <c:v>Medical-Legal Fee Schedule</c:v>
                </c:pt>
                <c:pt idx="2">
                  <c:v>Hospital Outpatient Departments and Ambulatory Surgical Centers</c:v>
                </c:pt>
                <c:pt idx="3">
                  <c:v>Contract for Reimbursement Rates</c:v>
                </c:pt>
                <c:pt idx="4">
                  <c:v>Durable Medical Equipment, Prosthetics, Orthotics, Supplies</c:v>
                </c:pt>
                <c:pt idx="5">
                  <c:v>Physician Services</c:v>
                </c:pt>
                <c:pt idx="6">
                  <c:v>Interpreter</c:v>
                </c:pt>
                <c:pt idx="7">
                  <c:v>Pharmaceutical</c:v>
                </c:pt>
                <c:pt idx="8">
                  <c:v>Ambulance Services</c:v>
                </c:pt>
                <c:pt idx="9">
                  <c:v>Pathology and Laboratory Services</c:v>
                </c:pt>
              </c:strCache>
            </c:strRef>
          </c:cat>
          <c:val>
            <c:numRef>
              <c:f>'One Service IBRs Reward'!$D$2:$D$11</c:f>
              <c:numCache>
                <c:formatCode>"$"#,##0</c:formatCode>
                <c:ptCount val="10"/>
                <c:pt idx="0">
                  <c:v>6481.4705882352937</c:v>
                </c:pt>
                <c:pt idx="1">
                  <c:v>3504.4310344827586</c:v>
                </c:pt>
                <c:pt idx="2">
                  <c:v>2769.679389312977</c:v>
                </c:pt>
                <c:pt idx="3">
                  <c:v>1524.8333333333333</c:v>
                </c:pt>
                <c:pt idx="4">
                  <c:v>1220.0185185185185</c:v>
                </c:pt>
                <c:pt idx="5">
                  <c:v>778.49905838041434</c:v>
                </c:pt>
                <c:pt idx="6">
                  <c:v>710</c:v>
                </c:pt>
                <c:pt idx="7">
                  <c:v>709.125</c:v>
                </c:pt>
                <c:pt idx="8">
                  <c:v>451.5</c:v>
                </c:pt>
                <c:pt idx="9">
                  <c:v>382.45070422535213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78400"/>
        <c:axId val="120300672"/>
      </c:barChart>
      <c:catAx>
        <c:axId val="12027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0300672"/>
        <c:crosses val="autoZero"/>
        <c:auto val="1"/>
        <c:lblAlgn val="ctr"/>
        <c:lblOffset val="100"/>
        <c:noMultiLvlLbl val="0"/>
      </c:catAx>
      <c:valAx>
        <c:axId val="12030067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202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434782608695653E-2"/>
          <c:y val="6.494464944649446E-2"/>
          <c:w val="0.96811594202898554"/>
          <c:h val="0.935055350553505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 Requests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2919091635284713E-3"/>
                  <c:y val="-1.20858877880117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5.79901792718714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Approved After UR or Ovrtn in IMR</c:v>
                </c:pt>
                <c:pt idx="1">
                  <c:v>Denied or Modified after UR/IMR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0.94599999999999995</c:v>
                </c:pt>
                <c:pt idx="1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'Treatment Decisions by Major '!$Q$18</c:f>
              <c:strCache>
                <c:ptCount val="1"/>
                <c:pt idx="0">
                  <c:v>% of All FDLs with Issue Decision</c:v>
                </c:pt>
              </c:strCache>
            </c:strRef>
          </c:tx>
          <c:invertIfNegative val="0"/>
          <c:cat>
            <c:strRef>
              <c:f>'Treatment Decisions by Major '!$H$19:$H$30</c:f>
              <c:strCache>
                <c:ptCount val="12"/>
                <c:pt idx="0">
                  <c:v>Facilities/Home Health Care </c:v>
                </c:pt>
                <c:pt idx="1">
                  <c:v>Psychology/Psychiatry</c:v>
                </c:pt>
                <c:pt idx="2">
                  <c:v>Evaluation &amp; Mgmt</c:v>
                </c:pt>
                <c:pt idx="3">
                  <c:v>Acupuncture/Chiropractic</c:v>
                </c:pt>
                <c:pt idx="4">
                  <c:v>Radiology </c:v>
                </c:pt>
                <c:pt idx="5">
                  <c:v>Service Category Not Avail.</c:v>
                </c:pt>
                <c:pt idx="6">
                  <c:v>Surgery*</c:v>
                </c:pt>
                <c:pt idx="7">
                  <c:v>Diagnostic Test</c:v>
                </c:pt>
                <c:pt idx="8">
                  <c:v>Equipment </c:v>
                </c:pt>
                <c:pt idx="9">
                  <c:v>Miscellaneous </c:v>
                </c:pt>
                <c:pt idx="10">
                  <c:v>Therapies (PT/OT)</c:v>
                </c:pt>
                <c:pt idx="11">
                  <c:v>Pharmaceuticals </c:v>
                </c:pt>
              </c:strCache>
            </c:strRef>
          </c:cat>
          <c:val>
            <c:numRef>
              <c:f>'Treatment Decisions by Major '!$Q$19:$Q$30</c:f>
              <c:numCache>
                <c:formatCode>0%</c:formatCode>
                <c:ptCount val="12"/>
                <c:pt idx="0">
                  <c:v>1.1746939842309312E-2</c:v>
                </c:pt>
                <c:pt idx="1">
                  <c:v>1.5808999695073257E-2</c:v>
                </c:pt>
                <c:pt idx="2">
                  <c:v>3.496130334402997E-2</c:v>
                </c:pt>
                <c:pt idx="3">
                  <c:v>3.6279022491977522E-2</c:v>
                </c:pt>
                <c:pt idx="4">
                  <c:v>4.1332094265925164E-2</c:v>
                </c:pt>
                <c:pt idx="5">
                  <c:v>5.1282144361033268E-2</c:v>
                </c:pt>
                <c:pt idx="6">
                  <c:v>5.2999172341692199E-2</c:v>
                </c:pt>
                <c:pt idx="7">
                  <c:v>7.6725377165342903E-2</c:v>
                </c:pt>
                <c:pt idx="8">
                  <c:v>8.645399236231105E-2</c:v>
                </c:pt>
                <c:pt idx="9">
                  <c:v>8.7463154684981628E-2</c:v>
                </c:pt>
                <c:pt idx="10">
                  <c:v>8.9456068768241151E-2</c:v>
                </c:pt>
                <c:pt idx="11">
                  <c:v>0.41549173067708256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85088"/>
        <c:axId val="93386624"/>
      </c:barChart>
      <c:catAx>
        <c:axId val="93385088"/>
        <c:scaling>
          <c:orientation val="minMax"/>
        </c:scaling>
        <c:delete val="0"/>
        <c:axPos val="l"/>
        <c:majorTickMark val="out"/>
        <c:minorTickMark val="none"/>
        <c:tickLblPos val="nextTo"/>
        <c:crossAx val="93386624"/>
        <c:crosses val="autoZero"/>
        <c:auto val="1"/>
        <c:lblAlgn val="ctr"/>
        <c:lblOffset val="100"/>
        <c:noMultiLvlLbl val="0"/>
      </c:catAx>
      <c:valAx>
        <c:axId val="93386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38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46886184681461E-2"/>
          <c:y val="2.7618208171739725E-2"/>
          <c:w val="0.93190765926986396"/>
          <c:h val="0.52356764880196427"/>
        </c:manualLayout>
      </c:layout>
      <c:barChart>
        <c:barDir val="col"/>
        <c:grouping val="stacked"/>
        <c:varyColors val="0"/>
        <c:ser>
          <c:idx val="1"/>
          <c:order val="0"/>
          <c:invertIfNegative val="0"/>
          <c:cat>
            <c:strRef>
              <c:f>'Pharma samp by Type MEd'!$A$2:$A$9</c:f>
              <c:strCache>
                <c:ptCount val="8"/>
                <c:pt idx="0">
                  <c:v>Narcotic analgesic</c:v>
                </c:pt>
                <c:pt idx="1">
                  <c:v>Topical analgesic</c:v>
                </c:pt>
                <c:pt idx="2">
                  <c:v>Muscle relaxant</c:v>
                </c:pt>
                <c:pt idx="3">
                  <c:v>Proton pump inhibitor</c:v>
                </c:pt>
                <c:pt idx="4">
                  <c:v>Antidepressant</c:v>
                </c:pt>
                <c:pt idx="5">
                  <c:v>NSAID</c:v>
                </c:pt>
                <c:pt idx="6">
                  <c:v>Anxiolytics, sedatives, hypnotics</c:v>
                </c:pt>
                <c:pt idx="7">
                  <c:v>Benzodiazepine</c:v>
                </c:pt>
              </c:strCache>
            </c:strRef>
          </c:cat>
          <c:val>
            <c:numRef>
              <c:f>'Pharma samp by Type MEd'!$C$2:$C$9</c:f>
              <c:numCache>
                <c:formatCode>0.00%</c:formatCode>
                <c:ptCount val="8"/>
                <c:pt idx="0">
                  <c:v>0.258974358974359</c:v>
                </c:pt>
                <c:pt idx="1">
                  <c:v>0.18717948717948718</c:v>
                </c:pt>
                <c:pt idx="2">
                  <c:v>0.13205128205128205</c:v>
                </c:pt>
                <c:pt idx="3">
                  <c:v>5.5128205128205127E-2</c:v>
                </c:pt>
                <c:pt idx="4">
                  <c:v>4.4871794871794872E-2</c:v>
                </c:pt>
                <c:pt idx="5">
                  <c:v>4.230769230769231E-2</c:v>
                </c:pt>
                <c:pt idx="6">
                  <c:v>3.5897435897435895E-2</c:v>
                </c:pt>
                <c:pt idx="7">
                  <c:v>3.0769230769230771E-2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10496"/>
        <c:axId val="94812032"/>
      </c:barChart>
      <c:catAx>
        <c:axId val="9481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50" b="0" i="0" baseline="0"/>
            </a:pPr>
            <a:endParaRPr lang="en-US"/>
          </a:p>
        </c:txPr>
        <c:crossAx val="94812032"/>
        <c:crosses val="autoZero"/>
        <c:auto val="1"/>
        <c:lblAlgn val="ctr"/>
        <c:lblOffset val="100"/>
        <c:noMultiLvlLbl val="0"/>
      </c:catAx>
      <c:valAx>
        <c:axId val="94812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481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3363363363363"/>
          <c:y val="5.6644794400699909E-2"/>
          <c:w val="0.78955475160199573"/>
          <c:h val="0.94335520559930008"/>
        </c:manualLayout>
      </c:layout>
      <c:pie3DChart>
        <c:varyColors val="1"/>
        <c:ser>
          <c:idx val="0"/>
          <c:order val="0"/>
          <c:explosion val="23"/>
          <c:dPt>
            <c:idx val="2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Overturn N=9,098 (6%)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653874346787744"/>
                  <c:y val="0.150943396226415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Partial Overturn N=8,222 </a:t>
                    </a:r>
                  </a:p>
                  <a:p>
                    <a:r>
                      <a:rPr lang="en-US" dirty="0"/>
                      <a:t>(6%)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014075098720769"/>
                  <c:y val="-0.264748427672955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Uphold</a:t>
                    </a:r>
                  </a:p>
                  <a:p>
                    <a:r>
                      <a:rPr lang="en-US"/>
                      <a:t>N= 127,324 (88%)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'Outcomes for All Closed IMRs'!$H$2:$H$4</c:f>
              <c:strCache>
                <c:ptCount val="3"/>
                <c:pt idx="0">
                  <c:v>Overturn</c:v>
                </c:pt>
                <c:pt idx="1">
                  <c:v>Partial Overturn</c:v>
                </c:pt>
                <c:pt idx="2">
                  <c:v>Uphold</c:v>
                </c:pt>
              </c:strCache>
            </c:strRef>
          </c:cat>
          <c:val>
            <c:numRef>
              <c:f>'Outcomes for All Closed IMRs'!$I$2:$I$4</c:f>
              <c:numCache>
                <c:formatCode>#,##0</c:formatCode>
                <c:ptCount val="3"/>
                <c:pt idx="0">
                  <c:v>9098</c:v>
                </c:pt>
                <c:pt idx="1">
                  <c:v>8222</c:v>
                </c:pt>
                <c:pt idx="2">
                  <c:v>127324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88055312530378"/>
          <c:y val="2.8985507246376812E-2"/>
          <c:w val="0.39458746476134926"/>
          <c:h val="0.90784206322035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GEO!$B$1</c:f>
              <c:strCache>
                <c:ptCount val="1"/>
                <c:pt idx="0">
                  <c:v>% of WCIS Claims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GEO!$A$2:$A$11</c:f>
              <c:strCache>
                <c:ptCount val="10"/>
                <c:pt idx="0">
                  <c:v>SACRAMENTO VALLEY (North) (N=2,507)</c:v>
                </c:pt>
                <c:pt idx="1">
                  <c:v>NORTH STATE-SHASTA (N=3,333)</c:v>
                </c:pt>
                <c:pt idx="2">
                  <c:v>EASTERN SIERRA FOOTHILLS (N=3,715)</c:v>
                </c:pt>
                <c:pt idx="3">
                  <c:v>SACRAMENTO VALLEY (South) (N=7,671)</c:v>
                </c:pt>
                <c:pt idx="4">
                  <c:v>SAN DIEGO (N=9,104)</c:v>
                </c:pt>
                <c:pt idx="5">
                  <c:v>CENTRAL COAST (N=13,608)</c:v>
                </c:pt>
                <c:pt idx="6">
                  <c:v>CENTRAL VALLEY (N=18,499)</c:v>
                </c:pt>
                <c:pt idx="7">
                  <c:v>BAY AREA (N=34,471)</c:v>
                </c:pt>
                <c:pt idx="8">
                  <c:v>INLAND EMPIRE (N=37,030)</c:v>
                </c:pt>
                <c:pt idx="9">
                  <c:v>LOS ANGELES (N=53,641)</c:v>
                </c:pt>
              </c:strCache>
            </c:strRef>
          </c:cat>
          <c:val>
            <c:numRef>
              <c:f>GEO!$B$2:$B$11</c:f>
              <c:numCache>
                <c:formatCode>#,##0.0%</c:formatCode>
                <c:ptCount val="10"/>
                <c:pt idx="0">
                  <c:v>5.0512599999999998E-2</c:v>
                </c:pt>
                <c:pt idx="1">
                  <c:v>1.11561E-2</c:v>
                </c:pt>
                <c:pt idx="2">
                  <c:v>1.7811400000000002E-2</c:v>
                </c:pt>
                <c:pt idx="3">
                  <c:v>1.4285600000000001E-2</c:v>
                </c:pt>
                <c:pt idx="4">
                  <c:v>8.3998900000000001E-2</c:v>
                </c:pt>
                <c:pt idx="5">
                  <c:v>6.5319199999999994E-2</c:v>
                </c:pt>
                <c:pt idx="6">
                  <c:v>0.1095347</c:v>
                </c:pt>
                <c:pt idx="7">
                  <c:v>0.20035349999999999</c:v>
                </c:pt>
                <c:pt idx="8">
                  <c:v>0.18797990000000001</c:v>
                </c:pt>
                <c:pt idx="9">
                  <c:v>0.2590481</c:v>
                </c:pt>
              </c:numCache>
            </c:numRef>
          </c:val>
        </c:ser>
        <c:ser>
          <c:idx val="1"/>
          <c:order val="1"/>
          <c:tx>
            <c:strRef>
              <c:f>GEO!$C$1</c:f>
              <c:strCache>
                <c:ptCount val="1"/>
                <c:pt idx="0">
                  <c:v>% of IMR Closed Cases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GEO!$A$2:$A$11</c:f>
              <c:strCache>
                <c:ptCount val="10"/>
                <c:pt idx="0">
                  <c:v>SACRAMENTO VALLEY (North) (N=2,507)</c:v>
                </c:pt>
                <c:pt idx="1">
                  <c:v>NORTH STATE-SHASTA (N=3,333)</c:v>
                </c:pt>
                <c:pt idx="2">
                  <c:v>EASTERN SIERRA FOOTHILLS (N=3,715)</c:v>
                </c:pt>
                <c:pt idx="3">
                  <c:v>SACRAMENTO VALLEY (South) (N=7,671)</c:v>
                </c:pt>
                <c:pt idx="4">
                  <c:v>SAN DIEGO (N=9,104)</c:v>
                </c:pt>
                <c:pt idx="5">
                  <c:v>CENTRAL COAST (N=13,608)</c:v>
                </c:pt>
                <c:pt idx="6">
                  <c:v>CENTRAL VALLEY (N=18,499)</c:v>
                </c:pt>
                <c:pt idx="7">
                  <c:v>BAY AREA (N=34,471)</c:v>
                </c:pt>
                <c:pt idx="8">
                  <c:v>INLAND EMPIRE (N=37,030)</c:v>
                </c:pt>
                <c:pt idx="9">
                  <c:v>LOS ANGELES (N=53,641)</c:v>
                </c:pt>
              </c:strCache>
            </c:strRef>
          </c:cat>
          <c:val>
            <c:numRef>
              <c:f>GEO!$C$2:$C$11</c:f>
              <c:numCache>
                <c:formatCode>0%</c:formatCode>
                <c:ptCount val="10"/>
                <c:pt idx="0">
                  <c:v>1.3991282655162599E-2</c:v>
                </c:pt>
                <c:pt idx="1">
                  <c:v>1.8601094969946927E-2</c:v>
                </c:pt>
                <c:pt idx="2">
                  <c:v>2.0732993643370185E-2</c:v>
                </c:pt>
                <c:pt idx="3">
                  <c:v>4.2810980952434102E-2</c:v>
                </c:pt>
                <c:pt idx="4">
                  <c:v>5.0808391421061153E-2</c:v>
                </c:pt>
                <c:pt idx="5">
                  <c:v>7.5944704575768907E-2</c:v>
                </c:pt>
                <c:pt idx="6">
                  <c:v>0.10324082083679813</c:v>
                </c:pt>
                <c:pt idx="7">
                  <c:v>0.19237874128684082</c:v>
                </c:pt>
                <c:pt idx="8">
                  <c:v>0.2066602300441448</c:v>
                </c:pt>
                <c:pt idx="9">
                  <c:v>0.29936433701857879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34624"/>
        <c:axId val="99036160"/>
      </c:barChart>
      <c:catAx>
        <c:axId val="99034624"/>
        <c:scaling>
          <c:orientation val="minMax"/>
        </c:scaling>
        <c:delete val="0"/>
        <c:axPos val="l"/>
        <c:majorTickMark val="out"/>
        <c:minorTickMark val="none"/>
        <c:tickLblPos val="nextTo"/>
        <c:crossAx val="99036160"/>
        <c:crosses val="autoZero"/>
        <c:auto val="1"/>
        <c:lblAlgn val="ctr"/>
        <c:lblOffset val="100"/>
        <c:noMultiLvlLbl val="0"/>
      </c:catAx>
      <c:valAx>
        <c:axId val="9903616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034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Unique Applications in 2014</a:t>
            </a:r>
          </a:p>
        </c:rich>
      </c:tx>
      <c:layout>
        <c:manualLayout>
          <c:xMode val="edge"/>
          <c:yMode val="edge"/>
          <c:x val="7.5860622562366614E-2"/>
          <c:y val="6.66666666666666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671376358329037E-2"/>
          <c:y val="3.3548775153105864E-2"/>
          <c:w val="0.91719466725537813"/>
          <c:h val="0.82996631671041132"/>
        </c:manualLayout>
      </c:layout>
      <c:area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Unique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12856</c:v>
                </c:pt>
                <c:pt idx="1">
                  <c:v>13115</c:v>
                </c:pt>
                <c:pt idx="2">
                  <c:v>12593</c:v>
                </c:pt>
                <c:pt idx="3">
                  <c:v>14958</c:v>
                </c:pt>
                <c:pt idx="4">
                  <c:v>14200</c:v>
                </c:pt>
                <c:pt idx="5">
                  <c:v>14800</c:v>
                </c:pt>
                <c:pt idx="6">
                  <c:v>14485</c:v>
                </c:pt>
                <c:pt idx="7">
                  <c:v>14372</c:v>
                </c:pt>
                <c:pt idx="8">
                  <c:v>14856</c:v>
                </c:pt>
                <c:pt idx="9">
                  <c:v>15791</c:v>
                </c:pt>
                <c:pt idx="10">
                  <c:v>14186</c:v>
                </c:pt>
                <c:pt idx="11">
                  <c:v>16084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82048"/>
        <c:axId val="100483840"/>
      </c:area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Received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16705</c:v>
                </c:pt>
                <c:pt idx="1">
                  <c:v>16152</c:v>
                </c:pt>
                <c:pt idx="2">
                  <c:v>17071</c:v>
                </c:pt>
                <c:pt idx="3">
                  <c:v>19694</c:v>
                </c:pt>
                <c:pt idx="4">
                  <c:v>19550</c:v>
                </c:pt>
                <c:pt idx="5">
                  <c:v>20738</c:v>
                </c:pt>
                <c:pt idx="6">
                  <c:v>20324</c:v>
                </c:pt>
                <c:pt idx="7">
                  <c:v>19313</c:v>
                </c:pt>
                <c:pt idx="8">
                  <c:v>20036</c:v>
                </c:pt>
                <c:pt idx="9">
                  <c:v>20733</c:v>
                </c:pt>
                <c:pt idx="10">
                  <c:v>17772</c:v>
                </c:pt>
                <c:pt idx="11">
                  <c:v>20032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82048"/>
        <c:axId val="100483840"/>
      </c:lineChart>
      <c:catAx>
        <c:axId val="100482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483840"/>
        <c:crosses val="autoZero"/>
        <c:auto val="1"/>
        <c:lblAlgn val="ctr"/>
        <c:lblOffset val="100"/>
        <c:noMultiLvlLbl val="0"/>
      </c:catAx>
      <c:valAx>
        <c:axId val="100483840"/>
        <c:scaling>
          <c:orientation val="minMax"/>
          <c:max val="25000"/>
          <c:min val="5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0482048"/>
        <c:crosses val="autoZero"/>
        <c:crossBetween val="between"/>
        <c:majorUnit val="5000"/>
        <c:minorUnit val="100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Eligible Applications</a:t>
            </a:r>
            <a:r>
              <a:rPr lang="en-US" baseline="0"/>
              <a:t> in 2014</a:t>
            </a:r>
            <a:endParaRPr lang="en-US"/>
          </a:p>
        </c:rich>
      </c:tx>
      <c:layout>
        <c:manualLayout>
          <c:xMode val="edge"/>
          <c:yMode val="edge"/>
          <c:x val="7.9755145738361649E-2"/>
          <c:y val="6.45161290322580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638923424045679E-2"/>
          <c:y val="3.2466556599779865E-2"/>
          <c:w val="0.81316353547911779"/>
          <c:h val="0.90019028871391094"/>
        </c:manualLayout>
      </c:layout>
      <c:area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Unique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12856</c:v>
                </c:pt>
                <c:pt idx="1">
                  <c:v>13115</c:v>
                </c:pt>
                <c:pt idx="2">
                  <c:v>12593</c:v>
                </c:pt>
                <c:pt idx="3">
                  <c:v>14958</c:v>
                </c:pt>
                <c:pt idx="4">
                  <c:v>14200</c:v>
                </c:pt>
                <c:pt idx="5">
                  <c:v>14800</c:v>
                </c:pt>
                <c:pt idx="6">
                  <c:v>14485</c:v>
                </c:pt>
                <c:pt idx="7">
                  <c:v>14372</c:v>
                </c:pt>
                <c:pt idx="8">
                  <c:v>14856</c:v>
                </c:pt>
                <c:pt idx="9">
                  <c:v>15791</c:v>
                </c:pt>
                <c:pt idx="10">
                  <c:v>14186</c:v>
                </c:pt>
                <c:pt idx="11">
                  <c:v>16084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29280"/>
        <c:axId val="100530816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Eligible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10380</c:v>
                </c:pt>
                <c:pt idx="1">
                  <c:v>10695</c:v>
                </c:pt>
                <c:pt idx="2">
                  <c:v>10191</c:v>
                </c:pt>
                <c:pt idx="3">
                  <c:v>12138</c:v>
                </c:pt>
                <c:pt idx="4">
                  <c:v>11900</c:v>
                </c:pt>
                <c:pt idx="5">
                  <c:v>12783</c:v>
                </c:pt>
                <c:pt idx="6">
                  <c:v>12888</c:v>
                </c:pt>
                <c:pt idx="7">
                  <c:v>13304</c:v>
                </c:pt>
                <c:pt idx="8">
                  <c:v>13713</c:v>
                </c:pt>
                <c:pt idx="9">
                  <c:v>13521</c:v>
                </c:pt>
                <c:pt idx="10">
                  <c:v>11678</c:v>
                </c:pt>
                <c:pt idx="11">
                  <c:v>13613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29280"/>
        <c:axId val="10053081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Received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16705</c:v>
                </c:pt>
                <c:pt idx="1">
                  <c:v>16152</c:v>
                </c:pt>
                <c:pt idx="2">
                  <c:v>17071</c:v>
                </c:pt>
                <c:pt idx="3">
                  <c:v>19694</c:v>
                </c:pt>
                <c:pt idx="4">
                  <c:v>19550</c:v>
                </c:pt>
                <c:pt idx="5">
                  <c:v>20738</c:v>
                </c:pt>
                <c:pt idx="6">
                  <c:v>20324</c:v>
                </c:pt>
                <c:pt idx="7">
                  <c:v>19313</c:v>
                </c:pt>
                <c:pt idx="8">
                  <c:v>20036</c:v>
                </c:pt>
                <c:pt idx="9">
                  <c:v>20733</c:v>
                </c:pt>
                <c:pt idx="10">
                  <c:v>17772</c:v>
                </c:pt>
                <c:pt idx="11">
                  <c:v>20032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29280"/>
        <c:axId val="100530816"/>
      </c:lineChart>
      <c:catAx>
        <c:axId val="100529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530816"/>
        <c:crosses val="autoZero"/>
        <c:auto val="1"/>
        <c:lblAlgn val="ctr"/>
        <c:lblOffset val="100"/>
        <c:noMultiLvlLbl val="0"/>
      </c:catAx>
      <c:valAx>
        <c:axId val="100530816"/>
        <c:scaling>
          <c:orientation val="minMax"/>
          <c:max val="25000"/>
          <c:min val="5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0529280"/>
        <c:crosses val="autoZero"/>
        <c:crossBetween val="between"/>
        <c:majorUnit val="5000"/>
        <c:minorUnit val="100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BC047-8368-489D-8C29-60E6C93F3E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9F138-FB1C-4387-B70C-8A9AC15B832B}">
      <dgm:prSet phldrT="[Text]"/>
      <dgm:spPr/>
      <dgm:t>
        <a:bodyPr/>
        <a:lstStyle/>
        <a:p>
          <a:r>
            <a:rPr lang="en-US" dirty="0" smtClean="0"/>
            <a:t>UR denies </a:t>
          </a:r>
          <a:r>
            <a:rPr lang="en-US" dirty="0" err="1" smtClean="0"/>
            <a:t>tx</a:t>
          </a:r>
          <a:endParaRPr lang="en-US" dirty="0"/>
        </a:p>
      </dgm:t>
    </dgm:pt>
    <dgm:pt modelId="{63D5E6A9-E0E6-4DEB-BEEE-B5C0A18FF0D4}" type="parTrans" cxnId="{35E92619-C6CF-433D-B4D9-FF1EFB351B57}">
      <dgm:prSet/>
      <dgm:spPr/>
      <dgm:t>
        <a:bodyPr/>
        <a:lstStyle/>
        <a:p>
          <a:endParaRPr lang="en-US"/>
        </a:p>
      </dgm:t>
    </dgm:pt>
    <dgm:pt modelId="{44852FBC-5203-4E2E-B59B-D57C0E3B30B3}" type="sibTrans" cxnId="{35E92619-C6CF-433D-B4D9-FF1EFB351B57}">
      <dgm:prSet/>
      <dgm:spPr/>
      <dgm:t>
        <a:bodyPr/>
        <a:lstStyle/>
        <a:p>
          <a:endParaRPr lang="en-US"/>
        </a:p>
      </dgm:t>
    </dgm:pt>
    <dgm:pt modelId="{E36D94DB-49E9-45C6-B32C-BDC9672749D2}">
      <dgm:prSet phldrT="[Text]"/>
      <dgm:spPr/>
      <dgm:t>
        <a:bodyPr/>
        <a:lstStyle/>
        <a:p>
          <a:r>
            <a:rPr lang="en-US" dirty="0" smtClean="0"/>
            <a:t>IW request QME panel (35 days)</a:t>
          </a:r>
          <a:endParaRPr lang="en-US" dirty="0"/>
        </a:p>
      </dgm:t>
    </dgm:pt>
    <dgm:pt modelId="{3EF966CA-8C93-4F1A-BA23-B2EDE0257B62}" type="parTrans" cxnId="{F8E95E86-B738-40C4-9230-C906567A2D45}">
      <dgm:prSet/>
      <dgm:spPr/>
      <dgm:t>
        <a:bodyPr/>
        <a:lstStyle/>
        <a:p>
          <a:endParaRPr lang="en-US"/>
        </a:p>
      </dgm:t>
    </dgm:pt>
    <dgm:pt modelId="{E023719A-DDFF-485D-97C7-02DB9BF930C2}" type="sibTrans" cxnId="{F8E95E86-B738-40C4-9230-C906567A2D45}">
      <dgm:prSet/>
      <dgm:spPr/>
      <dgm:t>
        <a:bodyPr/>
        <a:lstStyle/>
        <a:p>
          <a:endParaRPr lang="en-US"/>
        </a:p>
      </dgm:t>
    </dgm:pt>
    <dgm:pt modelId="{3B9E2583-ECD7-429B-BC54-24E0B7EE6E85}">
      <dgm:prSet phldrT="[Text]"/>
      <dgm:spPr/>
      <dgm:t>
        <a:bodyPr/>
        <a:lstStyle/>
        <a:p>
          <a:r>
            <a:rPr lang="en-US" dirty="0" smtClean="0"/>
            <a:t>Panel issues (30 -110 days, 72 days median for 2012)  </a:t>
          </a:r>
          <a:endParaRPr lang="en-US" dirty="0"/>
        </a:p>
      </dgm:t>
    </dgm:pt>
    <dgm:pt modelId="{1538EA1E-FDE0-457B-8C9A-96784799E6FD}" type="parTrans" cxnId="{D2E8BE39-7EE9-40CC-9746-4C40855BECFF}">
      <dgm:prSet/>
      <dgm:spPr/>
      <dgm:t>
        <a:bodyPr/>
        <a:lstStyle/>
        <a:p>
          <a:endParaRPr lang="en-US"/>
        </a:p>
      </dgm:t>
    </dgm:pt>
    <dgm:pt modelId="{CB664B7B-D690-4188-A44E-62CA93F13580}" type="sibTrans" cxnId="{D2E8BE39-7EE9-40CC-9746-4C40855BECFF}">
      <dgm:prSet/>
      <dgm:spPr/>
      <dgm:t>
        <a:bodyPr/>
        <a:lstStyle/>
        <a:p>
          <a:endParaRPr lang="en-US"/>
        </a:p>
      </dgm:t>
    </dgm:pt>
    <dgm:pt modelId="{C990E887-646F-4090-A849-E46F759396FB}">
      <dgm:prSet phldrT="[Text]"/>
      <dgm:spPr/>
      <dgm:t>
        <a:bodyPr/>
        <a:lstStyle/>
        <a:p>
          <a:r>
            <a:rPr lang="en-US" dirty="0" smtClean="0"/>
            <a:t>QME schedules exam (60-90 days and an additional 30-60 days if rescheduled)</a:t>
          </a:r>
          <a:endParaRPr lang="en-US" dirty="0"/>
        </a:p>
      </dgm:t>
    </dgm:pt>
    <dgm:pt modelId="{BF21EEAA-1B9A-45BC-A536-D3DEA9715C2C}" type="parTrans" cxnId="{B41ABFB2-4358-4182-8261-EBA1E0635D5D}">
      <dgm:prSet/>
      <dgm:spPr/>
      <dgm:t>
        <a:bodyPr/>
        <a:lstStyle/>
        <a:p>
          <a:endParaRPr lang="en-US"/>
        </a:p>
      </dgm:t>
    </dgm:pt>
    <dgm:pt modelId="{1BC0CFD5-121C-4F86-8FEF-FBE341C5D62F}" type="sibTrans" cxnId="{B41ABFB2-4358-4182-8261-EBA1E0635D5D}">
      <dgm:prSet/>
      <dgm:spPr/>
      <dgm:t>
        <a:bodyPr/>
        <a:lstStyle/>
        <a:p>
          <a:endParaRPr lang="en-US"/>
        </a:p>
      </dgm:t>
    </dgm:pt>
    <dgm:pt modelId="{6A91DCC7-48F8-4E5E-B4A8-F4010435F4B3}">
      <dgm:prSet phldrT="[Text]"/>
      <dgm:spPr/>
      <dgm:t>
        <a:bodyPr/>
        <a:lstStyle/>
        <a:p>
          <a:r>
            <a:rPr lang="en-US" dirty="0" smtClean="0"/>
            <a:t>QME writes report (30 days plus 30 days extension for good cause)</a:t>
          </a:r>
          <a:endParaRPr lang="en-US" dirty="0"/>
        </a:p>
      </dgm:t>
    </dgm:pt>
    <dgm:pt modelId="{A2077321-601B-4FF8-B43C-ED16FCF0D38C}" type="parTrans" cxnId="{A18AC981-68B8-459E-823C-BA00BD5C24A7}">
      <dgm:prSet/>
      <dgm:spPr/>
      <dgm:t>
        <a:bodyPr/>
        <a:lstStyle/>
        <a:p>
          <a:endParaRPr lang="en-US"/>
        </a:p>
      </dgm:t>
    </dgm:pt>
    <dgm:pt modelId="{D1E6D728-D364-422A-ADCE-399920F61BA8}" type="sibTrans" cxnId="{A18AC981-68B8-459E-823C-BA00BD5C24A7}">
      <dgm:prSet/>
      <dgm:spPr/>
      <dgm:t>
        <a:bodyPr/>
        <a:lstStyle/>
        <a:p>
          <a:endParaRPr lang="en-US"/>
        </a:p>
      </dgm:t>
    </dgm:pt>
    <dgm:pt modelId="{6B9E1AB1-6D61-4DDE-BFBA-54DC3B0333F3}">
      <dgm:prSet phldrT="[Text]"/>
      <dgm:spPr/>
      <dgm:t>
        <a:bodyPr/>
        <a:lstStyle/>
        <a:p>
          <a:r>
            <a:rPr lang="en-US" dirty="0" smtClean="0"/>
            <a:t>Deposition of QME (120 days from notice of deposition)</a:t>
          </a:r>
          <a:endParaRPr lang="en-US" dirty="0"/>
        </a:p>
      </dgm:t>
    </dgm:pt>
    <dgm:pt modelId="{84743E7A-D27E-45EF-AB87-06CA5C22FC71}" type="sibTrans" cxnId="{CED9BD7F-C53E-4C47-97D0-C75E5DBEE690}">
      <dgm:prSet/>
      <dgm:spPr/>
      <dgm:t>
        <a:bodyPr/>
        <a:lstStyle/>
        <a:p>
          <a:endParaRPr lang="en-US"/>
        </a:p>
      </dgm:t>
    </dgm:pt>
    <dgm:pt modelId="{6A97A09E-F04B-4C51-BDBD-26030A00C8E9}" type="parTrans" cxnId="{CED9BD7F-C53E-4C47-97D0-C75E5DBEE690}">
      <dgm:prSet/>
      <dgm:spPr/>
      <dgm:t>
        <a:bodyPr/>
        <a:lstStyle/>
        <a:p>
          <a:endParaRPr lang="en-US"/>
        </a:p>
      </dgm:t>
    </dgm:pt>
    <dgm:pt modelId="{7E2B0D92-31A2-4FFE-AAB4-1DF42404136C}">
      <dgm:prSet phldrT="[Text]"/>
      <dgm:spPr/>
      <dgm:t>
        <a:bodyPr/>
        <a:lstStyle/>
        <a:p>
          <a:r>
            <a:rPr lang="en-US" dirty="0" smtClean="0"/>
            <a:t>QME issues supplemental report (60 days)</a:t>
          </a:r>
          <a:endParaRPr lang="en-US" dirty="0"/>
        </a:p>
      </dgm:t>
    </dgm:pt>
    <dgm:pt modelId="{EE045720-EA55-464F-A572-16600C6CFC12}" type="sibTrans" cxnId="{45BA0FDB-7353-49F8-BB50-9B8501748B79}">
      <dgm:prSet/>
      <dgm:spPr/>
      <dgm:t>
        <a:bodyPr/>
        <a:lstStyle/>
        <a:p>
          <a:endParaRPr lang="en-US"/>
        </a:p>
      </dgm:t>
    </dgm:pt>
    <dgm:pt modelId="{C7B24A28-D0D9-4197-918A-5768CA430E4A}" type="parTrans" cxnId="{45BA0FDB-7353-49F8-BB50-9B8501748B79}">
      <dgm:prSet/>
      <dgm:spPr/>
      <dgm:t>
        <a:bodyPr/>
        <a:lstStyle/>
        <a:p>
          <a:endParaRPr lang="en-US"/>
        </a:p>
      </dgm:t>
    </dgm:pt>
    <dgm:pt modelId="{6647246F-FBBB-4B01-815F-68714F06007B}">
      <dgm:prSet/>
      <dgm:spPr/>
      <dgm:t>
        <a:bodyPr/>
        <a:lstStyle/>
        <a:p>
          <a:r>
            <a:rPr lang="en-US" dirty="0" smtClean="0"/>
            <a:t>If parties disagree with report, file DOR with WCAB (20 days)</a:t>
          </a:r>
          <a:endParaRPr lang="en-US" dirty="0"/>
        </a:p>
      </dgm:t>
    </dgm:pt>
    <dgm:pt modelId="{7C244415-EA0E-4137-AE5B-A5D103F6F80D}" type="sibTrans" cxnId="{A0FC2257-A494-42BE-B0E4-6FF6E858A765}">
      <dgm:prSet/>
      <dgm:spPr/>
      <dgm:t>
        <a:bodyPr/>
        <a:lstStyle/>
        <a:p>
          <a:endParaRPr lang="en-US"/>
        </a:p>
      </dgm:t>
    </dgm:pt>
    <dgm:pt modelId="{D9D8BE55-905D-4092-8264-138045A46C3B}" type="parTrans" cxnId="{A0FC2257-A494-42BE-B0E4-6FF6E858A765}">
      <dgm:prSet/>
      <dgm:spPr/>
      <dgm:t>
        <a:bodyPr/>
        <a:lstStyle/>
        <a:p>
          <a:endParaRPr lang="en-US"/>
        </a:p>
      </dgm:t>
    </dgm:pt>
    <dgm:pt modelId="{3969720A-E97C-48FC-9A39-446D2ED78B56}">
      <dgm:prSet phldrT="[Text]"/>
      <dgm:spPr/>
      <dgm:t>
        <a:bodyPr/>
        <a:lstStyle/>
        <a:p>
          <a:r>
            <a:rPr lang="en-US" dirty="0" smtClean="0"/>
            <a:t>Hearing with WCJ</a:t>
          </a:r>
          <a:endParaRPr lang="en-US" dirty="0"/>
        </a:p>
      </dgm:t>
    </dgm:pt>
    <dgm:pt modelId="{03F39603-E9DA-426D-8656-CC8F2814BF09}" type="sibTrans" cxnId="{D7E00166-40F7-41B4-972B-75D38FE902CF}">
      <dgm:prSet/>
      <dgm:spPr/>
      <dgm:t>
        <a:bodyPr/>
        <a:lstStyle/>
        <a:p>
          <a:endParaRPr lang="en-US"/>
        </a:p>
      </dgm:t>
    </dgm:pt>
    <dgm:pt modelId="{8BEDA00C-0B39-4CDE-A0ED-874150040AA7}" type="parTrans" cxnId="{D7E00166-40F7-41B4-972B-75D38FE902CF}">
      <dgm:prSet/>
      <dgm:spPr/>
      <dgm:t>
        <a:bodyPr/>
        <a:lstStyle/>
        <a:p>
          <a:endParaRPr lang="en-US"/>
        </a:p>
      </dgm:t>
    </dgm:pt>
    <dgm:pt modelId="{F79FBFCE-A8A4-4C74-A16C-0299571D0AED}">
      <dgm:prSet phldrT="[Text]"/>
      <dgm:spPr/>
      <dgm:t>
        <a:bodyPr/>
        <a:lstStyle/>
        <a:p>
          <a:r>
            <a:rPr lang="en-US" dirty="0" smtClean="0"/>
            <a:t>May be reviewed by to WCAB</a:t>
          </a:r>
          <a:endParaRPr lang="en-US" dirty="0"/>
        </a:p>
      </dgm:t>
    </dgm:pt>
    <dgm:pt modelId="{27606562-D5BC-404A-ABF8-9F3A7AD93015}" type="parTrans" cxnId="{5ADEDDA2-01DD-4979-82C7-521D2FA20059}">
      <dgm:prSet/>
      <dgm:spPr/>
      <dgm:t>
        <a:bodyPr/>
        <a:lstStyle/>
        <a:p>
          <a:endParaRPr lang="en-US"/>
        </a:p>
      </dgm:t>
    </dgm:pt>
    <dgm:pt modelId="{41C79074-D23B-4F59-BD8F-885850048C0D}" type="sibTrans" cxnId="{5ADEDDA2-01DD-4979-82C7-521D2FA20059}">
      <dgm:prSet/>
      <dgm:spPr/>
      <dgm:t>
        <a:bodyPr/>
        <a:lstStyle/>
        <a:p>
          <a:endParaRPr lang="en-US"/>
        </a:p>
      </dgm:t>
    </dgm:pt>
    <dgm:pt modelId="{E5D19353-E12D-40FA-BDBE-05340D57C2EE}">
      <dgm:prSet phldrT="[Text]"/>
      <dgm:spPr/>
      <dgm:t>
        <a:bodyPr/>
        <a:lstStyle/>
        <a:p>
          <a:r>
            <a:rPr lang="en-US" dirty="0" smtClean="0"/>
            <a:t>WCJ issues order (30-90 days)</a:t>
          </a:r>
          <a:endParaRPr lang="en-US" dirty="0"/>
        </a:p>
      </dgm:t>
    </dgm:pt>
    <dgm:pt modelId="{BB1F3914-9905-4F25-A66A-0300338B90F5}" type="parTrans" cxnId="{1E10881A-928A-434B-BEE2-3B200E6B20E2}">
      <dgm:prSet/>
      <dgm:spPr/>
      <dgm:t>
        <a:bodyPr/>
        <a:lstStyle/>
        <a:p>
          <a:endParaRPr lang="en-US"/>
        </a:p>
      </dgm:t>
    </dgm:pt>
    <dgm:pt modelId="{28AD42F4-7E56-4B5C-B953-72569E47B61F}" type="sibTrans" cxnId="{1E10881A-928A-434B-BEE2-3B200E6B20E2}">
      <dgm:prSet/>
      <dgm:spPr/>
      <dgm:t>
        <a:bodyPr/>
        <a:lstStyle/>
        <a:p>
          <a:endParaRPr lang="en-US"/>
        </a:p>
      </dgm:t>
    </dgm:pt>
    <dgm:pt modelId="{E48891C4-E8DF-43CD-9472-5A0ACBE82573}">
      <dgm:prSet phldrT="[Text]"/>
      <dgm:spPr/>
      <dgm:t>
        <a:bodyPr/>
        <a:lstStyle/>
        <a:p>
          <a:r>
            <a:rPr lang="en-US" dirty="0" smtClean="0"/>
            <a:t>Parties strike names to choose QME (10 days)</a:t>
          </a:r>
          <a:endParaRPr lang="en-US" dirty="0"/>
        </a:p>
      </dgm:t>
    </dgm:pt>
    <dgm:pt modelId="{6F7DC454-F1B9-4EF3-86D1-E41637CFAB7D}" type="sibTrans" cxnId="{E44FC98C-CA9F-482A-9568-E6EB9116D668}">
      <dgm:prSet/>
      <dgm:spPr/>
      <dgm:t>
        <a:bodyPr/>
        <a:lstStyle/>
        <a:p>
          <a:endParaRPr lang="en-US"/>
        </a:p>
      </dgm:t>
    </dgm:pt>
    <dgm:pt modelId="{2AD4D3CD-6194-48F8-A097-06CCE86C642A}" type="parTrans" cxnId="{E44FC98C-CA9F-482A-9568-E6EB9116D668}">
      <dgm:prSet/>
      <dgm:spPr/>
      <dgm:t>
        <a:bodyPr/>
        <a:lstStyle/>
        <a:p>
          <a:endParaRPr lang="en-US"/>
        </a:p>
      </dgm:t>
    </dgm:pt>
    <dgm:pt modelId="{2DAD0FBB-EEC9-436D-AC94-72EC3967E9A0}" type="pres">
      <dgm:prSet presAssocID="{213BC047-8368-489D-8C29-60E6C93F3E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C9AD17-4F51-44EC-A56F-79AB04670A1E}" type="pres">
      <dgm:prSet presAssocID="{B689F138-FB1C-4387-B70C-8A9AC15B832B}" presName="compNode" presStyleCnt="0"/>
      <dgm:spPr/>
    </dgm:pt>
    <dgm:pt modelId="{A042C0CD-A05F-44DC-894E-28345BDC816A}" type="pres">
      <dgm:prSet presAssocID="{B689F138-FB1C-4387-B70C-8A9AC15B832B}" presName="dummyConnPt" presStyleCnt="0"/>
      <dgm:spPr/>
    </dgm:pt>
    <dgm:pt modelId="{E7F2B5A4-17BC-4945-8A04-BD3C920BAE67}" type="pres">
      <dgm:prSet presAssocID="{B689F138-FB1C-4387-B70C-8A9AC15B832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EB4EA-4237-4675-9133-772CE9E914C7}" type="pres">
      <dgm:prSet presAssocID="{44852FBC-5203-4E2E-B59B-D57C0E3B30B3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51E6F7C6-8545-469E-9412-55EF06662D49}" type="pres">
      <dgm:prSet presAssocID="{E36D94DB-49E9-45C6-B32C-BDC9672749D2}" presName="compNode" presStyleCnt="0"/>
      <dgm:spPr/>
    </dgm:pt>
    <dgm:pt modelId="{FA3DC6CC-2FAD-45F3-911E-121382F9905D}" type="pres">
      <dgm:prSet presAssocID="{E36D94DB-49E9-45C6-B32C-BDC9672749D2}" presName="dummyConnPt" presStyleCnt="0"/>
      <dgm:spPr/>
    </dgm:pt>
    <dgm:pt modelId="{AD86D36A-EDF0-4B08-BF60-8BA5DF0A248A}" type="pres">
      <dgm:prSet presAssocID="{E36D94DB-49E9-45C6-B32C-BDC9672749D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A6B8-B98F-43E3-8CEE-54D5554AC5C4}" type="pres">
      <dgm:prSet presAssocID="{E023719A-DDFF-485D-97C7-02DB9BF930C2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792D944F-4D51-458D-8F60-1DCBDC790002}" type="pres">
      <dgm:prSet presAssocID="{3B9E2583-ECD7-429B-BC54-24E0B7EE6E85}" presName="compNode" presStyleCnt="0"/>
      <dgm:spPr/>
    </dgm:pt>
    <dgm:pt modelId="{16D35213-7740-4564-957C-115CE21999BC}" type="pres">
      <dgm:prSet presAssocID="{3B9E2583-ECD7-429B-BC54-24E0B7EE6E85}" presName="dummyConnPt" presStyleCnt="0"/>
      <dgm:spPr/>
    </dgm:pt>
    <dgm:pt modelId="{D2F916D0-3549-47E4-8FB9-DDA69F111933}" type="pres">
      <dgm:prSet presAssocID="{3B9E2583-ECD7-429B-BC54-24E0B7EE6E8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7A5F7-CF16-4019-9EBE-17D290B5E610}" type="pres">
      <dgm:prSet presAssocID="{CB664B7B-D690-4188-A44E-62CA93F13580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0F6FFD5E-E011-48A6-AEF9-8F7A9FF380E2}" type="pres">
      <dgm:prSet presAssocID="{E48891C4-E8DF-43CD-9472-5A0ACBE82573}" presName="compNode" presStyleCnt="0"/>
      <dgm:spPr/>
    </dgm:pt>
    <dgm:pt modelId="{138170F3-3AB3-4CE9-B86D-69A3B346940F}" type="pres">
      <dgm:prSet presAssocID="{E48891C4-E8DF-43CD-9472-5A0ACBE82573}" presName="dummyConnPt" presStyleCnt="0"/>
      <dgm:spPr/>
    </dgm:pt>
    <dgm:pt modelId="{B0F8E892-B490-4FF9-B329-E5787266713B}" type="pres">
      <dgm:prSet presAssocID="{E48891C4-E8DF-43CD-9472-5A0ACBE8257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9BC96-665B-4BBC-8479-8B3B498DB40A}" type="pres">
      <dgm:prSet presAssocID="{6F7DC454-F1B9-4EF3-86D1-E41637CFAB7D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12F22AFB-0A64-42C3-8C56-DD8B5EE6E28E}" type="pres">
      <dgm:prSet presAssocID="{C990E887-646F-4090-A849-E46F759396FB}" presName="compNode" presStyleCnt="0"/>
      <dgm:spPr/>
    </dgm:pt>
    <dgm:pt modelId="{AC743268-C9AC-4880-8621-3E18D9936C12}" type="pres">
      <dgm:prSet presAssocID="{C990E887-646F-4090-A849-E46F759396FB}" presName="dummyConnPt" presStyleCnt="0"/>
      <dgm:spPr/>
    </dgm:pt>
    <dgm:pt modelId="{F8B6C502-8C81-49EE-8DF2-E55DF482FBEF}" type="pres">
      <dgm:prSet presAssocID="{C990E887-646F-4090-A849-E46F759396F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5DE5A-DB58-4FC0-9CBA-D2A4981862EF}" type="pres">
      <dgm:prSet presAssocID="{1BC0CFD5-121C-4F86-8FEF-FBE341C5D62F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559798C6-1292-4789-82F6-C6FDAC8DC355}" type="pres">
      <dgm:prSet presAssocID="{6A91DCC7-48F8-4E5E-B4A8-F4010435F4B3}" presName="compNode" presStyleCnt="0"/>
      <dgm:spPr/>
    </dgm:pt>
    <dgm:pt modelId="{BAEECD79-7226-4F8B-AF9F-8C46A49FA811}" type="pres">
      <dgm:prSet presAssocID="{6A91DCC7-48F8-4E5E-B4A8-F4010435F4B3}" presName="dummyConnPt" presStyleCnt="0"/>
      <dgm:spPr/>
    </dgm:pt>
    <dgm:pt modelId="{28264971-DC1B-457D-B1D7-3D9FDCCFB289}" type="pres">
      <dgm:prSet presAssocID="{6A91DCC7-48F8-4E5E-B4A8-F4010435F4B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886C2-20FF-4EBC-8D1D-1CF5CC288C4F}" type="pres">
      <dgm:prSet presAssocID="{D1E6D728-D364-422A-ADCE-399920F61BA8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F4DE5BA6-EF72-4CCB-8CEC-3B91F5523D28}" type="pres">
      <dgm:prSet presAssocID="{6B9E1AB1-6D61-4DDE-BFBA-54DC3B0333F3}" presName="compNode" presStyleCnt="0"/>
      <dgm:spPr/>
    </dgm:pt>
    <dgm:pt modelId="{63D30B49-7774-4132-A5E2-D8267EC42D37}" type="pres">
      <dgm:prSet presAssocID="{6B9E1AB1-6D61-4DDE-BFBA-54DC3B0333F3}" presName="dummyConnPt" presStyleCnt="0"/>
      <dgm:spPr/>
    </dgm:pt>
    <dgm:pt modelId="{28A78E6C-3645-49C7-B712-1D05E71593E3}" type="pres">
      <dgm:prSet presAssocID="{6B9E1AB1-6D61-4DDE-BFBA-54DC3B0333F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FF96C-3CDF-4CB2-A468-4B2B9BC58BAA}" type="pres">
      <dgm:prSet presAssocID="{84743E7A-D27E-45EF-AB87-06CA5C22FC71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3236CEF7-D505-4B60-A467-8731A8DE97B1}" type="pres">
      <dgm:prSet presAssocID="{7E2B0D92-31A2-4FFE-AAB4-1DF42404136C}" presName="compNode" presStyleCnt="0"/>
      <dgm:spPr/>
    </dgm:pt>
    <dgm:pt modelId="{1A553D1A-4265-4723-8544-FBC39C582821}" type="pres">
      <dgm:prSet presAssocID="{7E2B0D92-31A2-4FFE-AAB4-1DF42404136C}" presName="dummyConnPt" presStyleCnt="0"/>
      <dgm:spPr/>
    </dgm:pt>
    <dgm:pt modelId="{F4C390FF-4E35-4A42-9354-527989F8FC48}" type="pres">
      <dgm:prSet presAssocID="{7E2B0D92-31A2-4FFE-AAB4-1DF42404136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9DF7E-132F-4CAA-8E74-EDC5977CF2E1}" type="pres">
      <dgm:prSet presAssocID="{EE045720-EA55-464F-A572-16600C6CFC12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895634E1-A3B5-493F-87CC-BE49934BFF97}" type="pres">
      <dgm:prSet presAssocID="{6647246F-FBBB-4B01-815F-68714F06007B}" presName="compNode" presStyleCnt="0"/>
      <dgm:spPr/>
    </dgm:pt>
    <dgm:pt modelId="{070E3E0E-FD48-471B-A04E-BBEF98ABE27F}" type="pres">
      <dgm:prSet presAssocID="{6647246F-FBBB-4B01-815F-68714F06007B}" presName="dummyConnPt" presStyleCnt="0"/>
      <dgm:spPr/>
    </dgm:pt>
    <dgm:pt modelId="{1ADF2992-A38B-4E6D-BD48-79B28689D232}" type="pres">
      <dgm:prSet presAssocID="{6647246F-FBBB-4B01-815F-68714F06007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C7349-DCE2-47B9-9D40-46797474BB6F}" type="pres">
      <dgm:prSet presAssocID="{7C244415-EA0E-4137-AE5B-A5D103F6F80D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405F13B5-8382-427C-8A8A-A313F408C5FB}" type="pres">
      <dgm:prSet presAssocID="{3969720A-E97C-48FC-9A39-446D2ED78B56}" presName="compNode" presStyleCnt="0"/>
      <dgm:spPr/>
    </dgm:pt>
    <dgm:pt modelId="{38BE4B63-F765-4895-966B-15140C0CFB10}" type="pres">
      <dgm:prSet presAssocID="{3969720A-E97C-48FC-9A39-446D2ED78B56}" presName="dummyConnPt" presStyleCnt="0"/>
      <dgm:spPr/>
    </dgm:pt>
    <dgm:pt modelId="{28957CBD-B793-454F-B911-155A2DB8C850}" type="pres">
      <dgm:prSet presAssocID="{3969720A-E97C-48FC-9A39-446D2ED78B5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6857A-96D0-4E2D-8260-6CF9481002FF}" type="pres">
      <dgm:prSet presAssocID="{03F39603-E9DA-426D-8656-CC8F2814BF09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A04739E8-ED86-4CE5-A0F2-54EE57FB2A09}" type="pres">
      <dgm:prSet presAssocID="{E5D19353-E12D-40FA-BDBE-05340D57C2EE}" presName="compNode" presStyleCnt="0"/>
      <dgm:spPr/>
    </dgm:pt>
    <dgm:pt modelId="{2F70C3A5-A05F-4979-9C07-A31A12B252A8}" type="pres">
      <dgm:prSet presAssocID="{E5D19353-E12D-40FA-BDBE-05340D57C2EE}" presName="dummyConnPt" presStyleCnt="0"/>
      <dgm:spPr/>
    </dgm:pt>
    <dgm:pt modelId="{C832F728-0814-4662-AC94-74C0293F56DD}" type="pres">
      <dgm:prSet presAssocID="{E5D19353-E12D-40FA-BDBE-05340D57C2E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62B4-A273-433D-9B2D-66FA1FFB4DFA}" type="pres">
      <dgm:prSet presAssocID="{28AD42F4-7E56-4B5C-B953-72569E47B61F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9B0ADB5B-CADB-4583-9C79-FCA8BD37D5CF}" type="pres">
      <dgm:prSet presAssocID="{F79FBFCE-A8A4-4C74-A16C-0299571D0AED}" presName="compNode" presStyleCnt="0"/>
      <dgm:spPr/>
    </dgm:pt>
    <dgm:pt modelId="{F1CA3FDF-664D-4851-A570-14370C70B92E}" type="pres">
      <dgm:prSet presAssocID="{F79FBFCE-A8A4-4C74-A16C-0299571D0AED}" presName="dummyConnPt" presStyleCnt="0"/>
      <dgm:spPr/>
    </dgm:pt>
    <dgm:pt modelId="{21875563-5B8D-48D9-BE5F-FFEEE98A1CA4}" type="pres">
      <dgm:prSet presAssocID="{F79FBFCE-A8A4-4C74-A16C-0299571D0AE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0656A-28D4-4CDB-B970-AEEFB2B97BF8}" type="presOf" srcId="{6F7DC454-F1B9-4EF3-86D1-E41637CFAB7D}" destId="{8319BC96-665B-4BBC-8479-8B3B498DB40A}" srcOrd="0" destOrd="0" presId="urn:microsoft.com/office/officeart/2005/8/layout/bProcess4"/>
    <dgm:cxn modelId="{8F476D34-DB60-467E-A7ED-F578A629375A}" type="presOf" srcId="{1BC0CFD5-121C-4F86-8FEF-FBE341C5D62F}" destId="{EA85DE5A-DB58-4FC0-9CBA-D2A4981862EF}" srcOrd="0" destOrd="0" presId="urn:microsoft.com/office/officeart/2005/8/layout/bProcess4"/>
    <dgm:cxn modelId="{45BA0FDB-7353-49F8-BB50-9B8501748B79}" srcId="{213BC047-8368-489D-8C29-60E6C93F3E8E}" destId="{7E2B0D92-31A2-4FFE-AAB4-1DF42404136C}" srcOrd="7" destOrd="0" parTransId="{C7B24A28-D0D9-4197-918A-5768CA430E4A}" sibTransId="{EE045720-EA55-464F-A572-16600C6CFC12}"/>
    <dgm:cxn modelId="{13AFA469-57F3-415D-8102-8BF7313C83F9}" type="presOf" srcId="{7E2B0D92-31A2-4FFE-AAB4-1DF42404136C}" destId="{F4C390FF-4E35-4A42-9354-527989F8FC48}" srcOrd="0" destOrd="0" presId="urn:microsoft.com/office/officeart/2005/8/layout/bProcess4"/>
    <dgm:cxn modelId="{6A5994AD-3E64-4637-A272-28BB0A189C12}" type="presOf" srcId="{E023719A-DDFF-485D-97C7-02DB9BF930C2}" destId="{2AF5A6B8-B98F-43E3-8CEE-54D5554AC5C4}" srcOrd="0" destOrd="0" presId="urn:microsoft.com/office/officeart/2005/8/layout/bProcess4"/>
    <dgm:cxn modelId="{6F811D64-E0FA-4804-B963-E2CC06B0243A}" type="presOf" srcId="{B689F138-FB1C-4387-B70C-8A9AC15B832B}" destId="{E7F2B5A4-17BC-4945-8A04-BD3C920BAE67}" srcOrd="0" destOrd="0" presId="urn:microsoft.com/office/officeart/2005/8/layout/bProcess4"/>
    <dgm:cxn modelId="{D2D21F29-47FE-4AA1-BAD3-A59CDAC43C1C}" type="presOf" srcId="{EE045720-EA55-464F-A572-16600C6CFC12}" destId="{B7B9DF7E-132F-4CAA-8E74-EDC5977CF2E1}" srcOrd="0" destOrd="0" presId="urn:microsoft.com/office/officeart/2005/8/layout/bProcess4"/>
    <dgm:cxn modelId="{17447E3F-A385-4DC0-B769-DD920EACDD55}" type="presOf" srcId="{44852FBC-5203-4E2E-B59B-D57C0E3B30B3}" destId="{CEFEB4EA-4237-4675-9133-772CE9E914C7}" srcOrd="0" destOrd="0" presId="urn:microsoft.com/office/officeart/2005/8/layout/bProcess4"/>
    <dgm:cxn modelId="{C9868F30-41C5-4872-A355-E55EDEECC208}" type="presOf" srcId="{6A91DCC7-48F8-4E5E-B4A8-F4010435F4B3}" destId="{28264971-DC1B-457D-B1D7-3D9FDCCFB289}" srcOrd="0" destOrd="0" presId="urn:microsoft.com/office/officeart/2005/8/layout/bProcess4"/>
    <dgm:cxn modelId="{E4EB43D2-DD7A-457D-A51E-B6C5E9805C5E}" type="presOf" srcId="{E5D19353-E12D-40FA-BDBE-05340D57C2EE}" destId="{C832F728-0814-4662-AC94-74C0293F56DD}" srcOrd="0" destOrd="0" presId="urn:microsoft.com/office/officeart/2005/8/layout/bProcess4"/>
    <dgm:cxn modelId="{B41ABFB2-4358-4182-8261-EBA1E0635D5D}" srcId="{213BC047-8368-489D-8C29-60E6C93F3E8E}" destId="{C990E887-646F-4090-A849-E46F759396FB}" srcOrd="4" destOrd="0" parTransId="{BF21EEAA-1B9A-45BC-A536-D3DEA9715C2C}" sibTransId="{1BC0CFD5-121C-4F86-8FEF-FBE341C5D62F}"/>
    <dgm:cxn modelId="{F1CE9C7B-8E61-4987-88D7-9DFCCAC9882B}" type="presOf" srcId="{84743E7A-D27E-45EF-AB87-06CA5C22FC71}" destId="{425FF96C-3CDF-4CB2-A468-4B2B9BC58BAA}" srcOrd="0" destOrd="0" presId="urn:microsoft.com/office/officeart/2005/8/layout/bProcess4"/>
    <dgm:cxn modelId="{760A4159-3AEB-41B6-82AF-E13468B8B703}" type="presOf" srcId="{F79FBFCE-A8A4-4C74-A16C-0299571D0AED}" destId="{21875563-5B8D-48D9-BE5F-FFEEE98A1CA4}" srcOrd="0" destOrd="0" presId="urn:microsoft.com/office/officeart/2005/8/layout/bProcess4"/>
    <dgm:cxn modelId="{79816A22-6881-4538-BA95-1AF340BD49C2}" type="presOf" srcId="{03F39603-E9DA-426D-8656-CC8F2814BF09}" destId="{51E6857A-96D0-4E2D-8260-6CF9481002FF}" srcOrd="0" destOrd="0" presId="urn:microsoft.com/office/officeart/2005/8/layout/bProcess4"/>
    <dgm:cxn modelId="{18765E13-391B-4B9E-9F08-9375E3127044}" type="presOf" srcId="{3B9E2583-ECD7-429B-BC54-24E0B7EE6E85}" destId="{D2F916D0-3549-47E4-8FB9-DDA69F111933}" srcOrd="0" destOrd="0" presId="urn:microsoft.com/office/officeart/2005/8/layout/bProcess4"/>
    <dgm:cxn modelId="{F8E95E86-B738-40C4-9230-C906567A2D45}" srcId="{213BC047-8368-489D-8C29-60E6C93F3E8E}" destId="{E36D94DB-49E9-45C6-B32C-BDC9672749D2}" srcOrd="1" destOrd="0" parTransId="{3EF966CA-8C93-4F1A-BA23-B2EDE0257B62}" sibTransId="{E023719A-DDFF-485D-97C7-02DB9BF930C2}"/>
    <dgm:cxn modelId="{A6D92945-6AF1-4930-A577-0079B817744F}" type="presOf" srcId="{6647246F-FBBB-4B01-815F-68714F06007B}" destId="{1ADF2992-A38B-4E6D-BD48-79B28689D232}" srcOrd="0" destOrd="0" presId="urn:microsoft.com/office/officeart/2005/8/layout/bProcess4"/>
    <dgm:cxn modelId="{DD9CB3FD-6E71-42C0-A65F-09142F0E3D46}" type="presOf" srcId="{E36D94DB-49E9-45C6-B32C-BDC9672749D2}" destId="{AD86D36A-EDF0-4B08-BF60-8BA5DF0A248A}" srcOrd="0" destOrd="0" presId="urn:microsoft.com/office/officeart/2005/8/layout/bProcess4"/>
    <dgm:cxn modelId="{2D72391D-20CC-4A73-8637-8F87E2403A01}" type="presOf" srcId="{6B9E1AB1-6D61-4DDE-BFBA-54DC3B0333F3}" destId="{28A78E6C-3645-49C7-B712-1D05E71593E3}" srcOrd="0" destOrd="0" presId="urn:microsoft.com/office/officeart/2005/8/layout/bProcess4"/>
    <dgm:cxn modelId="{0359AEC4-B10F-4320-8052-941B4161C5E3}" type="presOf" srcId="{7C244415-EA0E-4137-AE5B-A5D103F6F80D}" destId="{EE2C7349-DCE2-47B9-9D40-46797474BB6F}" srcOrd="0" destOrd="0" presId="urn:microsoft.com/office/officeart/2005/8/layout/bProcess4"/>
    <dgm:cxn modelId="{971FA207-6993-4FF6-AA99-69AFFE4EBE92}" type="presOf" srcId="{CB664B7B-D690-4188-A44E-62CA93F13580}" destId="{B317A5F7-CF16-4019-9EBE-17D290B5E610}" srcOrd="0" destOrd="0" presId="urn:microsoft.com/office/officeart/2005/8/layout/bProcess4"/>
    <dgm:cxn modelId="{A18AC981-68B8-459E-823C-BA00BD5C24A7}" srcId="{213BC047-8368-489D-8C29-60E6C93F3E8E}" destId="{6A91DCC7-48F8-4E5E-B4A8-F4010435F4B3}" srcOrd="5" destOrd="0" parTransId="{A2077321-601B-4FF8-B43C-ED16FCF0D38C}" sibTransId="{D1E6D728-D364-422A-ADCE-399920F61BA8}"/>
    <dgm:cxn modelId="{5ADEDDA2-01DD-4979-82C7-521D2FA20059}" srcId="{213BC047-8368-489D-8C29-60E6C93F3E8E}" destId="{F79FBFCE-A8A4-4C74-A16C-0299571D0AED}" srcOrd="11" destOrd="0" parTransId="{27606562-D5BC-404A-ABF8-9F3A7AD93015}" sibTransId="{41C79074-D23B-4F59-BD8F-885850048C0D}"/>
    <dgm:cxn modelId="{E44FC98C-CA9F-482A-9568-E6EB9116D668}" srcId="{213BC047-8368-489D-8C29-60E6C93F3E8E}" destId="{E48891C4-E8DF-43CD-9472-5A0ACBE82573}" srcOrd="3" destOrd="0" parTransId="{2AD4D3CD-6194-48F8-A097-06CCE86C642A}" sibTransId="{6F7DC454-F1B9-4EF3-86D1-E41637CFAB7D}"/>
    <dgm:cxn modelId="{D2E8BE39-7EE9-40CC-9746-4C40855BECFF}" srcId="{213BC047-8368-489D-8C29-60E6C93F3E8E}" destId="{3B9E2583-ECD7-429B-BC54-24E0B7EE6E85}" srcOrd="2" destOrd="0" parTransId="{1538EA1E-FDE0-457B-8C9A-96784799E6FD}" sibTransId="{CB664B7B-D690-4188-A44E-62CA93F13580}"/>
    <dgm:cxn modelId="{35E92619-C6CF-433D-B4D9-FF1EFB351B57}" srcId="{213BC047-8368-489D-8C29-60E6C93F3E8E}" destId="{B689F138-FB1C-4387-B70C-8A9AC15B832B}" srcOrd="0" destOrd="0" parTransId="{63D5E6A9-E0E6-4DEB-BEEE-B5C0A18FF0D4}" sibTransId="{44852FBC-5203-4E2E-B59B-D57C0E3B30B3}"/>
    <dgm:cxn modelId="{5C64DCB7-2C0A-4796-ABA2-CE44249C2191}" type="presOf" srcId="{213BC047-8368-489D-8C29-60E6C93F3E8E}" destId="{2DAD0FBB-EEC9-436D-AC94-72EC3967E9A0}" srcOrd="0" destOrd="0" presId="urn:microsoft.com/office/officeart/2005/8/layout/bProcess4"/>
    <dgm:cxn modelId="{C1BFA390-AB3E-4674-B1B7-F86EBBE5B413}" type="presOf" srcId="{28AD42F4-7E56-4B5C-B953-72569E47B61F}" destId="{5EC162B4-A273-433D-9B2D-66FA1FFB4DFA}" srcOrd="0" destOrd="0" presId="urn:microsoft.com/office/officeart/2005/8/layout/bProcess4"/>
    <dgm:cxn modelId="{CED9BD7F-C53E-4C47-97D0-C75E5DBEE690}" srcId="{213BC047-8368-489D-8C29-60E6C93F3E8E}" destId="{6B9E1AB1-6D61-4DDE-BFBA-54DC3B0333F3}" srcOrd="6" destOrd="0" parTransId="{6A97A09E-F04B-4C51-BDBD-26030A00C8E9}" sibTransId="{84743E7A-D27E-45EF-AB87-06CA5C22FC71}"/>
    <dgm:cxn modelId="{2F78BF94-3F38-4169-B4D2-B6E944B51A6F}" type="presOf" srcId="{E48891C4-E8DF-43CD-9472-5A0ACBE82573}" destId="{B0F8E892-B490-4FF9-B329-E5787266713B}" srcOrd="0" destOrd="0" presId="urn:microsoft.com/office/officeart/2005/8/layout/bProcess4"/>
    <dgm:cxn modelId="{608CF78B-A00F-4000-AB99-1F09B0486263}" type="presOf" srcId="{3969720A-E97C-48FC-9A39-446D2ED78B56}" destId="{28957CBD-B793-454F-B911-155A2DB8C850}" srcOrd="0" destOrd="0" presId="urn:microsoft.com/office/officeart/2005/8/layout/bProcess4"/>
    <dgm:cxn modelId="{1E10881A-928A-434B-BEE2-3B200E6B20E2}" srcId="{213BC047-8368-489D-8C29-60E6C93F3E8E}" destId="{E5D19353-E12D-40FA-BDBE-05340D57C2EE}" srcOrd="10" destOrd="0" parTransId="{BB1F3914-9905-4F25-A66A-0300338B90F5}" sibTransId="{28AD42F4-7E56-4B5C-B953-72569E47B61F}"/>
    <dgm:cxn modelId="{D7E00166-40F7-41B4-972B-75D38FE902CF}" srcId="{213BC047-8368-489D-8C29-60E6C93F3E8E}" destId="{3969720A-E97C-48FC-9A39-446D2ED78B56}" srcOrd="9" destOrd="0" parTransId="{8BEDA00C-0B39-4CDE-A0ED-874150040AA7}" sibTransId="{03F39603-E9DA-426D-8656-CC8F2814BF09}"/>
    <dgm:cxn modelId="{D918CB25-217F-477A-9E75-410310EB8768}" type="presOf" srcId="{D1E6D728-D364-422A-ADCE-399920F61BA8}" destId="{791886C2-20FF-4EBC-8D1D-1CF5CC288C4F}" srcOrd="0" destOrd="0" presId="urn:microsoft.com/office/officeart/2005/8/layout/bProcess4"/>
    <dgm:cxn modelId="{A6F9651B-9029-4B69-A77C-2BD9F27E29FA}" type="presOf" srcId="{C990E887-646F-4090-A849-E46F759396FB}" destId="{F8B6C502-8C81-49EE-8DF2-E55DF482FBEF}" srcOrd="0" destOrd="0" presId="urn:microsoft.com/office/officeart/2005/8/layout/bProcess4"/>
    <dgm:cxn modelId="{A0FC2257-A494-42BE-B0E4-6FF6E858A765}" srcId="{213BC047-8368-489D-8C29-60E6C93F3E8E}" destId="{6647246F-FBBB-4B01-815F-68714F06007B}" srcOrd="8" destOrd="0" parTransId="{D9D8BE55-905D-4092-8264-138045A46C3B}" sibTransId="{7C244415-EA0E-4137-AE5B-A5D103F6F80D}"/>
    <dgm:cxn modelId="{75CECD34-9903-4D94-90DA-9C6AE8286CD7}" type="presParOf" srcId="{2DAD0FBB-EEC9-436D-AC94-72EC3967E9A0}" destId="{A9C9AD17-4F51-44EC-A56F-79AB04670A1E}" srcOrd="0" destOrd="0" presId="urn:microsoft.com/office/officeart/2005/8/layout/bProcess4"/>
    <dgm:cxn modelId="{46C48AD3-BFCA-4DBF-A500-6B639B713D77}" type="presParOf" srcId="{A9C9AD17-4F51-44EC-A56F-79AB04670A1E}" destId="{A042C0CD-A05F-44DC-894E-28345BDC816A}" srcOrd="0" destOrd="0" presId="urn:microsoft.com/office/officeart/2005/8/layout/bProcess4"/>
    <dgm:cxn modelId="{42D722CD-286C-41E9-AF53-88C71493A537}" type="presParOf" srcId="{A9C9AD17-4F51-44EC-A56F-79AB04670A1E}" destId="{E7F2B5A4-17BC-4945-8A04-BD3C920BAE67}" srcOrd="1" destOrd="0" presId="urn:microsoft.com/office/officeart/2005/8/layout/bProcess4"/>
    <dgm:cxn modelId="{45460C6B-5495-4A27-9D00-E23C0147B2B3}" type="presParOf" srcId="{2DAD0FBB-EEC9-436D-AC94-72EC3967E9A0}" destId="{CEFEB4EA-4237-4675-9133-772CE9E914C7}" srcOrd="1" destOrd="0" presId="urn:microsoft.com/office/officeart/2005/8/layout/bProcess4"/>
    <dgm:cxn modelId="{7C9FBDF5-9953-446A-9DEA-8C6DDDE16F08}" type="presParOf" srcId="{2DAD0FBB-EEC9-436D-AC94-72EC3967E9A0}" destId="{51E6F7C6-8545-469E-9412-55EF06662D49}" srcOrd="2" destOrd="0" presId="urn:microsoft.com/office/officeart/2005/8/layout/bProcess4"/>
    <dgm:cxn modelId="{E86A0954-46F9-42DD-8827-54E6021FEBC9}" type="presParOf" srcId="{51E6F7C6-8545-469E-9412-55EF06662D49}" destId="{FA3DC6CC-2FAD-45F3-911E-121382F9905D}" srcOrd="0" destOrd="0" presId="urn:microsoft.com/office/officeart/2005/8/layout/bProcess4"/>
    <dgm:cxn modelId="{1623AE8A-0F19-4B92-A5F3-83A8FF7D215E}" type="presParOf" srcId="{51E6F7C6-8545-469E-9412-55EF06662D49}" destId="{AD86D36A-EDF0-4B08-BF60-8BA5DF0A248A}" srcOrd="1" destOrd="0" presId="urn:microsoft.com/office/officeart/2005/8/layout/bProcess4"/>
    <dgm:cxn modelId="{027C00C8-48C0-458D-ABB0-DAE291FD90E6}" type="presParOf" srcId="{2DAD0FBB-EEC9-436D-AC94-72EC3967E9A0}" destId="{2AF5A6B8-B98F-43E3-8CEE-54D5554AC5C4}" srcOrd="3" destOrd="0" presId="urn:microsoft.com/office/officeart/2005/8/layout/bProcess4"/>
    <dgm:cxn modelId="{41E07517-D5B8-4819-9C7A-8E2A53C16150}" type="presParOf" srcId="{2DAD0FBB-EEC9-436D-AC94-72EC3967E9A0}" destId="{792D944F-4D51-458D-8F60-1DCBDC790002}" srcOrd="4" destOrd="0" presId="urn:microsoft.com/office/officeart/2005/8/layout/bProcess4"/>
    <dgm:cxn modelId="{E6550C17-6E4E-4B24-A30C-46CF0C48F4EE}" type="presParOf" srcId="{792D944F-4D51-458D-8F60-1DCBDC790002}" destId="{16D35213-7740-4564-957C-115CE21999BC}" srcOrd="0" destOrd="0" presId="urn:microsoft.com/office/officeart/2005/8/layout/bProcess4"/>
    <dgm:cxn modelId="{42E8DEBC-B77A-49AB-A653-301F4A6B14C0}" type="presParOf" srcId="{792D944F-4D51-458D-8F60-1DCBDC790002}" destId="{D2F916D0-3549-47E4-8FB9-DDA69F111933}" srcOrd="1" destOrd="0" presId="urn:microsoft.com/office/officeart/2005/8/layout/bProcess4"/>
    <dgm:cxn modelId="{246AEB66-9AB1-4BE5-AADF-76681BA92801}" type="presParOf" srcId="{2DAD0FBB-EEC9-436D-AC94-72EC3967E9A0}" destId="{B317A5F7-CF16-4019-9EBE-17D290B5E610}" srcOrd="5" destOrd="0" presId="urn:microsoft.com/office/officeart/2005/8/layout/bProcess4"/>
    <dgm:cxn modelId="{8F82394F-AFB6-4B96-92B5-A2E7E25537D7}" type="presParOf" srcId="{2DAD0FBB-EEC9-436D-AC94-72EC3967E9A0}" destId="{0F6FFD5E-E011-48A6-AEF9-8F7A9FF380E2}" srcOrd="6" destOrd="0" presId="urn:microsoft.com/office/officeart/2005/8/layout/bProcess4"/>
    <dgm:cxn modelId="{5C003A1D-EFCE-4533-8E2C-61546D6D365B}" type="presParOf" srcId="{0F6FFD5E-E011-48A6-AEF9-8F7A9FF380E2}" destId="{138170F3-3AB3-4CE9-B86D-69A3B346940F}" srcOrd="0" destOrd="0" presId="urn:microsoft.com/office/officeart/2005/8/layout/bProcess4"/>
    <dgm:cxn modelId="{61F94D35-09E7-47B5-8D8B-9EC989E45EB5}" type="presParOf" srcId="{0F6FFD5E-E011-48A6-AEF9-8F7A9FF380E2}" destId="{B0F8E892-B490-4FF9-B329-E5787266713B}" srcOrd="1" destOrd="0" presId="urn:microsoft.com/office/officeart/2005/8/layout/bProcess4"/>
    <dgm:cxn modelId="{4524DCE6-151E-4FBE-B144-97B811A4ABE7}" type="presParOf" srcId="{2DAD0FBB-EEC9-436D-AC94-72EC3967E9A0}" destId="{8319BC96-665B-4BBC-8479-8B3B498DB40A}" srcOrd="7" destOrd="0" presId="urn:microsoft.com/office/officeart/2005/8/layout/bProcess4"/>
    <dgm:cxn modelId="{C658B37C-6AED-48D5-9B83-5273E1EB4E2C}" type="presParOf" srcId="{2DAD0FBB-EEC9-436D-AC94-72EC3967E9A0}" destId="{12F22AFB-0A64-42C3-8C56-DD8B5EE6E28E}" srcOrd="8" destOrd="0" presId="urn:microsoft.com/office/officeart/2005/8/layout/bProcess4"/>
    <dgm:cxn modelId="{25FECE25-9774-4FBB-B36A-092F9AE9D670}" type="presParOf" srcId="{12F22AFB-0A64-42C3-8C56-DD8B5EE6E28E}" destId="{AC743268-C9AC-4880-8621-3E18D9936C12}" srcOrd="0" destOrd="0" presId="urn:microsoft.com/office/officeart/2005/8/layout/bProcess4"/>
    <dgm:cxn modelId="{59815987-26C4-468C-B4DC-7A27E0D1222D}" type="presParOf" srcId="{12F22AFB-0A64-42C3-8C56-DD8B5EE6E28E}" destId="{F8B6C502-8C81-49EE-8DF2-E55DF482FBEF}" srcOrd="1" destOrd="0" presId="urn:microsoft.com/office/officeart/2005/8/layout/bProcess4"/>
    <dgm:cxn modelId="{EDA9D22A-8DF2-4592-848A-BE37518667C9}" type="presParOf" srcId="{2DAD0FBB-EEC9-436D-AC94-72EC3967E9A0}" destId="{EA85DE5A-DB58-4FC0-9CBA-D2A4981862EF}" srcOrd="9" destOrd="0" presId="urn:microsoft.com/office/officeart/2005/8/layout/bProcess4"/>
    <dgm:cxn modelId="{F2B19083-6D0E-47D1-8AA1-8982507D569D}" type="presParOf" srcId="{2DAD0FBB-EEC9-436D-AC94-72EC3967E9A0}" destId="{559798C6-1292-4789-82F6-C6FDAC8DC355}" srcOrd="10" destOrd="0" presId="urn:microsoft.com/office/officeart/2005/8/layout/bProcess4"/>
    <dgm:cxn modelId="{7105E636-4933-4952-BF2C-60F9ACE01484}" type="presParOf" srcId="{559798C6-1292-4789-82F6-C6FDAC8DC355}" destId="{BAEECD79-7226-4F8B-AF9F-8C46A49FA811}" srcOrd="0" destOrd="0" presId="urn:microsoft.com/office/officeart/2005/8/layout/bProcess4"/>
    <dgm:cxn modelId="{1008BA71-870C-436C-91AE-6B81E2D32861}" type="presParOf" srcId="{559798C6-1292-4789-82F6-C6FDAC8DC355}" destId="{28264971-DC1B-457D-B1D7-3D9FDCCFB289}" srcOrd="1" destOrd="0" presId="urn:microsoft.com/office/officeart/2005/8/layout/bProcess4"/>
    <dgm:cxn modelId="{DA787BD1-C1A1-4BF3-80A7-9FC156BE6813}" type="presParOf" srcId="{2DAD0FBB-EEC9-436D-AC94-72EC3967E9A0}" destId="{791886C2-20FF-4EBC-8D1D-1CF5CC288C4F}" srcOrd="11" destOrd="0" presId="urn:microsoft.com/office/officeart/2005/8/layout/bProcess4"/>
    <dgm:cxn modelId="{A966FEA0-81AB-4F59-9B85-04B7BF3A52FB}" type="presParOf" srcId="{2DAD0FBB-EEC9-436D-AC94-72EC3967E9A0}" destId="{F4DE5BA6-EF72-4CCB-8CEC-3B91F5523D28}" srcOrd="12" destOrd="0" presId="urn:microsoft.com/office/officeart/2005/8/layout/bProcess4"/>
    <dgm:cxn modelId="{00C9372D-3065-443E-8823-691C4712D23F}" type="presParOf" srcId="{F4DE5BA6-EF72-4CCB-8CEC-3B91F5523D28}" destId="{63D30B49-7774-4132-A5E2-D8267EC42D37}" srcOrd="0" destOrd="0" presId="urn:microsoft.com/office/officeart/2005/8/layout/bProcess4"/>
    <dgm:cxn modelId="{A1E6B01D-FF8C-4A03-B878-AAC1391C0D37}" type="presParOf" srcId="{F4DE5BA6-EF72-4CCB-8CEC-3B91F5523D28}" destId="{28A78E6C-3645-49C7-B712-1D05E71593E3}" srcOrd="1" destOrd="0" presId="urn:microsoft.com/office/officeart/2005/8/layout/bProcess4"/>
    <dgm:cxn modelId="{7E0B3142-40F5-49DD-BC7D-001C10CD7135}" type="presParOf" srcId="{2DAD0FBB-EEC9-436D-AC94-72EC3967E9A0}" destId="{425FF96C-3CDF-4CB2-A468-4B2B9BC58BAA}" srcOrd="13" destOrd="0" presId="urn:microsoft.com/office/officeart/2005/8/layout/bProcess4"/>
    <dgm:cxn modelId="{AFC2D202-6633-48CF-9B71-D6244D96538D}" type="presParOf" srcId="{2DAD0FBB-EEC9-436D-AC94-72EC3967E9A0}" destId="{3236CEF7-D505-4B60-A467-8731A8DE97B1}" srcOrd="14" destOrd="0" presId="urn:microsoft.com/office/officeart/2005/8/layout/bProcess4"/>
    <dgm:cxn modelId="{D2FAA1D4-1C68-4EBB-9B81-1D8B3DFC94E4}" type="presParOf" srcId="{3236CEF7-D505-4B60-A467-8731A8DE97B1}" destId="{1A553D1A-4265-4723-8544-FBC39C582821}" srcOrd="0" destOrd="0" presId="urn:microsoft.com/office/officeart/2005/8/layout/bProcess4"/>
    <dgm:cxn modelId="{AD8C6692-B080-428D-8F2F-4A86AA3390C6}" type="presParOf" srcId="{3236CEF7-D505-4B60-A467-8731A8DE97B1}" destId="{F4C390FF-4E35-4A42-9354-527989F8FC48}" srcOrd="1" destOrd="0" presId="urn:microsoft.com/office/officeart/2005/8/layout/bProcess4"/>
    <dgm:cxn modelId="{E86F2B80-8A85-4664-B997-8351D57B721A}" type="presParOf" srcId="{2DAD0FBB-EEC9-436D-AC94-72EC3967E9A0}" destId="{B7B9DF7E-132F-4CAA-8E74-EDC5977CF2E1}" srcOrd="15" destOrd="0" presId="urn:microsoft.com/office/officeart/2005/8/layout/bProcess4"/>
    <dgm:cxn modelId="{C7FAEDED-8BAB-4890-8DAB-8C72FD21ACBD}" type="presParOf" srcId="{2DAD0FBB-EEC9-436D-AC94-72EC3967E9A0}" destId="{895634E1-A3B5-493F-87CC-BE49934BFF97}" srcOrd="16" destOrd="0" presId="urn:microsoft.com/office/officeart/2005/8/layout/bProcess4"/>
    <dgm:cxn modelId="{BD8BE704-630B-4FDD-BB50-4C925FA2CB7C}" type="presParOf" srcId="{895634E1-A3B5-493F-87CC-BE49934BFF97}" destId="{070E3E0E-FD48-471B-A04E-BBEF98ABE27F}" srcOrd="0" destOrd="0" presId="urn:microsoft.com/office/officeart/2005/8/layout/bProcess4"/>
    <dgm:cxn modelId="{9347DA02-FF9A-4B7E-8D16-0394F8AD5292}" type="presParOf" srcId="{895634E1-A3B5-493F-87CC-BE49934BFF97}" destId="{1ADF2992-A38B-4E6D-BD48-79B28689D232}" srcOrd="1" destOrd="0" presId="urn:microsoft.com/office/officeart/2005/8/layout/bProcess4"/>
    <dgm:cxn modelId="{01F868B7-5132-41DA-A31F-7406CF8BE227}" type="presParOf" srcId="{2DAD0FBB-EEC9-436D-AC94-72EC3967E9A0}" destId="{EE2C7349-DCE2-47B9-9D40-46797474BB6F}" srcOrd="17" destOrd="0" presId="urn:microsoft.com/office/officeart/2005/8/layout/bProcess4"/>
    <dgm:cxn modelId="{483FB3EE-09C6-4EBD-BFB5-FC75CFF42A63}" type="presParOf" srcId="{2DAD0FBB-EEC9-436D-AC94-72EC3967E9A0}" destId="{405F13B5-8382-427C-8A8A-A313F408C5FB}" srcOrd="18" destOrd="0" presId="urn:microsoft.com/office/officeart/2005/8/layout/bProcess4"/>
    <dgm:cxn modelId="{26F33682-5AA1-40A1-B820-760EE198824D}" type="presParOf" srcId="{405F13B5-8382-427C-8A8A-A313F408C5FB}" destId="{38BE4B63-F765-4895-966B-15140C0CFB10}" srcOrd="0" destOrd="0" presId="urn:microsoft.com/office/officeart/2005/8/layout/bProcess4"/>
    <dgm:cxn modelId="{D5B6981F-847F-42CC-990F-51368844061C}" type="presParOf" srcId="{405F13B5-8382-427C-8A8A-A313F408C5FB}" destId="{28957CBD-B793-454F-B911-155A2DB8C850}" srcOrd="1" destOrd="0" presId="urn:microsoft.com/office/officeart/2005/8/layout/bProcess4"/>
    <dgm:cxn modelId="{B6515515-91CE-4B67-A219-EF85587A13FB}" type="presParOf" srcId="{2DAD0FBB-EEC9-436D-AC94-72EC3967E9A0}" destId="{51E6857A-96D0-4E2D-8260-6CF9481002FF}" srcOrd="19" destOrd="0" presId="urn:microsoft.com/office/officeart/2005/8/layout/bProcess4"/>
    <dgm:cxn modelId="{CA5D00B0-2DB1-4AC8-8AE0-6629E9B0586F}" type="presParOf" srcId="{2DAD0FBB-EEC9-436D-AC94-72EC3967E9A0}" destId="{A04739E8-ED86-4CE5-A0F2-54EE57FB2A09}" srcOrd="20" destOrd="0" presId="urn:microsoft.com/office/officeart/2005/8/layout/bProcess4"/>
    <dgm:cxn modelId="{FC633D7D-6A02-4E57-BD9B-2375515F4259}" type="presParOf" srcId="{A04739E8-ED86-4CE5-A0F2-54EE57FB2A09}" destId="{2F70C3A5-A05F-4979-9C07-A31A12B252A8}" srcOrd="0" destOrd="0" presId="urn:microsoft.com/office/officeart/2005/8/layout/bProcess4"/>
    <dgm:cxn modelId="{D9E5ED9C-550F-43C7-9C3F-48FB2F30C410}" type="presParOf" srcId="{A04739E8-ED86-4CE5-A0F2-54EE57FB2A09}" destId="{C832F728-0814-4662-AC94-74C0293F56DD}" srcOrd="1" destOrd="0" presId="urn:microsoft.com/office/officeart/2005/8/layout/bProcess4"/>
    <dgm:cxn modelId="{FB2266C2-57B4-4574-8889-C412E70ECBF4}" type="presParOf" srcId="{2DAD0FBB-EEC9-436D-AC94-72EC3967E9A0}" destId="{5EC162B4-A273-433D-9B2D-66FA1FFB4DFA}" srcOrd="21" destOrd="0" presId="urn:microsoft.com/office/officeart/2005/8/layout/bProcess4"/>
    <dgm:cxn modelId="{3451C707-BAA4-4403-9948-BDAE974B2E50}" type="presParOf" srcId="{2DAD0FBB-EEC9-436D-AC94-72EC3967E9A0}" destId="{9B0ADB5B-CADB-4583-9C79-FCA8BD37D5CF}" srcOrd="22" destOrd="0" presId="urn:microsoft.com/office/officeart/2005/8/layout/bProcess4"/>
    <dgm:cxn modelId="{3EED61AF-DD46-4E29-AD33-C112E1A215B7}" type="presParOf" srcId="{9B0ADB5B-CADB-4583-9C79-FCA8BD37D5CF}" destId="{F1CA3FDF-664D-4851-A570-14370C70B92E}" srcOrd="0" destOrd="0" presId="urn:microsoft.com/office/officeart/2005/8/layout/bProcess4"/>
    <dgm:cxn modelId="{334C7884-27C7-4AB0-B351-2939AB5F37DA}" type="presParOf" srcId="{9B0ADB5B-CADB-4583-9C79-FCA8BD37D5CF}" destId="{21875563-5B8D-48D9-BE5F-FFEEE98A1CA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6ACD4-F7A2-4E0E-A068-0EB1ED41266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15C73-D623-4E22-9628-DFD58B1EB0DE}">
      <dgm:prSet phldrT="[Text]"/>
      <dgm:spPr/>
      <dgm:t>
        <a:bodyPr/>
        <a:lstStyle/>
        <a:p>
          <a:r>
            <a:rPr lang="en-US" b="1" dirty="0" smtClean="0"/>
            <a:t>UR Denial, Delay, Modification</a:t>
          </a:r>
        </a:p>
        <a:p>
          <a:r>
            <a:rPr lang="en-US" b="1" dirty="0" smtClean="0"/>
            <a:t>(5 days)</a:t>
          </a:r>
          <a:endParaRPr lang="en-US" b="1" dirty="0"/>
        </a:p>
      </dgm:t>
    </dgm:pt>
    <dgm:pt modelId="{F60BAEC5-CFE3-4CAE-B2E1-C85B7D7EA557}" type="parTrans" cxnId="{A858EB8E-0127-4510-8F39-AE3553589423}">
      <dgm:prSet/>
      <dgm:spPr/>
      <dgm:t>
        <a:bodyPr/>
        <a:lstStyle/>
        <a:p>
          <a:endParaRPr lang="en-US"/>
        </a:p>
      </dgm:t>
    </dgm:pt>
    <dgm:pt modelId="{13CF7834-FCE8-421A-9BA9-457EA6A4A4E6}" type="sibTrans" cxnId="{A858EB8E-0127-4510-8F39-AE3553589423}">
      <dgm:prSet/>
      <dgm:spPr/>
      <dgm:t>
        <a:bodyPr/>
        <a:lstStyle/>
        <a:p>
          <a:endParaRPr lang="en-US"/>
        </a:p>
      </dgm:t>
    </dgm:pt>
    <dgm:pt modelId="{5D6B04BA-A27C-484E-9BB3-AB506B99A292}">
      <dgm:prSet phldrT="[Text]"/>
      <dgm:spPr/>
      <dgm:t>
        <a:bodyPr/>
        <a:lstStyle/>
        <a:p>
          <a:r>
            <a:rPr lang="en-US" b="1" dirty="0" smtClean="0"/>
            <a:t>UR denial letter to IW along with completed IMR form</a:t>
          </a:r>
          <a:endParaRPr lang="en-US" b="1" dirty="0"/>
        </a:p>
      </dgm:t>
    </dgm:pt>
    <dgm:pt modelId="{6A2F3145-21BC-439A-9B9A-6A70CC679E18}" type="parTrans" cxnId="{09EC35A3-6F55-4F41-8734-9B36C4AF265F}">
      <dgm:prSet/>
      <dgm:spPr/>
      <dgm:t>
        <a:bodyPr/>
        <a:lstStyle/>
        <a:p>
          <a:endParaRPr lang="en-US"/>
        </a:p>
      </dgm:t>
    </dgm:pt>
    <dgm:pt modelId="{89396AD9-BF15-4A1F-AF10-3DB602E73A9F}" type="sibTrans" cxnId="{09EC35A3-6F55-4F41-8734-9B36C4AF265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EC80670-7B00-4E05-9DD5-50B03C6E25AF}">
      <dgm:prSet/>
      <dgm:spPr/>
      <dgm:t>
        <a:bodyPr/>
        <a:lstStyle/>
        <a:p>
          <a:r>
            <a:rPr lang="en-US" b="1" dirty="0" smtClean="0"/>
            <a:t>Provider fills out RFA form </a:t>
          </a:r>
          <a:endParaRPr lang="en-US" b="1" dirty="0"/>
        </a:p>
      </dgm:t>
    </dgm:pt>
    <dgm:pt modelId="{7DC0FE9C-F4FD-431E-A767-91D9FA823EF0}" type="parTrans" cxnId="{38E54DCC-6892-4C2A-B55C-96F2F3B50FB3}">
      <dgm:prSet/>
      <dgm:spPr/>
      <dgm:t>
        <a:bodyPr/>
        <a:lstStyle/>
        <a:p>
          <a:endParaRPr lang="en-US"/>
        </a:p>
      </dgm:t>
    </dgm:pt>
    <dgm:pt modelId="{C80AE5FB-68FE-4441-ABCC-BFBC184D7CF3}" type="sibTrans" cxnId="{38E54DCC-6892-4C2A-B55C-96F2F3B50FB3}">
      <dgm:prSet/>
      <dgm:spPr/>
      <dgm:t>
        <a:bodyPr/>
        <a:lstStyle/>
        <a:p>
          <a:endParaRPr lang="en-US"/>
        </a:p>
      </dgm:t>
    </dgm:pt>
    <dgm:pt modelId="{C57A8EA8-DE0B-4330-921C-CFE06D51979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Treatment Approved</a:t>
          </a:r>
          <a:endParaRPr lang="en-US" b="1" dirty="0"/>
        </a:p>
      </dgm:t>
    </dgm:pt>
    <dgm:pt modelId="{58DBECAE-2732-4A3D-BCD7-513A47950B9F}" type="parTrans" cxnId="{18F7956B-1419-4423-ABF2-15A8C973351F}">
      <dgm:prSet/>
      <dgm:spPr/>
      <dgm:t>
        <a:bodyPr/>
        <a:lstStyle/>
        <a:p>
          <a:endParaRPr lang="en-US"/>
        </a:p>
      </dgm:t>
    </dgm:pt>
    <dgm:pt modelId="{041C2720-BAEE-488D-8125-DDDFF8822A7F}" type="sibTrans" cxnId="{18F7956B-1419-4423-ABF2-15A8C973351F}">
      <dgm:prSet/>
      <dgm:spPr/>
      <dgm:t>
        <a:bodyPr/>
        <a:lstStyle/>
        <a:p>
          <a:endParaRPr lang="en-US"/>
        </a:p>
      </dgm:t>
    </dgm:pt>
    <dgm:pt modelId="{A8D79BEE-9FB0-4DA5-BA84-CFBDF5E83AEB}" type="pres">
      <dgm:prSet presAssocID="{D506ACD4-F7A2-4E0E-A068-0EB1ED41266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A555C9-B4EC-49C0-AADE-6100F8E5BA04}" type="pres">
      <dgm:prSet presAssocID="{4EC80670-7B00-4E05-9DD5-50B03C6E25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746B9-5421-463D-B406-086EE796B1BA}" type="pres">
      <dgm:prSet presAssocID="{C80AE5FB-68FE-4441-ABCC-BFBC184D7CF3}" presName="sibTrans" presStyleLbl="sibTrans2D1" presStyleIdx="0" presStyleCnt="3" custAng="21496535" custScaleX="120269" custLinFactNeighborX="-18515" custLinFactNeighborY="7616"/>
      <dgm:spPr/>
      <dgm:t>
        <a:bodyPr/>
        <a:lstStyle/>
        <a:p>
          <a:endParaRPr lang="en-US"/>
        </a:p>
      </dgm:t>
    </dgm:pt>
    <dgm:pt modelId="{3A91D065-921A-4F22-8C44-2E9DDEB33785}" type="pres">
      <dgm:prSet presAssocID="{C80AE5FB-68FE-4441-ABCC-BFBC184D7CF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8D9B2A-14C8-40B1-ABC1-924B2942A3D4}" type="pres">
      <dgm:prSet presAssocID="{DDB15C73-D623-4E22-9628-DFD58B1EB0DE}" presName="node" presStyleLbl="node1" presStyleIdx="1" presStyleCnt="4" custLinFactNeighborX="-2034" custLinFactNeighborY="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A405A-76A8-4332-B619-8E3DFC892A9D}" type="pres">
      <dgm:prSet presAssocID="{13CF7834-FCE8-421A-9BA9-457EA6A4A4E6}" presName="sibTrans" presStyleLbl="sibTrans2D1" presStyleIdx="1" presStyleCnt="3" custScaleX="120374" custLinFactNeighborX="6087" custLinFactNeighborY="4718"/>
      <dgm:spPr/>
      <dgm:t>
        <a:bodyPr/>
        <a:lstStyle/>
        <a:p>
          <a:endParaRPr lang="en-US"/>
        </a:p>
      </dgm:t>
    </dgm:pt>
    <dgm:pt modelId="{8D0085AD-D329-4096-99D9-EDF821A22B05}" type="pres">
      <dgm:prSet presAssocID="{13CF7834-FCE8-421A-9BA9-457EA6A4A4E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DA2C952-40AC-48BC-99C5-DB48634F8BF4}" type="pres">
      <dgm:prSet presAssocID="{5D6B04BA-A27C-484E-9BB3-AB506B99A292}" presName="node" presStyleLbl="node1" presStyleIdx="2" presStyleCnt="4" custScaleX="135043" custScaleY="115632" custLinFactNeighborX="-70" custLinFactNeighborY="14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95849-7F02-4532-A5EC-2787FFCB06A3}" type="pres">
      <dgm:prSet presAssocID="{89396AD9-BF15-4A1F-AF10-3DB602E73A9F}" presName="sibTrans" presStyleLbl="sibTrans2D1" presStyleIdx="2" presStyleCnt="3" custAng="11529744" custFlipHor="1" custScaleX="402504" custScaleY="83481" custLinFactX="-23977" custLinFactY="-192404" custLinFactNeighborX="-100000" custLinFactNeighborY="-200000"/>
      <dgm:spPr/>
      <dgm:t>
        <a:bodyPr/>
        <a:lstStyle/>
        <a:p>
          <a:endParaRPr lang="en-US"/>
        </a:p>
      </dgm:t>
    </dgm:pt>
    <dgm:pt modelId="{CD92FC6F-2449-4844-92CE-03063B52FA42}" type="pres">
      <dgm:prSet presAssocID="{89396AD9-BF15-4A1F-AF10-3DB602E73A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5375AC9-B39B-4353-9745-396039CFAF18}" type="pres">
      <dgm:prSet presAssocID="{C57A8EA8-DE0B-4330-921C-CFE06D519799}" presName="node" presStyleLbl="node1" presStyleIdx="3" presStyleCnt="4" custScaleX="75191" custLinFactX="-21879" custLinFactY="-164560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7956B-1419-4423-ABF2-15A8C973351F}" srcId="{D506ACD4-F7A2-4E0E-A068-0EB1ED412665}" destId="{C57A8EA8-DE0B-4330-921C-CFE06D519799}" srcOrd="3" destOrd="0" parTransId="{58DBECAE-2732-4A3D-BCD7-513A47950B9F}" sibTransId="{041C2720-BAEE-488D-8125-DDDFF8822A7F}"/>
    <dgm:cxn modelId="{6347F215-6A5A-412E-A26D-120BEAB057C0}" type="presOf" srcId="{5D6B04BA-A27C-484E-9BB3-AB506B99A292}" destId="{2DA2C952-40AC-48BC-99C5-DB48634F8BF4}" srcOrd="0" destOrd="0" presId="urn:microsoft.com/office/officeart/2005/8/layout/process2"/>
    <dgm:cxn modelId="{FD48A149-1386-482A-99A1-00CA3F70188E}" type="presOf" srcId="{C80AE5FB-68FE-4441-ABCC-BFBC184D7CF3}" destId="{7F8746B9-5421-463D-B406-086EE796B1BA}" srcOrd="0" destOrd="0" presId="urn:microsoft.com/office/officeart/2005/8/layout/process2"/>
    <dgm:cxn modelId="{CE4288CC-8F9B-4450-8F55-FD748F527B55}" type="presOf" srcId="{D506ACD4-F7A2-4E0E-A068-0EB1ED412665}" destId="{A8D79BEE-9FB0-4DA5-BA84-CFBDF5E83AEB}" srcOrd="0" destOrd="0" presId="urn:microsoft.com/office/officeart/2005/8/layout/process2"/>
    <dgm:cxn modelId="{C8E198D7-58D0-4704-BDA9-BF1F67AA1EE0}" type="presOf" srcId="{13CF7834-FCE8-421A-9BA9-457EA6A4A4E6}" destId="{F09A405A-76A8-4332-B619-8E3DFC892A9D}" srcOrd="0" destOrd="0" presId="urn:microsoft.com/office/officeart/2005/8/layout/process2"/>
    <dgm:cxn modelId="{AF7573A0-CF62-48F5-AD0A-04D63A0464DE}" type="presOf" srcId="{13CF7834-FCE8-421A-9BA9-457EA6A4A4E6}" destId="{8D0085AD-D329-4096-99D9-EDF821A22B05}" srcOrd="1" destOrd="0" presId="urn:microsoft.com/office/officeart/2005/8/layout/process2"/>
    <dgm:cxn modelId="{C916B7EE-77B5-4180-8FD0-81FA3710497C}" type="presOf" srcId="{89396AD9-BF15-4A1F-AF10-3DB602E73A9F}" destId="{CD92FC6F-2449-4844-92CE-03063B52FA42}" srcOrd="1" destOrd="0" presId="urn:microsoft.com/office/officeart/2005/8/layout/process2"/>
    <dgm:cxn modelId="{DFC09C25-0F78-4CF3-A238-1DCEC7251EAA}" type="presOf" srcId="{4EC80670-7B00-4E05-9DD5-50B03C6E25AF}" destId="{1CA555C9-B4EC-49C0-AADE-6100F8E5BA04}" srcOrd="0" destOrd="0" presId="urn:microsoft.com/office/officeart/2005/8/layout/process2"/>
    <dgm:cxn modelId="{E23726B4-4C92-45BA-9C2A-DB7732BEA5D9}" type="presOf" srcId="{C80AE5FB-68FE-4441-ABCC-BFBC184D7CF3}" destId="{3A91D065-921A-4F22-8C44-2E9DDEB33785}" srcOrd="1" destOrd="0" presId="urn:microsoft.com/office/officeart/2005/8/layout/process2"/>
    <dgm:cxn modelId="{A858EB8E-0127-4510-8F39-AE3553589423}" srcId="{D506ACD4-F7A2-4E0E-A068-0EB1ED412665}" destId="{DDB15C73-D623-4E22-9628-DFD58B1EB0DE}" srcOrd="1" destOrd="0" parTransId="{F60BAEC5-CFE3-4CAE-B2E1-C85B7D7EA557}" sibTransId="{13CF7834-FCE8-421A-9BA9-457EA6A4A4E6}"/>
    <dgm:cxn modelId="{38E54DCC-6892-4C2A-B55C-96F2F3B50FB3}" srcId="{D506ACD4-F7A2-4E0E-A068-0EB1ED412665}" destId="{4EC80670-7B00-4E05-9DD5-50B03C6E25AF}" srcOrd="0" destOrd="0" parTransId="{7DC0FE9C-F4FD-431E-A767-91D9FA823EF0}" sibTransId="{C80AE5FB-68FE-4441-ABCC-BFBC184D7CF3}"/>
    <dgm:cxn modelId="{EC4F9890-287F-421E-8A75-9E22B7182279}" type="presOf" srcId="{C57A8EA8-DE0B-4330-921C-CFE06D519799}" destId="{25375AC9-B39B-4353-9745-396039CFAF18}" srcOrd="0" destOrd="0" presId="urn:microsoft.com/office/officeart/2005/8/layout/process2"/>
    <dgm:cxn modelId="{1A81DE8F-D74D-4AF0-87B2-408F35D9F908}" type="presOf" srcId="{89396AD9-BF15-4A1F-AF10-3DB602E73A9F}" destId="{22195849-7F02-4532-A5EC-2787FFCB06A3}" srcOrd="0" destOrd="0" presId="urn:microsoft.com/office/officeart/2005/8/layout/process2"/>
    <dgm:cxn modelId="{E7852215-A097-40B8-A0CA-AF3B256E4AF2}" type="presOf" srcId="{DDB15C73-D623-4E22-9628-DFD58B1EB0DE}" destId="{6D8D9B2A-14C8-40B1-ABC1-924B2942A3D4}" srcOrd="0" destOrd="0" presId="urn:microsoft.com/office/officeart/2005/8/layout/process2"/>
    <dgm:cxn modelId="{09EC35A3-6F55-4F41-8734-9B36C4AF265F}" srcId="{D506ACD4-F7A2-4E0E-A068-0EB1ED412665}" destId="{5D6B04BA-A27C-484E-9BB3-AB506B99A292}" srcOrd="2" destOrd="0" parTransId="{6A2F3145-21BC-439A-9B9A-6A70CC679E18}" sibTransId="{89396AD9-BF15-4A1F-AF10-3DB602E73A9F}"/>
    <dgm:cxn modelId="{A7D70E6A-17D7-4491-BE15-C8C278535940}" type="presParOf" srcId="{A8D79BEE-9FB0-4DA5-BA84-CFBDF5E83AEB}" destId="{1CA555C9-B4EC-49C0-AADE-6100F8E5BA04}" srcOrd="0" destOrd="0" presId="urn:microsoft.com/office/officeart/2005/8/layout/process2"/>
    <dgm:cxn modelId="{2C17184D-0948-4E50-91AF-0FD64434891B}" type="presParOf" srcId="{A8D79BEE-9FB0-4DA5-BA84-CFBDF5E83AEB}" destId="{7F8746B9-5421-463D-B406-086EE796B1BA}" srcOrd="1" destOrd="0" presId="urn:microsoft.com/office/officeart/2005/8/layout/process2"/>
    <dgm:cxn modelId="{496804FE-586F-4F51-8850-2E3B92FE9AE8}" type="presParOf" srcId="{7F8746B9-5421-463D-B406-086EE796B1BA}" destId="{3A91D065-921A-4F22-8C44-2E9DDEB33785}" srcOrd="0" destOrd="0" presId="urn:microsoft.com/office/officeart/2005/8/layout/process2"/>
    <dgm:cxn modelId="{F726935F-5BC8-48C6-A450-A74FB665FF5F}" type="presParOf" srcId="{A8D79BEE-9FB0-4DA5-BA84-CFBDF5E83AEB}" destId="{6D8D9B2A-14C8-40B1-ABC1-924B2942A3D4}" srcOrd="2" destOrd="0" presId="urn:microsoft.com/office/officeart/2005/8/layout/process2"/>
    <dgm:cxn modelId="{48A9B4A6-4C5B-4387-BC4F-4644FDF7529F}" type="presParOf" srcId="{A8D79BEE-9FB0-4DA5-BA84-CFBDF5E83AEB}" destId="{F09A405A-76A8-4332-B619-8E3DFC892A9D}" srcOrd="3" destOrd="0" presId="urn:microsoft.com/office/officeart/2005/8/layout/process2"/>
    <dgm:cxn modelId="{AA5B988C-201B-4675-8B3C-C139E59C20EF}" type="presParOf" srcId="{F09A405A-76A8-4332-B619-8E3DFC892A9D}" destId="{8D0085AD-D329-4096-99D9-EDF821A22B05}" srcOrd="0" destOrd="0" presId="urn:microsoft.com/office/officeart/2005/8/layout/process2"/>
    <dgm:cxn modelId="{D5B60E56-96A6-453F-B4A3-1B5E25698950}" type="presParOf" srcId="{A8D79BEE-9FB0-4DA5-BA84-CFBDF5E83AEB}" destId="{2DA2C952-40AC-48BC-99C5-DB48634F8BF4}" srcOrd="4" destOrd="0" presId="urn:microsoft.com/office/officeart/2005/8/layout/process2"/>
    <dgm:cxn modelId="{7FF6B31D-6371-491A-84C4-3B5DFE0A8816}" type="presParOf" srcId="{A8D79BEE-9FB0-4DA5-BA84-CFBDF5E83AEB}" destId="{22195849-7F02-4532-A5EC-2787FFCB06A3}" srcOrd="5" destOrd="0" presId="urn:microsoft.com/office/officeart/2005/8/layout/process2"/>
    <dgm:cxn modelId="{3D3516FA-73AC-470B-8827-6A0CD58709FC}" type="presParOf" srcId="{22195849-7F02-4532-A5EC-2787FFCB06A3}" destId="{CD92FC6F-2449-4844-92CE-03063B52FA42}" srcOrd="0" destOrd="0" presId="urn:microsoft.com/office/officeart/2005/8/layout/process2"/>
    <dgm:cxn modelId="{53F2CDD6-EDB9-44B3-B3CC-F8AD2CF74B28}" type="presParOf" srcId="{A8D79BEE-9FB0-4DA5-BA84-CFBDF5E83AEB}" destId="{25375AC9-B39B-4353-9745-396039CFAF1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0.03636</cdr:x>
      <cdr:y>0.8871</cdr:y>
    </cdr:from>
    <cdr:to>
      <cdr:x>0.69091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4648200"/>
          <a:ext cx="5486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2014 Closed Cases, N= 187,972 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0.09167</cdr:x>
      <cdr:y>0.93333</cdr:y>
    </cdr:from>
    <cdr:to>
      <cdr:x>0.50833</cdr:x>
      <cdr:y>0.96667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6400800"/>
          <a:ext cx="3810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CNC=Conditionally non-certified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0.90476</cdr:x>
      <cdr:y>0.05013</cdr:y>
    </cdr:from>
    <cdr:to>
      <cdr:x>0.95238</cdr:x>
      <cdr:y>0.15307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7239000" y="259773"/>
          <a:ext cx="381000" cy="5334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19686B-9D69-4FE7-BD9D-E372B5290AE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FAD30E-9119-4755-8A1F-2349C382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FAAC20-2CD1-4918-8169-ACDDF58DB82B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E3EDB3-4FFC-49F1-9915-1BD99A941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90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568" indent="-286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028" indent="-229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5839" indent="-229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4650" indent="-229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3462" indent="-229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2272" indent="-229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1082" indent="-229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9893" indent="-229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20A819-0844-462F-89F8-08327AB5AE5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*Surgical issues include surgical procedures, pre- and post-operative care, and engagement of assistant surgeons.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of random sample fairly</a:t>
            </a:r>
            <a:r>
              <a:rPr lang="en-US" baseline="0" dirty="0" smtClean="0"/>
              <a:t> consistent with 2013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Uphold: UR decision to not certify all treatment requests stands; treatments are </a:t>
            </a:r>
            <a:r>
              <a:rPr lang="en-US" baseline="0" dirty="0" smtClean="0"/>
              <a:t>not medically necessary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Overturn: UR decision to not certify all treatment requests is reversed; treatments are medically necessary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Partial Overturn: When there are multiple treatment requests and some are overturned while others are upheld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5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2014 Geographic Regions of Injured Workers in Closed IMR Cases and Claim Files in DWC’s Workers’ Compensation Information System (WCIS)</a:t>
            </a:r>
            <a:r>
              <a:rPr lang="en-US" dirty="0"/>
              <a:t>* </a:t>
            </a:r>
          </a:p>
          <a:p>
            <a:pPr defTabSz="931774">
              <a:defRPr/>
            </a:pPr>
            <a:r>
              <a:rPr lang="en-US" dirty="0"/>
              <a:t>* Total IMR cases closed by injured worker California postal code: 179,183;   Does not include 8,789 out-of-state or unknown postal code IMRs.  Total in state WCIS claims as of WCIS run date 3/17/2015: 552,793.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Apps.  2013    76,931</a:t>
            </a:r>
          </a:p>
          <a:p>
            <a:r>
              <a:rPr lang="en-US" dirty="0"/>
              <a:t>Apps.  2014   170,834</a:t>
            </a:r>
          </a:p>
          <a:p>
            <a:r>
              <a:rPr lang="en-US" dirty="0"/>
              <a:t>Total 247,765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673DA-41BF-4B88-8E92-6A343452C9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2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758D-061B-42BB-9B9C-401FCCF1F3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Closed= Terminated, withdrawn, ineligible,</a:t>
            </a:r>
            <a:r>
              <a:rPr lang="en-US" baseline="0" dirty="0" smtClean="0"/>
              <a:t> FDL issued</a:t>
            </a:r>
          </a:p>
          <a:p>
            <a:pPr defTabSz="931774" fontAlgn="base">
              <a:spcBef>
                <a:spcPct val="30000"/>
              </a:spcBef>
              <a:spcAft>
                <a:spcPct val="0"/>
              </a:spcAft>
            </a:pPr>
            <a:r>
              <a:rPr lang="en-US" dirty="0" smtClean="0"/>
              <a:t>336,223  applications received January 1, 2013—March 11,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673DA-41BF-4B88-8E92-6A343452C9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2014 Applications, N=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170,834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2014 Closed Cases, N= 187,972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2014 IMR Final Determination Letters, N=144,644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4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36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88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140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892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67244-B0F0-4690-98AB-815C3C079A6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CM14-0025752 had</a:t>
            </a:r>
            <a:r>
              <a:rPr lang="en-US" baseline="0" dirty="0" smtClean="0"/>
              <a:t> 37 Issues almost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E5CF7-92EC-4621-9478-2D74B28640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4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*Surgical issues include surgical procedures, pre- and post-operative care, and engagement of assistant surgeons.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93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Total IMRs Closed 2014: 187,972</a:t>
            </a:r>
          </a:p>
          <a:p>
            <a:pPr defTabSz="931774">
              <a:defRPr/>
            </a:pPr>
            <a:r>
              <a:rPr lang="en-US" dirty="0"/>
              <a:t>31% from 2012, 2013</a:t>
            </a:r>
          </a:p>
          <a:p>
            <a:pPr defTabSz="931774">
              <a:defRPr/>
            </a:pPr>
            <a:r>
              <a:rPr lang="en-US" dirty="0"/>
              <a:t>54% 2010-2014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69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N=3,723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FC3F-AD8A-48BB-80B4-15CECC7C3D0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Total 2013-2014 IBR Decisions: 1,952 (623 Upheld, 1,329 Overturned)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9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23" indent="-284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350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525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699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874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049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223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398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1E520-0B1F-403B-8856-304B2473CB9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23" indent="-284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350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525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699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874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049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223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398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1E520-0B1F-403B-8856-304B2473CB9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36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88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140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892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1934D-CA4B-4364-89D6-92CD48F61B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591" indent="-289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686" indent="-2319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150" indent="-2319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9024" indent="-2319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6544" indent="-2319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064" indent="-2319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1584" indent="-2319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104" indent="-2319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29577E-EEED-4974-902F-FC53FDCF64E7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Prior to 1/12, min = $130, max = $230 – 270 for most severe (70-99% PD rating)</a:t>
            </a:r>
          </a:p>
          <a:p>
            <a:r>
              <a:rPr lang="en-US" altLang="en-US" dirty="0" smtClean="0"/>
              <a:t>Now, Min = $160, max = $20 (phased on over 2 years)</a:t>
            </a:r>
          </a:p>
          <a:p>
            <a:r>
              <a:rPr lang="en-US" altLang="en-US" dirty="0" smtClean="0"/>
              <a:t>Rating formula modifier now 1.4 (used to be 1.1 – 1.4) represents </a:t>
            </a:r>
            <a:r>
              <a:rPr lang="en-US" altLang="en-US" dirty="0" err="1" smtClean="0"/>
              <a:t>dimished</a:t>
            </a:r>
            <a:r>
              <a:rPr lang="en-US" altLang="en-US" dirty="0" smtClean="0"/>
              <a:t> future earning capacity</a:t>
            </a:r>
          </a:p>
          <a:p>
            <a:r>
              <a:rPr lang="en-US" altLang="en-US" b="1" dirty="0" smtClean="0"/>
              <a:t>Examples:</a:t>
            </a:r>
            <a:r>
              <a:rPr lang="en-US" altLang="en-US" dirty="0" smtClean="0"/>
              <a:t> for worker who earns more than $435 per week</a:t>
            </a:r>
          </a:p>
          <a:p>
            <a:r>
              <a:rPr lang="en-US" altLang="en-US" dirty="0" smtClean="0"/>
              <a:t>Total loss of vision in 1 eye 2005-2012: $19, 665  DOI 2013: $27,312.50   DOI 2014: $34,437.50</a:t>
            </a:r>
          </a:p>
          <a:p>
            <a:r>
              <a:rPr lang="en-US" altLang="en-US" dirty="0" smtClean="0"/>
              <a:t>Amp of index finger (mid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)                 $6,210                    $7877.50                      $9932.50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36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88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140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8920" indent="-228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2F323-65FF-48CF-8270-E34CA2DFD6C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1"/>
            <a:r>
              <a:rPr lang="en-US" sz="2400" dirty="0" smtClean="0"/>
              <a:t>IMR applications are filed for between 1% and 5% of all medical treatment requests </a:t>
            </a:r>
          </a:p>
          <a:p>
            <a:pPr lvl="1"/>
            <a:r>
              <a:rPr lang="en-US" dirty="0" smtClean="0"/>
              <a:t>--The vast majority of treatment requests in the workers’ compensation system are approved</a:t>
            </a:r>
          </a:p>
          <a:p>
            <a:pPr lvl="1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Upholds UR decisions in   </a:t>
            </a:r>
            <a:r>
              <a:rPr lang="en-US" smtClean="0"/>
              <a:t>88% of FDLs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EDB3-4FFC-49F1-9915-1BD99A9416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1F4255-8BE5-4842-9BB1-6D35988F4D3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23" indent="-284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350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525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699" indent="-2270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874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049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223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398" indent="-2270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59334-C176-44D5-9D5F-4EA6DAB3207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145A-F2D2-4FD0-9EBD-ECF47E6DCE89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244E-FF0A-4E8B-9E4C-DB219B0EA95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BF4-9084-4D15-AA8A-AD0AF5A190F2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0994-F7A4-4E5E-ADE5-4674352B055A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31CC-65D3-4C25-906E-E35BFAEE2019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D3FD-5C2D-4886-9DC2-6C30D0ACC311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0758-3BB2-4F1D-8788-5E19831582EA}" type="datetime1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15AA-9776-41CB-8C4E-ED5AE0E70220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52BF-CEE8-4EDA-8687-681E41E6F2F7}" type="datetime1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8AB-069B-4265-83CE-73DA2FA39C17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BC7-414C-4428-868E-1182DF2AF6FA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89425-F573-49AB-86A6-D36A8A9D5D3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3/23/2015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EB415-09A4-427C-A1C9-59224FE96B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wc/imr/reports/2014_IMR_Annual_Report.pdf" TargetMode="External"/><Relationship Id="rId2" Type="http://schemas.openxmlformats.org/officeDocument/2006/relationships/hyperlink" Target="http://www.dir.ca.gov/dwc/IMR/IMR-Decisions/IMR_Decisions.a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wc/IMR.htm" TargetMode="External"/><Relationship Id="rId7" Type="http://schemas.openxmlformats.org/officeDocument/2006/relationships/hyperlink" Target="http://www.dir.ca.gov/dwc/MedicalUnit/imchp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.ca.gov/dwc/forms.html" TargetMode="External"/><Relationship Id="rId5" Type="http://schemas.openxmlformats.org/officeDocument/2006/relationships/hyperlink" Target="http://www.dir.ca.gov/dwc/DWCPropRegs/IMR/IMR_Regs.htm" TargetMode="External"/><Relationship Id="rId4" Type="http://schemas.openxmlformats.org/officeDocument/2006/relationships/hyperlink" Target="http://www.dir.ca.gov/dwc/IMR/IMR_FAQs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748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SB 863 Overview and </a:t>
            </a:r>
            <a:r>
              <a:rPr lang="en-US" sz="3600" b="1" dirty="0" err="1" smtClean="0"/>
              <a:t>UpDate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54696" cy="2438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Christine Baker, Director, </a:t>
            </a:r>
            <a:r>
              <a:rPr lang="en-US" b="1" dirty="0" smtClean="0"/>
              <a:t>DIR</a:t>
            </a:r>
          </a:p>
          <a:p>
            <a:endParaRPr lang="en-US" b="1" dirty="0"/>
          </a:p>
          <a:p>
            <a:r>
              <a:rPr lang="en-US" sz="2400" b="1" dirty="0" err="1" smtClean="0"/>
              <a:t>Destie</a:t>
            </a:r>
            <a:r>
              <a:rPr lang="en-US" sz="2400" b="1" dirty="0" smtClean="0"/>
              <a:t> Overpeck, Acting Administrative Director, DWC</a:t>
            </a:r>
          </a:p>
          <a:p>
            <a:endParaRPr lang="en-US" b="1" dirty="0" smtClean="0"/>
          </a:p>
          <a:p>
            <a:r>
              <a:rPr lang="en-US" b="1" dirty="0" err="1" smtClean="0"/>
              <a:t>Rupali</a:t>
            </a:r>
            <a:r>
              <a:rPr lang="en-US" b="1" dirty="0" smtClean="0"/>
              <a:t> Das, M.D., </a:t>
            </a:r>
            <a:r>
              <a:rPr lang="en-US" sz="2400" b="1" dirty="0" smtClean="0"/>
              <a:t>Executive Medical Director, DWC</a:t>
            </a:r>
          </a:p>
          <a:p>
            <a:endParaRPr lang="en-US" b="1" dirty="0"/>
          </a:p>
          <a:p>
            <a:r>
              <a:rPr lang="en-US" sz="2400" b="1" dirty="0" smtClean="0"/>
              <a:t>George </a:t>
            </a:r>
            <a:r>
              <a:rPr lang="en-US" b="1" dirty="0" err="1" smtClean="0"/>
              <a:t>P</a:t>
            </a:r>
            <a:r>
              <a:rPr lang="en-US" sz="2400" b="1" dirty="0" err="1" smtClean="0"/>
              <a:t>arisotto</a:t>
            </a:r>
            <a:r>
              <a:rPr lang="en-US" sz="2400" b="1" dirty="0" smtClean="0"/>
              <a:t>, </a:t>
            </a:r>
            <a:r>
              <a:rPr lang="en-US" b="1" dirty="0" smtClean="0"/>
              <a:t>Acting Chief Counsel, DWC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b="1" dirty="0"/>
          </a:p>
          <a:p>
            <a:r>
              <a:rPr lang="en-US" b="1" dirty="0" smtClean="0"/>
              <a:t>March 25, 2015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533400"/>
            <a:ext cx="6355080" cy="110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4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SB 863 Implementation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786507"/>
              </p:ext>
            </p:extLst>
          </p:nvPr>
        </p:nvGraphicFramePr>
        <p:xfrm>
          <a:off x="33495" y="381000"/>
          <a:ext cx="9110505" cy="655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971800"/>
                <a:gridCol w="3776505"/>
              </a:tblGrid>
              <a:tr h="60950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 863 Implementation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Date Per 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 Code 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310604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QME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 §§ 139.5, 4610, 4610.5, 4610.6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regulations effective:</a:t>
                      </a:r>
                      <a:b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9/16/1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injuries on or after Jan. 1, 2013;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decisions communicated on or after July 1, 2013 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05144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SJDB</a:t>
                      </a:r>
                    </a:p>
                    <a:p>
                      <a:r>
                        <a:rPr lang="en-US" sz="1800" dirty="0" smtClean="0"/>
                        <a:t>LC §§ 4658.5, 4658.6, 4658.7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r>
                        <a:rPr lang="en-US" sz="1800" dirty="0" smtClean="0"/>
                        <a:t>New forms effective:</a:t>
                      </a:r>
                    </a:p>
                    <a:p>
                      <a:r>
                        <a:rPr lang="en-US" sz="1800" dirty="0" smtClean="0"/>
                        <a:t>1/1/14</a:t>
                      </a:r>
                      <a:endParaRPr lang="en-US" sz="18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Jan. 1, 2013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31060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Physician Fee Schedule (RBRVS)</a:t>
                      </a:r>
                    </a:p>
                    <a:p>
                      <a:r>
                        <a:rPr lang="en-US" sz="1800" dirty="0" smtClean="0"/>
                        <a:t>LC § 5307.1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Completed</a:t>
                      </a:r>
                    </a:p>
                    <a:p>
                      <a:r>
                        <a:rPr lang="en-US" sz="1800" dirty="0" smtClean="0"/>
                        <a:t>Regulations effective:</a:t>
                      </a:r>
                    </a:p>
                    <a:p>
                      <a:r>
                        <a:rPr lang="en-US" sz="1800" dirty="0" smtClean="0"/>
                        <a:t>1/1/14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b="1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1, 2014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249746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Predesignation</a:t>
                      </a:r>
                      <a:r>
                        <a:rPr lang="en-US" sz="1800" b="1" dirty="0" smtClean="0"/>
                        <a:t>/</a:t>
                      </a:r>
                    </a:p>
                    <a:p>
                      <a:r>
                        <a:rPr lang="en-US" sz="1800" b="1" dirty="0" smtClean="0"/>
                        <a:t>Chiropractor PTP</a:t>
                      </a:r>
                    </a:p>
                    <a:p>
                      <a:r>
                        <a:rPr lang="en-US" sz="1800" dirty="0" smtClean="0"/>
                        <a:t>LC § 4600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Completed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Regulations effective: 7/1/14</a:t>
                      </a:r>
                    </a:p>
                    <a:p>
                      <a:endParaRPr lang="en-US" sz="1800" b="1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Jan. 1, 2014</a:t>
                      </a:r>
                    </a:p>
                    <a:p>
                      <a:endParaRPr lang="en-US" sz="18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EE1B2-E8F5-493F-8A32-2E7884D28CD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27258"/>
              </p:ext>
            </p:extLst>
          </p:nvPr>
        </p:nvGraphicFramePr>
        <p:xfrm>
          <a:off x="37681" y="381000"/>
          <a:ext cx="9106319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1752600"/>
                <a:gridCol w="2629319"/>
              </a:tblGrid>
              <a:tr h="1005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SB 863 Implementation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Next Steps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Effective Date Per </a:t>
                      </a:r>
                    </a:p>
                    <a:p>
                      <a:r>
                        <a:rPr lang="en-US" sz="1800" dirty="0" smtClean="0"/>
                        <a:t>Labor Code 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</a:tr>
              <a:tr h="131050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MPN</a:t>
                      </a:r>
                    </a:p>
                    <a:p>
                      <a:r>
                        <a:rPr lang="en-US" sz="1800" dirty="0" smtClean="0"/>
                        <a:t>LC §§ 9767.5.1 and 9767.16.5 - 9767.19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Completed</a:t>
                      </a:r>
                      <a:endParaRPr lang="en-US" sz="18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Regulations effective:</a:t>
                      </a:r>
                      <a:r>
                        <a:rPr lang="en-US" sz="1800" baseline="0" dirty="0" smtClean="0"/>
                        <a:t> 8/27/14</a:t>
                      </a:r>
                      <a:endParaRPr lang="en-US" sz="1800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1, 2013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21794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Copy Services Fee Schedule</a:t>
                      </a:r>
                    </a:p>
                    <a:p>
                      <a:r>
                        <a:rPr lang="en-US" sz="1800" dirty="0" smtClean="0"/>
                        <a:t>LC § 5307.9 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Pending with OAL for review and approval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OAL’s review ends 4/30</a:t>
                      </a:r>
                    </a:p>
                    <a:p>
                      <a:r>
                        <a:rPr lang="en-US" sz="1800" dirty="0" smtClean="0"/>
                        <a:t>Expect 7/1/15</a:t>
                      </a:r>
                      <a:r>
                        <a:rPr lang="en-US" sz="1800" baseline="0" dirty="0" smtClean="0"/>
                        <a:t> effective date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Dec. 31, 2013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19050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Interpreter Fee Schedule</a:t>
                      </a:r>
                    </a:p>
                    <a:p>
                      <a:r>
                        <a:rPr lang="en-US" sz="1800" dirty="0" smtClean="0"/>
                        <a:t>LC § 5811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Study</a:t>
                      </a:r>
                      <a:r>
                        <a:rPr lang="en-US" sz="1800" baseline="0" dirty="0" smtClean="0"/>
                        <a:t> completed</a:t>
                      </a:r>
                    </a:p>
                    <a:p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Post draft regulations on DWC forum this week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Begin formal rulemaking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1, 2013</a:t>
                      </a:r>
                      <a:endParaRPr lang="en-US" sz="18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8AA99-1A20-4814-8704-05D0C099CE6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6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957363"/>
              </p:ext>
            </p:extLst>
          </p:nvPr>
        </p:nvGraphicFramePr>
        <p:xfrm>
          <a:off x="1" y="381000"/>
          <a:ext cx="9143999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057400"/>
                <a:gridCol w="2057400"/>
                <a:gridCol w="2514599"/>
              </a:tblGrid>
              <a:tr h="1188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SB 863 Implementation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Next Steps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Effective Date Per </a:t>
                      </a:r>
                    </a:p>
                    <a:p>
                      <a:r>
                        <a:rPr lang="en-US" sz="1800" dirty="0" smtClean="0"/>
                        <a:t>Labor Code 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</a:tr>
              <a:tr h="19205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Home Health Care Fee Schedule</a:t>
                      </a:r>
                    </a:p>
                    <a:p>
                      <a:r>
                        <a:rPr lang="en-US" sz="1800" dirty="0" smtClean="0"/>
                        <a:t>LC §§ 4600, 5307.8 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RAND study posted: 1/27/15</a:t>
                      </a:r>
                    </a:p>
                    <a:p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Public meeting: 3/3/15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 draft regulations on DWC forum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1, 2013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129509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Benefit Notice Regulations</a:t>
                      </a:r>
                    </a:p>
                    <a:p>
                      <a:r>
                        <a:rPr lang="en-US" sz="1800" dirty="0" smtClean="0"/>
                        <a:t>LC §138.4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hearing: 9/3/14 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Issue revisions for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15-day comment period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</a:tr>
              <a:tr h="20726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Return</a:t>
                      </a:r>
                      <a:r>
                        <a:rPr lang="en-US" sz="1800" b="1" baseline="0" dirty="0" smtClean="0"/>
                        <a:t> to Work Supplemental Program</a:t>
                      </a:r>
                    </a:p>
                    <a:p>
                      <a:r>
                        <a:rPr lang="en-US" sz="1800" b="0" baseline="0" dirty="0" smtClean="0"/>
                        <a:t>LC </a:t>
                      </a:r>
                      <a:r>
                        <a:rPr lang="en-US" sz="1800" b="0" dirty="0" smtClean="0"/>
                        <a:t>§ 139.48</a:t>
                      </a:r>
                    </a:p>
                    <a:p>
                      <a:r>
                        <a:rPr lang="en-US" sz="1800" b="0" dirty="0" smtClean="0"/>
                        <a:t>(DIR regulations)</a:t>
                      </a:r>
                      <a:endParaRPr lang="en-US" sz="1800" b="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hearings: 12/8 and 12/9/14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15-day</a:t>
                      </a:r>
                      <a:r>
                        <a:rPr lang="en-US" sz="1800" baseline="0" dirty="0" smtClean="0"/>
                        <a:t> comment period: 3/17/15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 comments and submit to OAL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772A-244E-4264-9345-7D2627A317B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07012"/>
              </p:ext>
            </p:extLst>
          </p:nvPr>
        </p:nvGraphicFramePr>
        <p:xfrm>
          <a:off x="609600" y="1219200"/>
          <a:ext cx="8001000" cy="513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981200"/>
                <a:gridCol w="2971800"/>
              </a:tblGrid>
              <a:tr h="10058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 Regulations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Next Steps</a:t>
                      </a:r>
                      <a:endParaRPr lang="en-US" sz="2000" dirty="0"/>
                    </a:p>
                  </a:txBody>
                  <a:tcPr marT="45727" marB="45727"/>
                </a:tc>
              </a:tr>
              <a:tr h="10435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OMFS – Hospital Outpatient and ASC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Regulations effective 9/1/2014</a:t>
                      </a:r>
                      <a:endParaRPr lang="en-US" sz="2000" dirty="0"/>
                    </a:p>
                  </a:txBody>
                  <a:tcPr marT="45727" marB="45727"/>
                </a:tc>
              </a:tr>
              <a:tr h="146597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OMFS - General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Completed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Regulations effective 3/5/15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T="45727" marB="45727"/>
                </a:tc>
              </a:tr>
              <a:tr h="1615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ICD-10 Codes in billing guides</a:t>
                      </a:r>
                    </a:p>
                    <a:p>
                      <a:r>
                        <a:rPr lang="en-US" sz="2000" b="1" dirty="0" smtClean="0"/>
                        <a:t>Audit Regulations</a:t>
                      </a:r>
                    </a:p>
                    <a:p>
                      <a:r>
                        <a:rPr lang="en-US" sz="2000" dirty="0" smtClean="0"/>
                        <a:t>LC § 129.5</a:t>
                      </a:r>
                    </a:p>
                    <a:p>
                      <a:endParaRPr lang="en-US" sz="2000" b="1" dirty="0" smtClean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Regulations</a:t>
                      </a:r>
                      <a:r>
                        <a:rPr lang="en-US" sz="2000" baseline="0" dirty="0" smtClean="0"/>
                        <a:t> e</a:t>
                      </a:r>
                      <a:r>
                        <a:rPr lang="en-US" sz="2000" dirty="0" smtClean="0"/>
                        <a:t>ffective 10/1/14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D0D43-4098-434E-B91F-3881830AD86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17" name="TextBox 3"/>
          <p:cNvSpPr txBox="1">
            <a:spLocks noChangeArrowheads="1"/>
          </p:cNvSpPr>
          <p:nvPr/>
        </p:nvSpPr>
        <p:spPr bwMode="auto">
          <a:xfrm>
            <a:off x="660400" y="38100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Additional Regulations</a:t>
            </a:r>
          </a:p>
        </p:txBody>
      </p:sp>
    </p:spTree>
    <p:extLst>
      <p:ext uri="{BB962C8B-B14F-4D97-AF65-F5344CB8AC3E}">
        <p14:creationId xmlns:p14="http://schemas.microsoft.com/office/powerpoint/2010/main" val="13210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153400" cy="892175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97145"/>
              </p:ext>
            </p:extLst>
          </p:nvPr>
        </p:nvGraphicFramePr>
        <p:xfrm>
          <a:off x="457201" y="685799"/>
          <a:ext cx="8229599" cy="589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180"/>
                <a:gridCol w="3347634"/>
                <a:gridCol w="1952785"/>
              </a:tblGrid>
              <a:tr h="533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Additional Regulations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Next Steps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202834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Medical Treatment Utilization Schedule (MTUS) – Strength of Evidence</a:t>
                      </a:r>
                    </a:p>
                    <a:p>
                      <a:r>
                        <a:rPr lang="en-US" sz="1800" dirty="0" smtClean="0"/>
                        <a:t>LC § 5307.27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Pending with OAL for review and approval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OAL’s review ends 4/20/15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156812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MTUS – </a:t>
                      </a:r>
                      <a:r>
                        <a:rPr lang="en-US" sz="1800" b="1" dirty="0" err="1" smtClean="0"/>
                        <a:t>Opiods</a:t>
                      </a:r>
                      <a:r>
                        <a:rPr lang="en-US" sz="1800" b="1" dirty="0" smtClean="0"/>
                        <a:t> and Chronic Pain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LC § 5307.27</a:t>
                      </a:r>
                    </a:p>
                    <a:p>
                      <a:endParaRPr lang="en-US" sz="18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Opiod</a:t>
                      </a:r>
                      <a:r>
                        <a:rPr lang="en-US" sz="1800" baseline="0" dirty="0" smtClean="0"/>
                        <a:t> guideline </a:t>
                      </a:r>
                      <a:r>
                        <a:rPr lang="en-US" sz="1800" dirty="0" smtClean="0"/>
                        <a:t>on DWC</a:t>
                      </a:r>
                      <a:r>
                        <a:rPr lang="en-US" sz="1800" baseline="0" dirty="0" smtClean="0"/>
                        <a:t> forum: 4/21/14</a:t>
                      </a:r>
                    </a:p>
                    <a:p>
                      <a:r>
                        <a:rPr lang="en-US" sz="1800" baseline="0" dirty="0" smtClean="0"/>
                        <a:t>Chronic Pain guideline on DWC forum: 12/18/14</a:t>
                      </a:r>
                    </a:p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Begin formal rulemaking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17640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WCIS medical bill reporting</a:t>
                      </a:r>
                    </a:p>
                    <a:p>
                      <a:r>
                        <a:rPr lang="en-US" sz="1800" dirty="0" smtClean="0"/>
                        <a:t>LC § 138.6</a:t>
                      </a:r>
                      <a:endParaRPr lang="en-US" sz="18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Pending with OAL for review and approval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OAL’s review ends 4/6/15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6BF5B-9D85-4008-8D56-76D07E7678B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57540"/>
              </p:ext>
            </p:extLst>
          </p:nvPr>
        </p:nvGraphicFramePr>
        <p:xfrm>
          <a:off x="609600" y="914400"/>
          <a:ext cx="8001000" cy="498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209800"/>
                <a:gridCol w="2971800"/>
              </a:tblGrid>
              <a:tr h="12346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Additional Regulations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Next Steps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10061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Audit Regulations</a:t>
                      </a:r>
                    </a:p>
                    <a:p>
                      <a:r>
                        <a:rPr lang="en-US" sz="1800" b="0" dirty="0" smtClean="0"/>
                        <a:t>LC § 129.5</a:t>
                      </a:r>
                    </a:p>
                    <a:p>
                      <a:endParaRPr lang="en-US" sz="1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Preparing draft regulations</a:t>
                      </a:r>
                    </a:p>
                    <a:p>
                      <a:endParaRPr lang="en-US" sz="1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Post on DWC forum</a:t>
                      </a:r>
                    </a:p>
                    <a:p>
                      <a:endParaRPr lang="en-US" sz="1800" dirty="0"/>
                    </a:p>
                  </a:txBody>
                  <a:tcPr marT="45734" marB="45734"/>
                </a:tc>
              </a:tr>
              <a:tr h="16157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QME On-line Panel Request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LC §§ 4060,</a:t>
                      </a:r>
                      <a:r>
                        <a:rPr lang="en-US" sz="1800" baseline="0" dirty="0" smtClean="0"/>
                        <a:t> 4061, and 4062</a:t>
                      </a:r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Posted</a:t>
                      </a:r>
                      <a:r>
                        <a:rPr lang="en-US" sz="1800" baseline="0" dirty="0" smtClean="0"/>
                        <a:t> on DWC forum: 9/22/14</a:t>
                      </a:r>
                    </a:p>
                    <a:p>
                      <a:r>
                        <a:rPr lang="en-US" sz="1800" baseline="0" dirty="0" smtClean="0"/>
                        <a:t>Notice of rulemaking will issue: 4/3/15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Hearing: 5/22/15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100609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WCIS Penalties</a:t>
                      </a:r>
                    </a:p>
                    <a:p>
                      <a:r>
                        <a:rPr lang="en-US" sz="1800" dirty="0" smtClean="0"/>
                        <a:t>LC § 138.6</a:t>
                      </a:r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Posted on DWC forum: 4/16/13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Begin formal rulemaking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FCAE8-BE45-47F3-97B1-0B03DF6988B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Utilization Review and Independent medical review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Pre-SB 863 QME </a:t>
            </a:r>
            <a:r>
              <a:rPr lang="en-US" dirty="0"/>
              <a:t>Process for Medical Treatment </a:t>
            </a:r>
            <a:r>
              <a:rPr lang="en-US" dirty="0" smtClean="0"/>
              <a:t>Disputes took up to 18 months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48201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Utilization Review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39596"/>
              </p:ext>
            </p:extLst>
          </p:nvPr>
        </p:nvGraphicFramePr>
        <p:xfrm>
          <a:off x="228599" y="1600200"/>
          <a:ext cx="8686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35B41-9A3C-49F5-9DDA-A8A78D6B85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72200" y="2789310"/>
            <a:ext cx="1371600" cy="990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Liability dispute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3800" y="2867891"/>
            <a:ext cx="1295400" cy="8334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Defer UR until resolved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7499" y="5562600"/>
            <a:ext cx="3429000" cy="685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Independent Medical Review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82908" y="5105395"/>
            <a:ext cx="378182" cy="404311"/>
            <a:chOff x="4118851" y="2034862"/>
            <a:chExt cx="378182" cy="404311"/>
          </a:xfrm>
        </p:grpSpPr>
        <p:sp>
          <p:nvSpPr>
            <p:cNvPr id="13" name="Right Arrow 12"/>
            <p:cNvSpPr/>
            <p:nvPr/>
          </p:nvSpPr>
          <p:spPr>
            <a:xfrm rot="5319571">
              <a:off x="4105786" y="2047927"/>
              <a:ext cx="404311" cy="3781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 rot="-80429">
              <a:off x="4193159" y="2034878"/>
              <a:ext cx="226910" cy="29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274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IMR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IMR applications are filed for between </a:t>
            </a:r>
            <a:r>
              <a:rPr lang="en-US" sz="2400" dirty="0" smtClean="0"/>
              <a:t>1% and 5</a:t>
            </a:r>
            <a:r>
              <a:rPr lang="en-US" sz="2400" dirty="0"/>
              <a:t>% of all medical treatment requests </a:t>
            </a:r>
          </a:p>
          <a:p>
            <a:r>
              <a:rPr lang="en-US" dirty="0" smtClean="0"/>
              <a:t>IMR decisions are issued less than 30 days after receipt of complete medical records</a:t>
            </a:r>
          </a:p>
          <a:p>
            <a:r>
              <a:rPr lang="en-US" dirty="0" smtClean="0"/>
              <a:t>The largest category of IMR requests are for medications</a:t>
            </a:r>
          </a:p>
          <a:p>
            <a:pPr lvl="1"/>
            <a:r>
              <a:rPr lang="en-US" dirty="0"/>
              <a:t>42% of </a:t>
            </a:r>
            <a:r>
              <a:rPr lang="en-US" dirty="0" smtClean="0"/>
              <a:t>2014 IMR decisions: pharmaceuticals</a:t>
            </a:r>
          </a:p>
          <a:p>
            <a:pPr lvl="1"/>
            <a:r>
              <a:rPr lang="en-US" dirty="0" smtClean="0"/>
              <a:t>26% of pharmaceutical IMRs: narcotic pain medications</a:t>
            </a:r>
          </a:p>
          <a:p>
            <a:r>
              <a:rPr lang="en-US" dirty="0" smtClean="0"/>
              <a:t>Overturns UR decisions in 12% of final determinations</a:t>
            </a:r>
          </a:p>
          <a:p>
            <a:r>
              <a:rPr lang="en-US" dirty="0" smtClean="0"/>
              <a:t>Disproportionately more </a:t>
            </a:r>
            <a:r>
              <a:rPr lang="en-US" dirty="0"/>
              <a:t>IMR </a:t>
            </a:r>
            <a:r>
              <a:rPr lang="en-US" dirty="0" smtClean="0"/>
              <a:t>cases </a:t>
            </a:r>
            <a:r>
              <a:rPr lang="en-US" dirty="0"/>
              <a:t>than </a:t>
            </a:r>
            <a:r>
              <a:rPr lang="en-US" dirty="0" smtClean="0"/>
              <a:t>injury claims were filed in </a:t>
            </a:r>
            <a:r>
              <a:rPr lang="en-US" dirty="0"/>
              <a:t>Los Angeles, Inland Empire, Central Coast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Why SB 863?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PD benefits had been cut by more than 50% as a result of SB 899 (2004)</a:t>
            </a:r>
          </a:p>
          <a:p>
            <a:pPr eaLnBrk="1" hangingPunct="1"/>
            <a:r>
              <a:rPr lang="en-US" altLang="en-US" smtClean="0"/>
              <a:t>Delivery of medical treatment:</a:t>
            </a:r>
          </a:p>
          <a:p>
            <a:pPr lvl="1" eaLnBrk="1" hangingPunct="1"/>
            <a:r>
              <a:rPr lang="en-US" altLang="en-US" sz="2600" smtClean="0"/>
              <a:t>employees complained of delays and denials of care </a:t>
            </a:r>
          </a:p>
          <a:p>
            <a:pPr lvl="1" eaLnBrk="1" hangingPunct="1"/>
            <a:r>
              <a:rPr lang="en-US" altLang="en-US" sz="2600" smtClean="0"/>
              <a:t>employers complained of runaway cost and the inability to block unnecessary medical treatments</a:t>
            </a:r>
          </a:p>
          <a:p>
            <a:pPr eaLnBrk="1" hangingPunct="1"/>
            <a:r>
              <a:rPr lang="en-US" altLang="en-US" smtClean="0"/>
              <a:t>Delays in dispute resolution</a:t>
            </a:r>
          </a:p>
          <a:p>
            <a:pPr eaLnBrk="1" hangingPunct="1"/>
            <a:r>
              <a:rPr lang="en-US" altLang="en-US" smtClean="0"/>
              <a:t>Costs in CA remained among the highest in the nation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93F42-57DA-4403-BBF9-0B445BB92900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7663" y="457200"/>
            <a:ext cx="8382000" cy="13716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Independent Medical Review (IMR)</a:t>
            </a:r>
            <a:br>
              <a:rPr lang="en-US" altLang="en-US" sz="4000" smtClean="0"/>
            </a:br>
            <a:endParaRPr lang="en-US" alt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05000" y="2159000"/>
            <a:ext cx="762000" cy="365125"/>
          </a:xfrm>
        </p:spPr>
        <p:txBody>
          <a:bodyPr/>
          <a:lstStyle/>
          <a:p>
            <a:pPr>
              <a:defRPr/>
            </a:pPr>
            <a:fld id="{F3E80448-49AC-40CD-9DF5-EAB57FE3F6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415925" y="1752600"/>
            <a:ext cx="83153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dirty="0" smtClean="0">
                <a:latin typeface="+mn-lt"/>
              </a:rPr>
              <a:t>Replaces QME procedure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dirty="0" smtClean="0">
                <a:latin typeface="+mn-lt"/>
              </a:rPr>
              <a:t>Medical expertise to resolve treatment disputes to provide timely, appropriate care for injured workers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dirty="0" smtClean="0">
                <a:latin typeface="+mn-lt"/>
              </a:rPr>
              <a:t>IMR contractor is Maximus Federal Services</a:t>
            </a:r>
          </a:p>
          <a:p>
            <a:pPr marL="457200" lvl="1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600" dirty="0" smtClean="0">
                <a:latin typeface="+mn-lt"/>
              </a:rPr>
              <a:t>Costs paid by the employer/claims administrator</a:t>
            </a:r>
          </a:p>
          <a:p>
            <a:pPr marL="685800" lvl="2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sz="2600" dirty="0" smtClean="0">
                <a:latin typeface="+mn-lt"/>
              </a:rPr>
              <a:t>For applications after Jan. 1, 2015: $390</a:t>
            </a:r>
          </a:p>
          <a:p>
            <a:pPr marL="685800" lvl="2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sz="2600" dirty="0" smtClean="0">
                <a:latin typeface="+mn-lt"/>
              </a:rPr>
              <a:t>Withdrawal fee: $123</a:t>
            </a:r>
          </a:p>
          <a:p>
            <a:pPr marL="457200" lvl="1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altLang="en-US" sz="2600" u="sng" dirty="0">
                <a:latin typeface="+mn-lt"/>
              </a:rPr>
              <a:t>Not</a:t>
            </a:r>
            <a:r>
              <a:rPr lang="en-US" altLang="en-US" sz="2600" dirty="0">
                <a:latin typeface="+mn-lt"/>
              </a:rPr>
              <a:t> the Medical Provider Network IMR program</a:t>
            </a:r>
          </a:p>
        </p:txBody>
      </p:sp>
    </p:spTree>
    <p:extLst>
      <p:ext uri="{BB962C8B-B14F-4D97-AF65-F5344CB8AC3E}">
        <p14:creationId xmlns:p14="http://schemas.microsoft.com/office/powerpoint/2010/main" val="23017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IMR Process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648200"/>
          </a:xfrm>
        </p:spPr>
        <p:txBody>
          <a:bodyPr>
            <a:normAutofit lnSpcReduction="10000"/>
          </a:bodyPr>
          <a:lstStyle/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ClrTx/>
              <a:buSzPct val="93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Requested by injured worker/designee</a:t>
            </a:r>
          </a:p>
          <a:p>
            <a:pPr marL="857250" lvl="2" indent="-457200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30 days from issuance of UR determination</a:t>
            </a:r>
          </a:p>
          <a:p>
            <a:pPr marL="582613" lvl="1" indent="-457200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Complete IMR application requires:</a:t>
            </a:r>
          </a:p>
          <a:p>
            <a:pPr marL="857250" lvl="2" indent="-45720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Signed, completed IMR Form</a:t>
            </a:r>
          </a:p>
          <a:p>
            <a:pPr marL="857250" lvl="2" indent="-45720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May have authorized Representative </a:t>
            </a:r>
          </a:p>
          <a:p>
            <a:pPr marL="857250" lvl="2" indent="-45720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Copy of UR determination letter</a:t>
            </a:r>
          </a:p>
          <a:p>
            <a:pPr marL="857250" lvl="2" indent="-45720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Copy of application sent to claims administrator</a:t>
            </a:r>
          </a:p>
          <a:p>
            <a:pPr marL="582613" lvl="1" indent="-457200"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IMR may be terminated at any time if treatment is approved</a:t>
            </a:r>
          </a:p>
          <a:p>
            <a:pPr marL="468313" lvl="1" indent="-342900" eaLnBrk="1" hangingPunct="1">
              <a:spcAft>
                <a:spcPts val="600"/>
              </a:spcAft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742950" lvl="2" indent="-342900" eaLnBrk="1" hangingPunct="1">
              <a:spcAft>
                <a:spcPts val="600"/>
              </a:spcAft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AFE90-6B48-4164-B17B-4C461A406D3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IMR Process - Decision issues within 30 days of assignment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990601"/>
            <a:ext cx="66310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39738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mtClean="0"/>
              <a:t>Timeline: Complete IMR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62300" y="2266244"/>
            <a:ext cx="2819400" cy="830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IMR request submitted to MFS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1CA2-A9A5-4123-98C1-B6A6CAF7968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81300" y="1219200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UR delay/denial/modification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86100" y="33528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MFS assigns to reviewer &amp; requests medical records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162300" y="5132740"/>
            <a:ext cx="2819400" cy="94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MFS issues determination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4572000" y="1828800"/>
            <a:ext cx="0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62800" y="1600200"/>
            <a:ext cx="15240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Up to 30 days*</a:t>
            </a:r>
          </a:p>
        </p:txBody>
      </p:sp>
      <p:cxnSp>
        <p:nvCxnSpPr>
          <p:cNvPr id="16" name="Straight Connector 15"/>
          <p:cNvCxnSpPr>
            <a:endCxn id="14" idx="2"/>
          </p:cNvCxnSpPr>
          <p:nvPr/>
        </p:nvCxnSpPr>
        <p:spPr>
          <a:xfrm>
            <a:off x="4572000" y="2019300"/>
            <a:ext cx="25908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</p:cNvCxnSpPr>
          <p:nvPr/>
        </p:nvCxnSpPr>
        <p:spPr>
          <a:xfrm>
            <a:off x="4572000" y="3097213"/>
            <a:ext cx="0" cy="25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1" idx="0"/>
          </p:cNvCxnSpPr>
          <p:nvPr/>
        </p:nvCxnSpPr>
        <p:spPr>
          <a:xfrm>
            <a:off x="4572000" y="4572000"/>
            <a:ext cx="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15200" y="4400550"/>
            <a:ext cx="1600200" cy="9334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Up to </a:t>
            </a:r>
          </a:p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50 days*</a:t>
            </a:r>
          </a:p>
        </p:txBody>
      </p:sp>
      <p:cxnSp>
        <p:nvCxnSpPr>
          <p:cNvPr id="33" name="Straight Connector 32"/>
          <p:cNvCxnSpPr>
            <a:endCxn id="31" idx="2"/>
          </p:cNvCxnSpPr>
          <p:nvPr/>
        </p:nvCxnSpPr>
        <p:spPr>
          <a:xfrm>
            <a:off x="4572000" y="4852988"/>
            <a:ext cx="2743200" cy="1428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 Quality Assurance for IMR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Conduct oversight of program</a:t>
            </a:r>
          </a:p>
          <a:p>
            <a:pPr lvl="1"/>
            <a:r>
              <a:rPr lang="en-US" dirty="0" smtClean="0"/>
              <a:t>Continuous process improvements</a:t>
            </a:r>
          </a:p>
          <a:p>
            <a:pPr lvl="1"/>
            <a:r>
              <a:rPr lang="en-US" dirty="0" smtClean="0"/>
              <a:t>Track </a:t>
            </a:r>
            <a:r>
              <a:rPr lang="en-US" dirty="0"/>
              <a:t>metrics and conduct data analysis</a:t>
            </a:r>
          </a:p>
          <a:p>
            <a:pPr lvl="1"/>
            <a:r>
              <a:rPr lang="en-US" dirty="0" smtClean="0"/>
              <a:t>Random review </a:t>
            </a:r>
            <a:r>
              <a:rPr lang="en-US" dirty="0"/>
              <a:t>quality of final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sz="2800" dirty="0" smtClean="0"/>
              <a:t>Provide transparency</a:t>
            </a:r>
          </a:p>
          <a:p>
            <a:pPr lvl="1"/>
            <a:r>
              <a:rPr lang="en-US" dirty="0" smtClean="0"/>
              <a:t>Redacted decision letters publicly available</a:t>
            </a:r>
          </a:p>
          <a:p>
            <a:pPr lvl="2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www.dir.ca.gov/dwc/IMR/IMR-Decisions/IMR_Decisions.asp</a:t>
            </a:r>
            <a:r>
              <a:rPr lang="en-US" sz="1600" dirty="0" smtClean="0"/>
              <a:t> </a:t>
            </a:r>
          </a:p>
          <a:p>
            <a:pPr marL="617220" lvl="2" indent="-342900"/>
            <a:r>
              <a:rPr lang="en-US" dirty="0" smtClean="0"/>
              <a:t>Report </a:t>
            </a:r>
            <a:r>
              <a:rPr lang="en-US" dirty="0"/>
              <a:t>issued in </a:t>
            </a:r>
            <a:r>
              <a:rPr lang="en-US" dirty="0" smtClean="0"/>
              <a:t>2014</a:t>
            </a:r>
          </a:p>
          <a:p>
            <a:pPr marL="834390" lvl="3" indent="-285750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://www.dir.ca.gov/dwc/imr/reports/2014_IMR_Annual_Report.pdf</a:t>
            </a:r>
            <a:r>
              <a:rPr lang="en-US" dirty="0" smtClean="0"/>
              <a:t>.</a:t>
            </a:r>
          </a:p>
          <a:p>
            <a:pPr marL="285750" lvl="1" indent="-285750"/>
            <a:r>
              <a:rPr lang="en-US" sz="2800" dirty="0" smtClean="0"/>
              <a:t>Educate stakeholders to improve quality of care for workers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</a:t>
            </a:r>
            <a:r>
              <a:rPr lang="en-US" dirty="0" err="1" smtClean="0"/>
              <a:t>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IMR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smtClean="0"/>
              <a:t>Most treatment requests are approved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550,000 – 650,000 new WC claims filed every year requiring medical treatment.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2014:</a:t>
            </a:r>
          </a:p>
          <a:p>
            <a:pPr lvl="1"/>
            <a:r>
              <a:rPr lang="en-US" altLang="en-US" u="sng" dirty="0" smtClean="0"/>
              <a:t>26.2 million treatment request bills </a:t>
            </a:r>
            <a:r>
              <a:rPr lang="en-US" altLang="en-US" dirty="0" smtClean="0"/>
              <a:t>reported to DWC’s Workers’ Compensation Information System for 2013 date of service (all dates of injury).</a:t>
            </a:r>
          </a:p>
          <a:p>
            <a:pPr lvl="1"/>
            <a:r>
              <a:rPr lang="en-US" altLang="en-US" u="sng" dirty="0" smtClean="0"/>
              <a:t>486,000 treatments disputed through IMR</a:t>
            </a:r>
            <a:r>
              <a:rPr lang="en-US" altLang="en-US" dirty="0" smtClean="0"/>
              <a:t> (high estimate)</a:t>
            </a:r>
          </a:p>
          <a:p>
            <a:pPr lvl="2"/>
            <a:r>
              <a:rPr lang="en-US" altLang="en-US" dirty="0" smtClean="0"/>
              <a:t>187,000 IMR applications, 145,000 IMR final determinations,               2.6 treatments per IMR letter.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4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2014 </a:t>
            </a:r>
            <a:r>
              <a:rPr lang="en-US" sz="3600" dirty="0"/>
              <a:t>disputed treatments with IMR FDLs compared to 2013 paid medical bills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62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3668" y="1641510"/>
            <a:ext cx="708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kern="0" dirty="0"/>
              <a:t>Treatment Requests </a:t>
            </a:r>
            <a:r>
              <a:rPr lang="en-US" sz="2400" b="0" kern="0" dirty="0" smtClean="0"/>
              <a:t>Approved vs Denied/Modified</a:t>
            </a:r>
            <a:endParaRPr lang="en-US" sz="2400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 smtClean="0"/>
              <a:t>CWCI’s Data: </a:t>
            </a:r>
          </a:p>
          <a:p>
            <a:r>
              <a:rPr lang="en-US" sz="2800" b="0" kern="0" dirty="0" smtClean="0"/>
              <a:t>2014 Preliminary IMR Decision Results</a:t>
            </a:r>
            <a:br>
              <a:rPr lang="en-US" sz="2800" b="0" kern="0" dirty="0" smtClean="0"/>
            </a:br>
            <a:r>
              <a:rPr lang="en-US" sz="2800" b="0" kern="0" dirty="0" smtClean="0"/>
              <a:t>	</a:t>
            </a:r>
            <a:endParaRPr lang="en-US" sz="2800" b="0" kern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0"/>
            <a:ext cx="1371600" cy="457200"/>
          </a:xfrm>
        </p:spPr>
        <p:txBody>
          <a:bodyPr/>
          <a:lstStyle/>
          <a:p>
            <a:r>
              <a:rPr lang="en-US" altLang="en-US" dirty="0" smtClean="0"/>
              <a:t>27</a:t>
            </a:r>
            <a:endParaRPr lang="en-US" alt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26717"/>
              </p:ext>
            </p:extLst>
          </p:nvPr>
        </p:nvGraphicFramePr>
        <p:xfrm>
          <a:off x="609600" y="2103175"/>
          <a:ext cx="87630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30796"/>
              </p:ext>
            </p:extLst>
          </p:nvPr>
        </p:nvGraphicFramePr>
        <p:xfrm>
          <a:off x="533400" y="2286000"/>
          <a:ext cx="87630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5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IMR Decisions Issued Less Than 30 Days After Medical Records Received</a:t>
            </a:r>
            <a:endParaRPr lang="en-US" sz="3600" dirty="0" smtClean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24000" y="63246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*Data available to date; March data is incomplete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9" y="2057400"/>
            <a:ext cx="59959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0404"/>
            <a:ext cx="2250337" cy="64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808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Senate Bill 863: </a:t>
            </a:r>
            <a:br>
              <a:rPr lang="en-US" altLang="en-US" dirty="0" smtClean="0"/>
            </a:br>
            <a:r>
              <a:rPr lang="en-US" altLang="en-US" dirty="0" smtClean="0"/>
              <a:t>Workers’ Compensation Reform 2012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953000" cy="3992563"/>
          </a:xfrm>
        </p:spPr>
        <p:txBody>
          <a:bodyPr/>
          <a:lstStyle/>
          <a:p>
            <a:pPr eaLnBrk="1" hangingPunct="1"/>
            <a:r>
              <a:rPr lang="en-US" altLang="en-US" smtClean="0"/>
              <a:t>Bipartisan bill</a:t>
            </a:r>
          </a:p>
          <a:p>
            <a:pPr eaLnBrk="1" hangingPunct="1"/>
            <a:r>
              <a:rPr lang="en-US" altLang="en-US" smtClean="0"/>
              <a:t>Labor-management negotiation</a:t>
            </a:r>
          </a:p>
          <a:p>
            <a:pPr eaLnBrk="1" hangingPunct="1"/>
            <a:r>
              <a:rPr lang="en-US" altLang="en-US" smtClean="0"/>
              <a:t>Guiding principles</a:t>
            </a:r>
          </a:p>
          <a:p>
            <a:pPr lvl="1" eaLnBrk="1" hangingPunct="1"/>
            <a:r>
              <a:rPr lang="en-US" altLang="en-US" smtClean="0"/>
              <a:t>Restore PD benefits</a:t>
            </a:r>
          </a:p>
          <a:p>
            <a:pPr lvl="1" eaLnBrk="1" hangingPunct="1"/>
            <a:r>
              <a:rPr lang="en-US" altLang="en-US" smtClean="0"/>
              <a:t>Improve access to appropriate medical care</a:t>
            </a:r>
          </a:p>
          <a:p>
            <a:pPr lvl="1" eaLnBrk="1" hangingPunct="1"/>
            <a:r>
              <a:rPr lang="en-US" altLang="en-US" smtClean="0"/>
              <a:t>Reduce costs for employers</a:t>
            </a:r>
          </a:p>
          <a:p>
            <a:pPr lvl="1" eaLnBrk="1" hangingPunct="1"/>
            <a:r>
              <a:rPr lang="en-US" altLang="en-US" smtClean="0"/>
              <a:t>Where possible, increase system efficiency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205FF-67E6-4E37-BA49-4F82E4DE3A59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133600"/>
            <a:ext cx="38608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4776" y="457200"/>
            <a:ext cx="83058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2014 IMR: Pharmaceutical Issues Dominate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395970"/>
            <a:ext cx="488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% </a:t>
            </a:r>
            <a:r>
              <a:rPr lang="en-US" sz="1600" dirty="0"/>
              <a:t>O</a:t>
            </a:r>
            <a:r>
              <a:rPr lang="en-US" sz="1600" dirty="0" smtClean="0"/>
              <a:t>f All Treatment Decisions, N=275,476</a:t>
            </a:r>
            <a:endParaRPr lang="en-US" sz="1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16666"/>
              </p:ext>
            </p:extLst>
          </p:nvPr>
        </p:nvGraphicFramePr>
        <p:xfrm>
          <a:off x="609601" y="1209674"/>
          <a:ext cx="8085220" cy="518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5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2014 Pharmaceutical IMR Decisions:</a:t>
            </a:r>
            <a:br>
              <a:rPr lang="en-US" sz="3200" dirty="0" smtClean="0"/>
            </a:br>
            <a:r>
              <a:rPr lang="en-US" sz="3200" dirty="0" smtClean="0"/>
              <a:t>Top Drug Classes, Random Sample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505626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5532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Random sample of 780 pharmaceutical IMR decisions from 2014.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Outcomes in 2014 IMR </a:t>
            </a:r>
            <a:br>
              <a:rPr lang="en-US" dirty="0" smtClean="0"/>
            </a:br>
            <a:r>
              <a:rPr lang="en-US" dirty="0" smtClean="0"/>
              <a:t>Final Determination Letters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97751"/>
              </p:ext>
            </p:extLst>
          </p:nvPr>
        </p:nvGraphicFramePr>
        <p:xfrm>
          <a:off x="304800" y="1905000"/>
          <a:ext cx="845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IMR Final Determination Letters, N=144,644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2014: More IMR Cases than Injury Claims in</a:t>
            </a:r>
            <a:br>
              <a:rPr lang="en-US" sz="3200" dirty="0" smtClean="0"/>
            </a:br>
            <a:r>
              <a:rPr lang="en-US" sz="3200" dirty="0" smtClean="0"/>
              <a:t> Los Angeles, Inland Empire, Central Coast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224610"/>
              </p:ext>
            </p:extLst>
          </p:nvPr>
        </p:nvGraphicFramePr>
        <p:xfrm>
          <a:off x="762000" y="14478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Arrow 4"/>
          <p:cNvSpPr/>
          <p:nvPr/>
        </p:nvSpPr>
        <p:spPr>
          <a:xfrm>
            <a:off x="6781800" y="1676400"/>
            <a:ext cx="838200" cy="1981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Background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5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Monthly IMR Application Volume Steady</a:t>
            </a:r>
            <a:endParaRPr lang="en-US" sz="2700" dirty="0" smtClean="0"/>
          </a:p>
        </p:txBody>
      </p:sp>
      <p:pic>
        <p:nvPicPr>
          <p:cNvPr id="3075" name="Chart 1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05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2014 IMR Applications: 75% Unique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1" y="6476997"/>
            <a:ext cx="838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FBDCDDA3-7A95-4766-A584-D01E8625ED61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15772"/>
              </p:ext>
            </p:extLst>
          </p:nvPr>
        </p:nvGraphicFramePr>
        <p:xfrm>
          <a:off x="457200" y="16002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2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2014 IMR Applications: 62% Eligible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1" y="6476997"/>
            <a:ext cx="838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FBDCDDA3-7A95-4766-A584-D01E8625ED61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294003"/>
              </p:ext>
            </p:extLst>
          </p:nvPr>
        </p:nvGraphicFramePr>
        <p:xfrm>
          <a:off x="228600" y="15240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623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IMR Applications: 88% Closed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33845"/>
            <a:ext cx="7696200" cy="317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524000" y="62484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pplications received January 1, 2013 through March </a:t>
            </a:r>
            <a:r>
              <a:rPr lang="en-US" dirty="0"/>
              <a:t>11, 2015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Autofit/>
          </a:bodyPr>
          <a:lstStyle/>
          <a:p>
            <a:r>
              <a:rPr lang="en-US" dirty="0" smtClean="0"/>
              <a:t>2014 IMR Closed Cases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91370"/>
              </p:ext>
            </p:extLst>
          </p:nvPr>
        </p:nvGraphicFramePr>
        <p:xfrm>
          <a:off x="381000" y="17526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790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smtClean="0">
                <a:cs typeface="Tahoma" pitchFamily="34" charset="0"/>
              </a:rPr>
              <a:t>Overview of SB 863 Changes</a:t>
            </a:r>
            <a:endParaRPr lang="en-US" altLang="en-US" sz="440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8148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Permanent Disability </a:t>
            </a:r>
          </a:p>
          <a:p>
            <a:pPr eaLnBrk="1" hangingPunct="1"/>
            <a:r>
              <a:rPr lang="en-US" altLang="en-US" sz="2400" smtClean="0"/>
              <a:t>Medical Treatment</a:t>
            </a:r>
          </a:p>
          <a:p>
            <a:pPr lvl="1" eaLnBrk="1" hangingPunct="1"/>
            <a:r>
              <a:rPr lang="en-US" altLang="en-US" sz="2000" smtClean="0"/>
              <a:t>QMEs/AMEs</a:t>
            </a:r>
          </a:p>
          <a:p>
            <a:pPr lvl="1" eaLnBrk="1" hangingPunct="1"/>
            <a:r>
              <a:rPr lang="en-US" altLang="en-US" sz="2000" smtClean="0"/>
              <a:t>Utilization Review</a:t>
            </a:r>
          </a:p>
          <a:p>
            <a:pPr lvl="1" eaLnBrk="1" hangingPunct="1"/>
            <a:r>
              <a:rPr lang="en-US" altLang="en-US" sz="2000" smtClean="0"/>
              <a:t>Independent Medical Review (IMR)</a:t>
            </a:r>
          </a:p>
          <a:p>
            <a:pPr lvl="1" eaLnBrk="1" hangingPunct="1"/>
            <a:r>
              <a:rPr lang="en-US" altLang="en-US" sz="2000" smtClean="0"/>
              <a:t>Medical Provider Networks (MPN)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Reimbursement for services</a:t>
            </a:r>
          </a:p>
          <a:p>
            <a:pPr lvl="1" eaLnBrk="1" hangingPunct="1"/>
            <a:r>
              <a:rPr lang="en-US" altLang="en-US" sz="2000" smtClean="0"/>
              <a:t>Independent Bill Review (IBR)</a:t>
            </a:r>
          </a:p>
          <a:p>
            <a:pPr lvl="1" eaLnBrk="1" hangingPunct="1"/>
            <a:r>
              <a:rPr lang="en-US" altLang="en-US" sz="2000" smtClean="0"/>
              <a:t>Fee schedules</a:t>
            </a:r>
          </a:p>
          <a:p>
            <a:pPr lvl="1" eaLnBrk="1" hangingPunct="1"/>
            <a:r>
              <a:rPr lang="en-US" altLang="en-US" sz="2000" smtClean="0"/>
              <a:t>Liens</a:t>
            </a:r>
          </a:p>
          <a:p>
            <a:pPr eaLnBrk="1" hangingPunct="1"/>
            <a:r>
              <a:rPr lang="en-US" altLang="en-US" sz="2400" smtClean="0"/>
              <a:t>Other </a:t>
            </a:r>
          </a:p>
          <a:p>
            <a:pPr lvl="1" eaLnBrk="1" hangingPunct="1"/>
            <a:r>
              <a:rPr lang="en-US" altLang="en-US" sz="2000" smtClean="0"/>
              <a:t>Supplemental Job Displacement Voucher</a:t>
            </a:r>
          </a:p>
          <a:p>
            <a:pPr lvl="1" eaLnBrk="1" hangingPunct="1"/>
            <a:r>
              <a:rPr lang="en-US" altLang="en-US" sz="2000" smtClean="0"/>
              <a:t>Return-to-Work Fund</a:t>
            </a:r>
          </a:p>
          <a:p>
            <a:pPr lvl="1" eaLnBrk="1" hangingPunct="1"/>
            <a:r>
              <a:rPr lang="en-US" altLang="en-US" sz="2000" smtClean="0"/>
              <a:t>Self Insured Employers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400" smtClean="0"/>
          </a:p>
          <a:p>
            <a:pPr eaLnBrk="1" hangingPunct="1">
              <a:buFont typeface="Arial" charset="0"/>
              <a:buNone/>
            </a:pPr>
            <a:endParaRPr lang="en-US" altLang="en-US" sz="1400" smtClean="0"/>
          </a:p>
          <a:p>
            <a:pPr eaLnBrk="1" hangingPunct="1"/>
            <a:endParaRPr lang="en-US" altLang="en-US" sz="1400" smtClean="0"/>
          </a:p>
          <a:p>
            <a:pPr lvl="1" eaLnBrk="1" hangingPunct="1">
              <a:buFont typeface="Arial" charset="0"/>
              <a:buNone/>
            </a:pPr>
            <a:endParaRPr lang="en-US" altLang="en-US" sz="1200" smtClean="0"/>
          </a:p>
          <a:p>
            <a:pPr eaLnBrk="1" hangingPunct="1"/>
            <a:endParaRPr lang="en-US" altLang="en-US" smtClean="0"/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89D1AD-1912-4AF1-ADAC-20344CEDD3FA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84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14540"/>
              </p:ext>
            </p:extLst>
          </p:nvPr>
        </p:nvGraphicFramePr>
        <p:xfrm>
          <a:off x="533400" y="15240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Most Common Reason for Ineligible IMR: </a:t>
            </a:r>
            <a:br>
              <a:rPr lang="en-US" sz="3200" dirty="0" smtClean="0"/>
            </a:br>
            <a:r>
              <a:rPr lang="en-US" sz="3200" dirty="0" smtClean="0"/>
              <a:t>UR Decision Not Submitted with Application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Average </a:t>
            </a:r>
            <a:r>
              <a:rPr lang="en-US" dirty="0" smtClean="0"/>
              <a:t>2.6 </a:t>
            </a:r>
            <a:r>
              <a:rPr lang="en-US" smtClean="0"/>
              <a:t>Treatment Issues per </a:t>
            </a:r>
            <a:br>
              <a:rPr lang="en-US" smtClean="0"/>
            </a:br>
            <a:r>
              <a:rPr lang="en-US" smtClean="0"/>
              <a:t>IMR </a:t>
            </a:r>
            <a:r>
              <a:rPr lang="en-US"/>
              <a:t>Final Determination </a:t>
            </a:r>
            <a:r>
              <a:rPr lang="en-US" smtClean="0"/>
              <a:t>Letter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10517"/>
              </p:ext>
            </p:extLst>
          </p:nvPr>
        </p:nvGraphicFramePr>
        <p:xfrm>
          <a:off x="1066800" y="15240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17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Average 2.6 Issues per IMR with FDL</a:t>
            </a:r>
          </a:p>
          <a:p>
            <a:r>
              <a:rPr lang="en-US" dirty="0" smtClean="0"/>
              <a:t>Max Issues for single IMR FDL 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7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IMR Most Likely to Overturn UR For Evaluation and Management (Physician Consult)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221400"/>
              </p:ext>
            </p:extLst>
          </p:nvPr>
        </p:nvGraphicFramePr>
        <p:xfrm>
          <a:off x="685800" y="1371600"/>
          <a:ext cx="73914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7862455" y="4681112"/>
            <a:ext cx="685800" cy="1766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Most Injuries Date from 2012,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02319"/>
              </p:ext>
            </p:extLst>
          </p:nvPr>
        </p:nvGraphicFramePr>
        <p:xfrm>
          <a:off x="228600" y="1188027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IMR Applications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34200" y="1447800"/>
            <a:ext cx="457200" cy="56803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 IMR Closed Cases: </a:t>
            </a:r>
            <a:br>
              <a:rPr lang="en-US" dirty="0" smtClean="0"/>
            </a:br>
            <a:r>
              <a:rPr lang="en-US" dirty="0" smtClean="0"/>
              <a:t>70% of Filed by Representative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568168"/>
              </p:ext>
            </p:extLst>
          </p:nvPr>
        </p:nvGraphicFramePr>
        <p:xfrm>
          <a:off x="685800" y="15240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96335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2014 Closed IMRs, N =187,972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47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/>
              <a:t>Medical Specialties </a:t>
            </a:r>
            <a:r>
              <a:rPr lang="en-US" sz="2800" dirty="0" smtClean="0"/>
              <a:t>of </a:t>
            </a:r>
            <a:r>
              <a:rPr lang="en-US" sz="2800" dirty="0"/>
              <a:t>IMR Physician </a:t>
            </a:r>
            <a:r>
              <a:rPr lang="en-US" sz="2800" dirty="0" smtClean="0"/>
              <a:t>Reviewers, 2013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68256"/>
              </p:ext>
            </p:extLst>
          </p:nvPr>
        </p:nvGraphicFramePr>
        <p:xfrm>
          <a:off x="152400" y="1632466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A22F-C042-478A-9739-AD9AD38FF96F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IMR FDLs: 3,723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1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IMR Provides Medically Necessary Care and Prevents Harmful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648200"/>
          </a:xfrm>
        </p:spPr>
        <p:txBody>
          <a:bodyPr/>
          <a:lstStyle/>
          <a:p>
            <a:r>
              <a:rPr lang="en-US" sz="2800" dirty="0" smtClean="0"/>
              <a:t>CM13-0054595: Overturn, detoxification program</a:t>
            </a:r>
          </a:p>
          <a:p>
            <a:endParaRPr lang="en-US" sz="2800" dirty="0"/>
          </a:p>
          <a:p>
            <a:r>
              <a:rPr lang="en-US" sz="2800" dirty="0" smtClean="0"/>
              <a:t>CM14-0029944: Overturn, evaluation for function restoration program</a:t>
            </a:r>
          </a:p>
          <a:p>
            <a:endParaRPr lang="en-US" sz="2800" dirty="0"/>
          </a:p>
          <a:p>
            <a:r>
              <a:rPr lang="en-US" sz="2800" dirty="0" smtClean="0"/>
              <a:t>CM14-0011989: Partial overturn, narcotic analgesic</a:t>
            </a:r>
          </a:p>
          <a:p>
            <a:endParaRPr lang="en-US" sz="2800" dirty="0" smtClean="0"/>
          </a:p>
          <a:p>
            <a:r>
              <a:rPr lang="en-US" sz="2800" dirty="0" smtClean="0"/>
              <a:t>CM14-0049819: Uphold, lumbar fusion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Bill Review (IBR)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7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067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IBR Process </a:t>
            </a:r>
            <a:r>
              <a:rPr lang="en-US" sz="2800" dirty="0"/>
              <a:t>– Decision issues within 60 days of Assignment 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0850" y="2581275"/>
            <a:ext cx="19812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/>
              <a:t>Initial Bill Submission</a:t>
            </a:r>
          </a:p>
          <a:p>
            <a:pPr algn="ctr">
              <a:defRPr/>
            </a:pPr>
            <a:r>
              <a:rPr lang="en-US" sz="1200" b="1" dirty="0"/>
              <a:t> </a:t>
            </a:r>
            <a:r>
              <a:rPr lang="en-US" sz="1200" dirty="0"/>
              <a:t>for medical treatment or medical-legal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900" y="1100138"/>
            <a:ext cx="20097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/>
              <a:t>Second Bill Review</a:t>
            </a:r>
          </a:p>
          <a:p>
            <a:pPr algn="ctr">
              <a:defRPr/>
            </a:pPr>
            <a:r>
              <a:rPr lang="en-US" sz="1200" dirty="0"/>
              <a:t>by claims administrator if dispute over amount paid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5862638"/>
            <a:ext cx="29479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Final Determination Letter</a:t>
            </a:r>
          </a:p>
          <a:p>
            <a:pPr algn="ctr">
              <a:defRPr/>
            </a:pPr>
            <a:r>
              <a:rPr lang="en-US" sz="1200" dirty="0"/>
              <a:t>Fee reimbursed if provider prevails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5862638"/>
            <a:ext cx="1752600" cy="61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 smtClean="0"/>
              <a:t>Maximus </a:t>
            </a:r>
            <a:r>
              <a:rPr lang="en-US" sz="1200" dirty="0"/>
              <a:t>assigns eligible case to Coding Expert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013" y="4649788"/>
            <a:ext cx="279558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 smtClean="0"/>
              <a:t>Maximus receives </a:t>
            </a:r>
            <a:r>
              <a:rPr lang="en-US" sz="1200" dirty="0"/>
              <a:t>documents from claims administrator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1100138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Provider files for Independent Bill  Review (IBR) if dispute not resolved. Filed either by mail or online with $195 filing fee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400300"/>
            <a:ext cx="2635250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 smtClean="0"/>
              <a:t>Maximus </a:t>
            </a:r>
            <a:r>
              <a:rPr lang="en-US" sz="1200" dirty="0"/>
              <a:t>conducts preliminary review for eligibility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3230563"/>
            <a:ext cx="2667000" cy="125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Ineligibility Determination for: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</a:rPr>
              <a:t>Incomplete application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</a:rPr>
              <a:t>No payment of fee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</a:rPr>
              <a:t>No second bill review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</a:rPr>
              <a:t>Dispute not under fee schedule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</a:rPr>
              <a:t>Service not authorized</a:t>
            </a:r>
          </a:p>
          <a:p>
            <a:pPr algn="ct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657600"/>
            <a:ext cx="26352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If </a:t>
            </a:r>
            <a:r>
              <a:rPr lang="en-US" sz="1200" dirty="0" smtClean="0"/>
              <a:t>eligible, Maximus requests </a:t>
            </a:r>
            <a:r>
              <a:rPr lang="en-US" sz="1200" dirty="0"/>
              <a:t>response from claims administrator  </a:t>
            </a:r>
          </a:p>
        </p:txBody>
      </p:sp>
      <p:sp>
        <p:nvSpPr>
          <p:cNvPr id="19" name="Up Arrow 18"/>
          <p:cNvSpPr/>
          <p:nvPr/>
        </p:nvSpPr>
        <p:spPr>
          <a:xfrm>
            <a:off x="1143000" y="1746250"/>
            <a:ext cx="484188" cy="692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27300" y="1162050"/>
            <a:ext cx="596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316413" y="1981200"/>
            <a:ext cx="48577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63900"/>
            <a:ext cx="5730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191000"/>
            <a:ext cx="5730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345113"/>
            <a:ext cx="573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5334000" y="5965825"/>
            <a:ext cx="5254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3863" y="4030663"/>
            <a:ext cx="2055812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/>
              <a:t>IBR may be withdrawn by provider if dispute resolved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28" name="Elbow Connector 27"/>
          <p:cNvCxnSpPr/>
          <p:nvPr/>
        </p:nvCxnSpPr>
        <p:spPr>
          <a:xfrm rot="10800000" flipV="1">
            <a:off x="2527300" y="3886200"/>
            <a:ext cx="596900" cy="3048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Elbow Connector 3071"/>
          <p:cNvCxnSpPr/>
          <p:nvPr/>
        </p:nvCxnSpPr>
        <p:spPr>
          <a:xfrm rot="10800000">
            <a:off x="2514600" y="4459288"/>
            <a:ext cx="620713" cy="4572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Elbow Connector 3077"/>
          <p:cNvCxnSpPr>
            <a:stCxn id="5" idx="1"/>
          </p:cNvCxnSpPr>
          <p:nvPr/>
        </p:nvCxnSpPr>
        <p:spPr>
          <a:xfrm rot="10800000">
            <a:off x="2825750" y="4916488"/>
            <a:ext cx="679450" cy="1252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Rectangle 3078"/>
          <p:cNvSpPr/>
          <p:nvPr/>
        </p:nvSpPr>
        <p:spPr>
          <a:xfrm>
            <a:off x="6858000" y="1100138"/>
            <a:ext cx="20335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Provider may consolidate similar requests for </a:t>
            </a:r>
            <a:r>
              <a:rPr lang="en-US" sz="1200" dirty="0" smtClean="0"/>
              <a:t>one </a:t>
            </a:r>
            <a:r>
              <a:rPr lang="en-US" sz="1200" dirty="0"/>
              <a:t>decision</a:t>
            </a:r>
          </a:p>
        </p:txBody>
      </p:sp>
      <p:cxnSp>
        <p:nvCxnSpPr>
          <p:cNvPr id="3081" name="Straight Arrow Connector 3080"/>
          <p:cNvCxnSpPr/>
          <p:nvPr/>
        </p:nvCxnSpPr>
        <p:spPr>
          <a:xfrm>
            <a:off x="6477000" y="148113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Elbow Connector 3089"/>
          <p:cNvCxnSpPr>
            <a:endCxn id="11" idx="0"/>
          </p:cNvCxnSpPr>
          <p:nvPr/>
        </p:nvCxnSpPr>
        <p:spPr>
          <a:xfrm>
            <a:off x="5859463" y="2400300"/>
            <a:ext cx="1722437" cy="8302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Elbow Connector 3095"/>
          <p:cNvCxnSpPr>
            <a:endCxn id="11" idx="2"/>
          </p:cNvCxnSpPr>
          <p:nvPr/>
        </p:nvCxnSpPr>
        <p:spPr>
          <a:xfrm flipV="1">
            <a:off x="5943600" y="4489450"/>
            <a:ext cx="1638300" cy="6937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IBR Applications, 2013 - 2014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2225" y="6519863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IBR Applications Through </a:t>
            </a:r>
            <a:r>
              <a:rPr lang="en-US" altLang="en-US" sz="1600" dirty="0"/>
              <a:t>December </a:t>
            </a:r>
            <a:r>
              <a:rPr lang="en-US" altLang="en-US" sz="1600" dirty="0" smtClean="0"/>
              <a:t>2014: N=2,969</a:t>
            </a: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19BD1-C861-45D4-A11D-34B93A133A1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53063"/>
              </p:ext>
            </p:extLst>
          </p:nvPr>
        </p:nvGraphicFramePr>
        <p:xfrm>
          <a:off x="316707" y="1219200"/>
          <a:ext cx="851058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Permanent Disability Benefits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497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PD benefits increase a main focus of statute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Prior to 1/12, max weekly rate </a:t>
            </a:r>
            <a:r>
              <a:rPr lang="en-US" sz="2400" dirty="0"/>
              <a:t>was $230 – 270 for most severe (70-99% PD rating)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Approx</a:t>
            </a:r>
            <a:r>
              <a:rPr lang="en-US" sz="2800" dirty="0" smtClean="0"/>
              <a:t> 30% increase occurred in two steps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DOI on/after 1/1/13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DOI on/after 1/1/14 – max increased to weekly rate of $290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Rating </a:t>
            </a:r>
            <a:r>
              <a:rPr lang="en-US" sz="2400" dirty="0"/>
              <a:t>formula modifier now 1.4 (used to be 1.1 – 1.4) represents </a:t>
            </a:r>
            <a:r>
              <a:rPr lang="en-US" sz="2400" dirty="0" smtClean="0"/>
              <a:t>diminished </a:t>
            </a:r>
            <a:r>
              <a:rPr lang="en-US" sz="2400" dirty="0"/>
              <a:t>future earning capacity</a:t>
            </a:r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788057-FBA9-4EF8-AF27-2C962F6E47BB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820817"/>
              </p:ext>
            </p:extLst>
          </p:nvPr>
        </p:nvGraphicFramePr>
        <p:xfrm>
          <a:off x="457200" y="8382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IBR: Physician Service Most Common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225" y="6519863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IBR Applications Through </a:t>
            </a:r>
            <a:r>
              <a:rPr lang="en-US" altLang="en-US" sz="1600" dirty="0"/>
              <a:t>December </a:t>
            </a:r>
            <a:r>
              <a:rPr lang="en-US" altLang="en-US" sz="1600" dirty="0" smtClean="0"/>
              <a:t>2014: N=2,969</a:t>
            </a: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2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IBR </a:t>
            </a:r>
            <a:r>
              <a:rPr lang="en-US" altLang="en-US" dirty="0" smtClean="0"/>
              <a:t>Decisions with a Single Service: Most Decided in Favor of Provider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52400" y="6493036"/>
            <a:ext cx="803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1439 out of 1952 IBR </a:t>
            </a:r>
            <a:r>
              <a:rPr lang="en-US" altLang="en-US" sz="1600" dirty="0"/>
              <a:t>d</a:t>
            </a:r>
            <a:r>
              <a:rPr lang="en-US" altLang="en-US" sz="1600" dirty="0" smtClean="0"/>
              <a:t>ecisions </a:t>
            </a:r>
            <a:r>
              <a:rPr lang="en-US" altLang="en-US" sz="1600" dirty="0"/>
              <a:t>thru December </a:t>
            </a:r>
            <a:r>
              <a:rPr lang="en-US" altLang="en-US" sz="1600" dirty="0" smtClean="0"/>
              <a:t>2014 disputed payment for a single service </a:t>
            </a:r>
            <a:endParaRPr lang="en-US" altLang="en-US" sz="16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28471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IBR Award Varies by Service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9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Treatment Utilization 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Update Plans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464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altLang="en-US" sz="2400" dirty="0" smtClean="0"/>
          </a:p>
          <a:p>
            <a:pPr marL="914400" lvl="1" indent="-457200">
              <a:defRPr/>
            </a:pPr>
            <a:r>
              <a:rPr lang="en-US" altLang="en-US" sz="2800" dirty="0" smtClean="0"/>
              <a:t>Evaluating Medical Evidence</a:t>
            </a:r>
            <a:endParaRPr lang="en-US" altLang="en-US" sz="2800" dirty="0"/>
          </a:p>
          <a:p>
            <a:pPr marL="914400" lvl="1" indent="-457200">
              <a:defRPr/>
            </a:pPr>
            <a:r>
              <a:rPr lang="en-US" altLang="en-US" sz="2800" dirty="0" smtClean="0"/>
              <a:t>Guideline for the use of opioids to treat non-cancer pain</a:t>
            </a:r>
          </a:p>
          <a:p>
            <a:pPr marL="914400" lvl="1" indent="-457200">
              <a:defRPr/>
            </a:pPr>
            <a:r>
              <a:rPr lang="en-US" altLang="en-US" sz="2800" dirty="0" smtClean="0"/>
              <a:t>Guideline for the treatment of chronic non-cancer pain </a:t>
            </a:r>
          </a:p>
          <a:p>
            <a:pPr marL="914400" lvl="1" indent="-457200">
              <a:defRPr/>
            </a:pPr>
            <a:r>
              <a:rPr lang="en-US" altLang="en-US" sz="2800" dirty="0" smtClean="0"/>
              <a:t>Other clinical topics and “body chapters”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84500-1CC3-4C89-9E23-B8D9C92E0F44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Resources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6482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Independent </a:t>
            </a:r>
            <a:r>
              <a:rPr lang="en-US" altLang="en-US" sz="2400" dirty="0"/>
              <a:t>Medical Review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hlinkClick r:id="rId3"/>
              </a:rPr>
              <a:t>http://</a:t>
            </a:r>
            <a:r>
              <a:rPr lang="en-US" altLang="en-US" sz="2200" dirty="0" smtClean="0">
                <a:hlinkClick r:id="rId3"/>
              </a:rPr>
              <a:t>www.dir.ca.gov/dwc/IMR.htm</a:t>
            </a:r>
            <a:endParaRPr lang="en-US" altLang="en-US" sz="2200" dirty="0" smtClean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Frequently </a:t>
            </a:r>
            <a:r>
              <a:rPr lang="en-US" altLang="en-US" sz="2400" dirty="0"/>
              <a:t>Asked Questions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hlinkClick r:id="rId4"/>
              </a:rPr>
              <a:t>http://</a:t>
            </a:r>
            <a:r>
              <a:rPr lang="en-US" altLang="en-US" sz="2200" dirty="0" smtClean="0">
                <a:hlinkClick r:id="rId4"/>
              </a:rPr>
              <a:t>www.dir.ca.gov/dwc/IMR/IMR_FAQs.htm</a:t>
            </a:r>
            <a:endParaRPr lang="en-US" altLang="en-US" sz="2200" dirty="0" smtClean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Regulations</a:t>
            </a:r>
            <a:endParaRPr lang="en-US" altLang="en-US" sz="2400" dirty="0"/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hlinkClick r:id="rId5"/>
              </a:rPr>
              <a:t>http://</a:t>
            </a:r>
            <a:r>
              <a:rPr lang="en-US" altLang="en-US" dirty="0" smtClean="0">
                <a:hlinkClick r:id="rId5"/>
              </a:rPr>
              <a:t>www.dir.ca.gov/dwc/DWCPropRegs/IMR/IMR_Regs.htm</a:t>
            </a:r>
            <a:endParaRPr lang="en-US" altLang="en-US" dirty="0" smtClean="0"/>
          </a:p>
          <a:p>
            <a:pPr>
              <a:buClrTx/>
              <a:buFont typeface="Arial" charset="0"/>
              <a:buChar char="•"/>
            </a:pPr>
            <a:r>
              <a:rPr lang="en-US" altLang="en-US" dirty="0"/>
              <a:t>Forms</a:t>
            </a:r>
          </a:p>
          <a:p>
            <a:pPr lvl="1">
              <a:buClrTx/>
              <a:buFont typeface="Arial" charset="0"/>
              <a:buChar char="•"/>
            </a:pPr>
            <a:r>
              <a:rPr lang="en-US" altLang="en-US" dirty="0">
                <a:hlinkClick r:id="rId6"/>
              </a:rPr>
              <a:t>http://www.dir.ca.gov/dwc/forms.html</a:t>
            </a:r>
            <a:r>
              <a:rPr lang="en-US" altLang="en-US" dirty="0"/>
              <a:t> </a:t>
            </a:r>
          </a:p>
          <a:p>
            <a:pPr>
              <a:buClrTx/>
              <a:buFont typeface="Arial" charset="0"/>
              <a:buChar char="•"/>
            </a:pPr>
            <a:r>
              <a:rPr lang="en-US" altLang="en-US" dirty="0"/>
              <a:t>DWC Medical Unit</a:t>
            </a:r>
          </a:p>
          <a:p>
            <a:pPr lvl="1">
              <a:buClrTx/>
              <a:buFont typeface="Arial" charset="0"/>
              <a:buChar char="•"/>
            </a:pPr>
            <a:r>
              <a:rPr lang="en-US" altLang="en-US" dirty="0">
                <a:hlinkClick r:id="rId7"/>
              </a:rPr>
              <a:t>http://www.dir.ca.gov/dwc/MedicalUnit/imchp.html</a:t>
            </a:r>
            <a:r>
              <a:rPr lang="en-US" altLang="en-US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altLang="en-US" sz="24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84500-1CC3-4C89-9E23-B8D9C92E0F44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 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SB 863 signed 9/18/12, effective 1/1/13 - </a:t>
            </a:r>
            <a:br>
              <a:rPr lang="en-US" sz="3600" dirty="0" smtClean="0"/>
            </a:br>
            <a:r>
              <a:rPr lang="en-US" sz="3600" dirty="0" smtClean="0"/>
              <a:t>25 Sets of Regulations Needed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SB 863 required 16 sets of implementing regulations:</a:t>
            </a:r>
          </a:p>
          <a:p>
            <a:pPr lvl="1"/>
            <a:r>
              <a:rPr lang="en-US" dirty="0" smtClean="0"/>
              <a:t>11 SB 863 sets of regulations have been completed</a:t>
            </a:r>
          </a:p>
          <a:p>
            <a:pPr lvl="1"/>
            <a:r>
              <a:rPr lang="en-US" dirty="0"/>
              <a:t>6 emergency SB 863 regulations were in effect by 1/1/13</a:t>
            </a:r>
          </a:p>
          <a:p>
            <a:pPr lvl="1"/>
            <a:r>
              <a:rPr lang="en-US" dirty="0" smtClean="0"/>
              <a:t>Copy service fee schedule pending approval with OAL</a:t>
            </a:r>
          </a:p>
          <a:p>
            <a:pPr lvl="1"/>
            <a:r>
              <a:rPr lang="en-US" dirty="0" smtClean="0"/>
              <a:t>4 other SB 863 sets of regulations (including RTW) in process</a:t>
            </a:r>
          </a:p>
          <a:p>
            <a:pPr lvl="1"/>
            <a:r>
              <a:rPr lang="en-US" dirty="0" smtClean="0"/>
              <a:t>Ambulatory surgery center (ASC) regulations save $80M per year</a:t>
            </a:r>
          </a:p>
          <a:p>
            <a:pPr lvl="1"/>
            <a:r>
              <a:rPr lang="en-US" dirty="0" smtClean="0"/>
              <a:t>Reduction of spinal implant duplicate payment saves $110M per year</a:t>
            </a:r>
          </a:p>
          <a:p>
            <a:pPr lvl="1"/>
            <a:r>
              <a:rPr lang="en-US" dirty="0" smtClean="0"/>
              <a:t>Lien filing fee regulations save $690M per year (WCRIB)</a:t>
            </a:r>
          </a:p>
          <a:p>
            <a:r>
              <a:rPr lang="en-US" dirty="0" smtClean="0"/>
              <a:t>9 additional sets of regulations completed or in process including Medical Treatment Utilization Schedule (MTUS) and Qualified Medical Evaluator (QME) online panel request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273F-399F-49F2-B412-297E67638D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676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397802"/>
              </p:ext>
            </p:extLst>
          </p:nvPr>
        </p:nvGraphicFramePr>
        <p:xfrm>
          <a:off x="37681" y="304800"/>
          <a:ext cx="9106319" cy="6483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399"/>
                <a:gridCol w="1867320"/>
                <a:gridCol w="2057400"/>
                <a:gridCol w="1981200"/>
              </a:tblGrid>
              <a:tr h="1510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SB 863 Implementation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Results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Effective Date Per 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Labor Code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</a:tr>
              <a:tr h="1505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Ambulatory Surgery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Center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(ASC)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LC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§ 5307.1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Regulations effective: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1/1/13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WCIRB 2/14: 26-28% decrease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ASC costs ($80 M)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Jan. 1, 2013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</a:tr>
              <a:tr h="1479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Spinal Implant (Inpatient Fee </a:t>
                      </a:r>
                      <a:r>
                        <a:rPr lang="en-US" sz="180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Schedule)</a:t>
                      </a:r>
                      <a:r>
                        <a:rPr lang="en-US" sz="1800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800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LC 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§ 5307.1 </a:t>
                      </a:r>
                      <a:endParaRPr lang="en-US" sz="1800" b="0" u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Completed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Regulations effective: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1/1/13</a:t>
                      </a:r>
                      <a:endParaRPr lang="en-US" sz="1800" u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WCIRB 2/14: 56% fee reduction;  reduced incentives ($110 M)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Jan. 1, 2013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</a:tr>
              <a:tr h="1479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Interpreter Certification</a:t>
                      </a:r>
                      <a:r>
                        <a:rPr lang="en-US" sz="1800" u="none" baseline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u="none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Gov’t 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Code §§ 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9795.1 et seq.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LC 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§§ 4600, 5811</a:t>
                      </a:r>
                      <a:endParaRPr lang="en-US" sz="1800" b="0" u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Completed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Regulations effective: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8/13/13 </a:t>
                      </a:r>
                      <a:endParaRPr lang="en-US" sz="1800" u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CCHI and National Board certification tests for medical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Jan. 1, 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Extended </a:t>
                      </a:r>
                      <a:r>
                        <a:rPr lang="en-US" sz="1800" dirty="0">
                          <a:effectLst/>
                        </a:rPr>
                        <a:t>to </a:t>
                      </a:r>
                      <a:r>
                        <a:rPr lang="en-US" sz="1800" dirty="0" smtClean="0">
                          <a:effectLst/>
                        </a:rPr>
                        <a:t>3/1/14 </a:t>
                      </a:r>
                      <a:r>
                        <a:rPr lang="en-US" sz="1800" dirty="0">
                          <a:effectLst/>
                        </a:rPr>
                        <a:t>per AB 1376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76200" marT="47631" marB="47631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89E52-B8E9-43A1-B9CF-7AF2D9E2164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84727"/>
              </p:ext>
            </p:extLst>
          </p:nvPr>
        </p:nvGraphicFramePr>
        <p:xfrm>
          <a:off x="0" y="304800"/>
          <a:ext cx="9144000" cy="646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2209800"/>
                <a:gridCol w="2514600"/>
              </a:tblGrid>
              <a:tr h="472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SB 863 Implementation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Effective Date Per </a:t>
                      </a:r>
                    </a:p>
                    <a:p>
                      <a:r>
                        <a:rPr lang="en-US" sz="1800" dirty="0" smtClean="0"/>
                        <a:t>Labor Code 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222494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Lien filing fees and e-document filing </a:t>
                      </a:r>
                    </a:p>
                    <a:p>
                      <a:r>
                        <a:rPr lang="en-US" sz="1800" dirty="0" smtClean="0"/>
                        <a:t>LC §§ 4903.05, 4903.06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Completed</a:t>
                      </a:r>
                    </a:p>
                    <a:p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r>
                        <a:rPr lang="en-US" sz="1800" dirty="0" smtClean="0"/>
                        <a:t>Final regulations effective:</a:t>
                      </a:r>
                    </a:p>
                    <a:p>
                      <a:r>
                        <a:rPr lang="en-US" sz="1800" dirty="0" smtClean="0"/>
                        <a:t>12/16/13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54 - 60% less lien filings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$61.7 M lien fees collected as of 3/15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WCRIB: $690</a:t>
                      </a:r>
                      <a:r>
                        <a:rPr lang="en-US" sz="1800" baseline="0" dirty="0" smtClean="0"/>
                        <a:t> M savings a year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1, 2013</a:t>
                      </a:r>
                    </a:p>
                    <a:p>
                      <a:r>
                        <a:rPr lang="en-US" sz="1800" dirty="0" smtClean="0"/>
                        <a:t>(Preliminary injunction prohibits activation fee)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15545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IBR; Paper and Electronic Billing</a:t>
                      </a:r>
                    </a:p>
                    <a:p>
                      <a:r>
                        <a:rPr lang="en-US" sz="1800" dirty="0" smtClean="0"/>
                        <a:t>LC §§ 139.5, 4603.2, .3, .4, .6, 4622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Final regulations effective: 2/12/14</a:t>
                      </a:r>
                      <a:endParaRPr lang="en-US" sz="1800" b="1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3,115 IBR applications rec’d as of 1/28/15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dates of service on or after Jan. 1, 2013 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20419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IMR, UR (including RFA form) </a:t>
                      </a:r>
                    </a:p>
                    <a:p>
                      <a:r>
                        <a:rPr lang="en-US" sz="1800" dirty="0" smtClean="0"/>
                        <a:t>LC §§ 139.5, 4610, 4610.5, 4610.6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Completed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Emergency </a:t>
                      </a:r>
                      <a:r>
                        <a:rPr lang="en-US" sz="1800" dirty="0" err="1" smtClean="0"/>
                        <a:t>regs</a:t>
                      </a:r>
                      <a:r>
                        <a:rPr lang="en-US" sz="1800" dirty="0" smtClean="0"/>
                        <a:t> effective: 1/1/13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Final regulations effective: 2/12/14</a:t>
                      </a:r>
                    </a:p>
                    <a:p>
                      <a:endParaRPr lang="en-US" sz="1800" b="1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312,377 IMR applications rec’d as of 2/15</a:t>
                      </a:r>
                    </a:p>
                    <a:p>
                      <a:r>
                        <a:rPr lang="en-US" sz="1800" dirty="0" smtClean="0"/>
                        <a:t>39,212 open IMR requests (13% of total)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injuries on or after Jan. 1, 2013;</a:t>
                      </a:r>
                    </a:p>
                    <a:p>
                      <a:r>
                        <a:rPr lang="en-US" sz="1800" dirty="0" smtClean="0"/>
                        <a:t>For decisions communicated on or after July 1, 2013 </a:t>
                      </a:r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0F6B-FF3E-4DB3-819C-69E89D6B0C9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6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9635f3e-74f7-4837-88a9-67adb008cf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2713</Words>
  <Application>Microsoft Office PowerPoint</Application>
  <PresentationFormat>On-screen Show (4:3)</PresentationFormat>
  <Paragraphs>555</Paragraphs>
  <Slides>55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Clarity</vt:lpstr>
      <vt:lpstr>SB 863 Overview and UpDate</vt:lpstr>
      <vt:lpstr>Why SB 863?</vt:lpstr>
      <vt:lpstr>Senate Bill 863:  Workers’ Compensation Reform 2012</vt:lpstr>
      <vt:lpstr>Overview of SB 863 Changes</vt:lpstr>
      <vt:lpstr>Permanent Disability Benefits</vt:lpstr>
      <vt:lpstr>DWC Regulations</vt:lpstr>
      <vt:lpstr>SB 863 signed 9/18/12, effective 1/1/13 -  25 Sets of Regulations Needed</vt:lpstr>
      <vt:lpstr>PowerPoint Presentation</vt:lpstr>
      <vt:lpstr>PowerPoint Presentation</vt:lpstr>
      <vt:lpstr>SB 863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Utilization Review and Independent medical review</vt:lpstr>
      <vt:lpstr>Pre-SB 863 QME Process for Medical Treatment Disputes took up to 18 months</vt:lpstr>
      <vt:lpstr>Utilization Review</vt:lpstr>
      <vt:lpstr>IMR Highlights</vt:lpstr>
      <vt:lpstr>Independent Medical Review (IMR) </vt:lpstr>
      <vt:lpstr>IMR Process</vt:lpstr>
      <vt:lpstr>IMR Process - Decision issues within 30 days of assignment</vt:lpstr>
      <vt:lpstr>Timeline: Complete IMR Request</vt:lpstr>
      <vt:lpstr>DWC Quality Assurance for IMR</vt:lpstr>
      <vt:lpstr>Supporting DatA</vt:lpstr>
      <vt:lpstr>Most treatment requests are approved</vt:lpstr>
      <vt:lpstr>2014 disputed treatments with IMR FDLs compared to 2013 paid medical bills</vt:lpstr>
      <vt:lpstr>PowerPoint Presentation</vt:lpstr>
      <vt:lpstr>IMR Decisions Issued Less Than 30 Days After Medical Records Received</vt:lpstr>
      <vt:lpstr>2014 IMR: Pharmaceutical Issues Dominate</vt:lpstr>
      <vt:lpstr>2014 Pharmaceutical IMR Decisions: Top Drug Classes, Random Sample</vt:lpstr>
      <vt:lpstr>Outcomes in 2014 IMR  Final Determination Letters</vt:lpstr>
      <vt:lpstr>2014: More IMR Cases than Injury Claims in  Los Angeles, Inland Empire, Central Coast</vt:lpstr>
      <vt:lpstr>Additional Background information</vt:lpstr>
      <vt:lpstr>Monthly IMR Application Volume Steady</vt:lpstr>
      <vt:lpstr>2014 IMR Applications: 75% Unique</vt:lpstr>
      <vt:lpstr>2014 IMR Applications: 62% Eligible</vt:lpstr>
      <vt:lpstr>All IMR Applications: 88% Closed</vt:lpstr>
      <vt:lpstr>2014 IMR Closed Cases</vt:lpstr>
      <vt:lpstr>Most Common Reason for Ineligible IMR:  UR Decision Not Submitted with Application</vt:lpstr>
      <vt:lpstr>Average 2.6 Treatment Issues per  IMR Final Determination Letter</vt:lpstr>
      <vt:lpstr>IMR Most Likely to Overturn UR For Evaluation and Management (Physician Consult)</vt:lpstr>
      <vt:lpstr>Most Injuries Date from 2012, 2013</vt:lpstr>
      <vt:lpstr>2014 IMR Closed Cases:  70% of Filed by Representative</vt:lpstr>
      <vt:lpstr>Medical Specialties of IMR Physician Reviewers, 2013</vt:lpstr>
      <vt:lpstr>IMR Provides Medically Necessary Care and Prevents Harmful Procedures</vt:lpstr>
      <vt:lpstr>Independent Bill Review (IBR)</vt:lpstr>
      <vt:lpstr>IBR Process – Decision issues within 60 days of Assignment </vt:lpstr>
      <vt:lpstr>IBR Applications, 2013 - 2014</vt:lpstr>
      <vt:lpstr>PowerPoint Presentation</vt:lpstr>
      <vt:lpstr>IBR Decisions with a Single Service: Most Decided in Favor of Provider</vt:lpstr>
      <vt:lpstr>Average IBR Award Varies by Service</vt:lpstr>
      <vt:lpstr>Medical Treatment Utilization Schedule</vt:lpstr>
      <vt:lpstr>Update Plans</vt:lpstr>
      <vt:lpstr>Resources</vt:lpstr>
    </vt:vector>
  </TitlesOfParts>
  <Company>Department of Industrial Relations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Medical Review (IMR) Emergency Regulations in effect until January 1, 2014</dc:title>
  <dc:creator>DIR-RD</dc:creator>
  <cp:lastModifiedBy>DIR</cp:lastModifiedBy>
  <cp:revision>135</cp:revision>
  <cp:lastPrinted>2015-03-23T21:00:12Z</cp:lastPrinted>
  <dcterms:created xsi:type="dcterms:W3CDTF">2013-10-22T19:13:21Z</dcterms:created>
  <dcterms:modified xsi:type="dcterms:W3CDTF">2015-03-23T23:11:38Z</dcterms:modified>
</cp:coreProperties>
</file>