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1020" r:id="rId2"/>
    <p:sldId id="1148" r:id="rId3"/>
    <p:sldId id="1150" r:id="rId4"/>
    <p:sldId id="1184" r:id="rId5"/>
    <p:sldId id="1149" r:id="rId6"/>
    <p:sldId id="1151" r:id="rId7"/>
    <p:sldId id="1168" r:id="rId8"/>
    <p:sldId id="1152" r:id="rId9"/>
    <p:sldId id="1183" r:id="rId10"/>
    <p:sldId id="1131" r:id="rId11"/>
    <p:sldId id="1132" r:id="rId12"/>
    <p:sldId id="1135" r:id="rId13"/>
    <p:sldId id="1169" r:id="rId14"/>
    <p:sldId id="1170" r:id="rId15"/>
    <p:sldId id="1171" r:id="rId16"/>
    <p:sldId id="1182" r:id="rId17"/>
    <p:sldId id="1173" r:id="rId18"/>
    <p:sldId id="1174" r:id="rId19"/>
    <p:sldId id="1175" r:id="rId20"/>
    <p:sldId id="1176" r:id="rId21"/>
    <p:sldId id="1177" r:id="rId22"/>
    <p:sldId id="1178" r:id="rId23"/>
    <p:sldId id="1179" r:id="rId24"/>
    <p:sldId id="1180" r:id="rId25"/>
    <p:sldId id="1181" r:id="rId26"/>
    <p:sldId id="1147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B775EBF-4D0C-4F23-9905-2CFDC170F4B3}">
          <p14:sldIdLst>
            <p14:sldId id="1020"/>
            <p14:sldId id="1148"/>
            <p14:sldId id="1150"/>
            <p14:sldId id="1184"/>
            <p14:sldId id="1149"/>
            <p14:sldId id="1151"/>
            <p14:sldId id="1168"/>
            <p14:sldId id="1152"/>
            <p14:sldId id="1183"/>
            <p14:sldId id="1131"/>
            <p14:sldId id="1132"/>
            <p14:sldId id="1135"/>
            <p14:sldId id="1169"/>
            <p14:sldId id="1170"/>
            <p14:sldId id="1171"/>
            <p14:sldId id="1182"/>
            <p14:sldId id="1173"/>
            <p14:sldId id="1174"/>
            <p14:sldId id="1175"/>
            <p14:sldId id="1176"/>
            <p14:sldId id="1177"/>
            <p14:sldId id="1178"/>
            <p14:sldId id="1179"/>
            <p14:sldId id="1180"/>
            <p14:sldId id="1181"/>
            <p14:sldId id="1147"/>
          </p14:sldIdLst>
        </p14:section>
        <p14:section name="Untitled Section" id="{4B3ABC78-2C32-4A66-B8B9-F2895E4E11C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5" autoAdjust="0"/>
  </p:normalViewPr>
  <p:slideViewPr>
    <p:cSldViewPr>
      <p:cViewPr>
        <p:scale>
          <a:sx n="75" d="100"/>
          <a:sy n="75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786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EBBCE9-7F70-4720-8CC4-43E7E98BBC37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041BEA-0F43-484B-AA0E-2FEDC95FFD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75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94E914-2961-4CAB-AE1B-A2C2711C3134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FE49F2-F26C-4801-9B29-79EA965BB8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0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9A965-7714-4482-B2AB-C2F17013A1AA}" type="slidenum">
              <a:rPr lang="ja-JP" altLang="en-US"/>
              <a:pPr/>
              <a:t>1</a:t>
            </a:fld>
            <a:endParaRPr lang="en-US" altLang="ja-JP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6425B-152B-4885-9057-6110CF3C8866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10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6425B-152B-4885-9057-6110CF3C8866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10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2F1F3-367E-4D89-B263-2531860BC08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44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6425B-152B-4885-9057-6110CF3C8866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181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F64E3-42DB-442C-BCB1-70FC2CD97026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3D78-B84F-40A2-AC19-EF252A2DF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9713A-912C-413E-83B7-DF4120CAFC6E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D61C8-E4E4-4BFE-A4B2-10F2C376CC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165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F26ED-9F8F-404B-8F94-EBF0627CAEAB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4FA7-FCBD-4724-82D6-E1951523DA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0CB6B-7034-4356-AE13-0E2CE7058A9F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3F883-96E4-456C-AF98-0206795FF8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54D6-056F-40BD-A685-5B7A6DFBC919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FE512-77ED-4841-9C4F-0C7AD5A7DC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4700D-7CA5-4CAB-8151-98DA7723C8D1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CCAB4-AF6F-497A-BD64-50D5267DAF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3E358-29F1-431C-A2F6-CCA64E4E6D1E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BB7A7-9825-4896-A542-76D282CAF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40651-75A5-4775-9ED0-8D10473C39AB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E5479-076F-4E6B-9E1B-954CFEA81B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1C4C7-C493-40DC-B69F-577C08E25A0D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9ECC5-1D26-4256-8FC2-B60D9474E6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008D-13FB-48F4-8BD1-A05036A4D5CB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5650-0940-4CA9-A59F-A169E666ED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F62C-0026-49F3-9484-E71C51868BDE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1BEEA-667C-41A7-B720-D8AAB64BD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11CD60-C91C-49E4-88E6-60B71F2C542E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4D9847-9A03-4C5B-8804-B69A9004D3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btaylor@ucla.edu" TargetMode="External"/><Relationship Id="rId5" Type="http://schemas.openxmlformats.org/officeDocument/2006/relationships/hyperlink" Target="mailto:kkortum@nas.edu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9144000" cy="3276600"/>
          </a:xfrm>
        </p:spPr>
        <p:txBody>
          <a:bodyPr/>
          <a:lstStyle/>
          <a:p>
            <a:r>
              <a:rPr lang="en-US" sz="5000" dirty="0" smtClean="0"/>
              <a:t>Putting Taxis and TNCs in Context</a:t>
            </a:r>
            <a:br>
              <a:rPr lang="en-US" sz="5000" dirty="0" smtClean="0"/>
            </a:br>
            <a:r>
              <a:rPr lang="en-US" sz="42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Considerations for the Public Sector</a:t>
            </a:r>
            <a:br>
              <a:rPr lang="en-US" sz="4200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US" sz="42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/>
            </a:r>
            <a:br>
              <a:rPr lang="en-US" sz="42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US" sz="3600" dirty="0" smtClean="0"/>
              <a:t>17 February 2016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763000" cy="1600200"/>
          </a:xfrm>
        </p:spPr>
        <p:txBody>
          <a:bodyPr/>
          <a:lstStyle/>
          <a:p>
            <a:r>
              <a:rPr lang="en-US" sz="2800" b="1" dirty="0" smtClean="0"/>
              <a:t>Brian D. Taylor</a:t>
            </a:r>
            <a:r>
              <a:rPr lang="en-US" sz="2400" dirty="0" smtClean="0"/>
              <a:t>, PhD, FAICP</a:t>
            </a:r>
          </a:p>
          <a:p>
            <a:r>
              <a:rPr lang="en-US" sz="2400" dirty="0" smtClean="0"/>
              <a:t>Professor of Urban Planning</a:t>
            </a:r>
          </a:p>
          <a:p>
            <a:r>
              <a:rPr lang="en-US" sz="2400" dirty="0" smtClean="0"/>
              <a:t>Director, Institute of Transportation Studies</a:t>
            </a:r>
          </a:p>
          <a:p>
            <a:r>
              <a:rPr lang="en-US" sz="2400" dirty="0" smtClean="0"/>
              <a:t>Director, Lewis Center for Regional Policy Studies</a:t>
            </a:r>
          </a:p>
          <a:p>
            <a:r>
              <a:rPr lang="en-US" sz="2400" dirty="0" smtClean="0"/>
              <a:t>UCLA Luskin School of Public Affairs</a:t>
            </a:r>
          </a:p>
        </p:txBody>
      </p:sp>
    </p:spTree>
    <p:extLst>
      <p:ext uri="{BB962C8B-B14F-4D97-AF65-F5344CB8AC3E}">
        <p14:creationId xmlns:p14="http://schemas.microsoft.com/office/powerpoint/2010/main" val="45669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TNCs Thrive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Peer-to-Peer app reduces information costs </a:t>
            </a:r>
            <a:r>
              <a:rPr lang="en-US" i="1" dirty="0" smtClean="0"/>
              <a:t>and </a:t>
            </a:r>
            <a:r>
              <a:rPr lang="en-US" dirty="0" smtClean="0"/>
              <a:t>upfront entry costs</a:t>
            </a:r>
          </a:p>
          <a:p>
            <a:pPr lvl="1"/>
            <a:r>
              <a:rPr lang="en-US" dirty="0" smtClean="0"/>
              <a:t>Driver provides the vehicle in response to market demand</a:t>
            </a:r>
          </a:p>
          <a:p>
            <a:pPr lvl="1"/>
            <a:r>
              <a:rPr lang="en-US" dirty="0" smtClean="0"/>
              <a:t>App removes need for dispatch service</a:t>
            </a:r>
          </a:p>
          <a:p>
            <a:pPr lvl="1"/>
            <a:r>
              <a:rPr lang="en-US" dirty="0" smtClean="0"/>
              <a:t>Real time information for both driver and passenger</a:t>
            </a:r>
          </a:p>
          <a:p>
            <a:pPr lvl="2"/>
            <a:r>
              <a:rPr lang="en-US" dirty="0" smtClean="0"/>
              <a:t>Driver/vehicle picture and ratings</a:t>
            </a:r>
          </a:p>
          <a:p>
            <a:pPr lvl="1"/>
            <a:r>
              <a:rPr lang="en-US" dirty="0" smtClean="0"/>
              <a:t>Cashless transaction, digital footprints for trip </a:t>
            </a:r>
          </a:p>
          <a:p>
            <a:pPr lvl="1"/>
            <a:r>
              <a:rPr lang="en-US" dirty="0" smtClean="0"/>
              <a:t>Information gleaned from all app users goes into setting real-time prices that can minimize shortages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1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Surge Pricing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Price </a:t>
            </a:r>
            <a:r>
              <a:rPr lang="en-US" i="1" dirty="0" smtClean="0"/>
              <a:t>and</a:t>
            </a:r>
            <a:r>
              <a:rPr lang="en-US" dirty="0" smtClean="0"/>
              <a:t> supply vary with demand</a:t>
            </a:r>
          </a:p>
          <a:p>
            <a:pPr lvl="1"/>
            <a:r>
              <a:rPr lang="en-US" dirty="0" smtClean="0"/>
              <a:t>No price controls </a:t>
            </a:r>
          </a:p>
          <a:p>
            <a:pPr lvl="1"/>
            <a:r>
              <a:rPr lang="en-US" dirty="0" smtClean="0"/>
              <a:t>No quantity or location controls </a:t>
            </a:r>
          </a:p>
          <a:p>
            <a:r>
              <a:rPr lang="en-US" dirty="0" smtClean="0"/>
              <a:t>Flexible employment means large pool of potential drivers on reserve</a:t>
            </a:r>
          </a:p>
          <a:p>
            <a:r>
              <a:rPr lang="en-US" dirty="0" smtClean="0"/>
              <a:t>Rising prices both </a:t>
            </a:r>
            <a:r>
              <a:rPr lang="en-US" i="1" dirty="0" smtClean="0"/>
              <a:t>increases supply</a:t>
            </a:r>
            <a:r>
              <a:rPr lang="en-US" dirty="0"/>
              <a:t> </a:t>
            </a:r>
            <a:r>
              <a:rPr lang="en-US" dirty="0" smtClean="0"/>
              <a:t>and moderates demand</a:t>
            </a:r>
          </a:p>
          <a:p>
            <a:endParaRPr lang="en-US" dirty="0"/>
          </a:p>
        </p:txBody>
      </p:sp>
      <p:pic>
        <p:nvPicPr>
          <p:cNvPr id="2050" name="Picture 2" descr="http://ubermanilatips.com/wp-content/uploads/2015/02/surge-price-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63855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42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 TNCs Become Monopolists?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r>
              <a:rPr lang="en-US" dirty="0" smtClean="0"/>
              <a:t>Uber and Lyft have significant market power</a:t>
            </a:r>
          </a:p>
          <a:p>
            <a:r>
              <a:rPr lang="en-US" dirty="0" smtClean="0"/>
              <a:t>But it may be difficult for them to restrain competition</a:t>
            </a:r>
          </a:p>
          <a:p>
            <a:pPr lvl="1"/>
            <a:r>
              <a:rPr lang="en-US" dirty="0" smtClean="0"/>
              <a:t>Low entry barriers</a:t>
            </a:r>
          </a:p>
          <a:p>
            <a:pPr lvl="1"/>
            <a:r>
              <a:rPr lang="en-US" dirty="0" smtClean="0"/>
              <a:t>People can drive for multiple firms</a:t>
            </a:r>
            <a:endParaRPr lang="en-US" dirty="0"/>
          </a:p>
        </p:txBody>
      </p:sp>
      <p:pic>
        <p:nvPicPr>
          <p:cNvPr id="1026" name="Picture 2" descr="https://contentequalsmoney.com/wp-content/uploads/2013/05/Coke-and-Peps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19600"/>
            <a:ext cx="2656216" cy="229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stack.imgur.com/icOc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4" y="4495571"/>
            <a:ext cx="3430586" cy="213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05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and Public </a:t>
            </a:r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257800"/>
          </a:xfrm>
        </p:spPr>
        <p:txBody>
          <a:bodyPr/>
          <a:lstStyle/>
          <a:p>
            <a:r>
              <a:rPr lang="en-US" dirty="0"/>
              <a:t>New services provide more information for both passengers and </a:t>
            </a:r>
            <a:r>
              <a:rPr lang="en-US" dirty="0" smtClean="0"/>
              <a:t>drivers</a:t>
            </a:r>
          </a:p>
          <a:p>
            <a:pPr lvl="1"/>
            <a:r>
              <a:rPr lang="en-US" dirty="0" smtClean="0"/>
              <a:t>“Closer” to safety outcomes than vetting</a:t>
            </a:r>
            <a:endParaRPr lang="en-US" dirty="0"/>
          </a:p>
          <a:p>
            <a:pPr lvl="1"/>
            <a:r>
              <a:rPr lang="en-US" dirty="0"/>
              <a:t>This can increase safety for both drivers and passengers</a:t>
            </a:r>
          </a:p>
          <a:p>
            <a:r>
              <a:rPr lang="en-US" dirty="0"/>
              <a:t>The effectiveness of various approaches to driver vetting has been curiously understudied</a:t>
            </a:r>
          </a:p>
          <a:p>
            <a:pPr lvl="1"/>
            <a:r>
              <a:rPr lang="en-US" dirty="0"/>
              <a:t>Determining the most cost-effective approaches to driver vetting requires more study</a:t>
            </a:r>
          </a:p>
          <a:p>
            <a:r>
              <a:rPr lang="en-US" dirty="0"/>
              <a:t>Consistency across services is desirable</a:t>
            </a:r>
          </a:p>
        </p:txBody>
      </p:sp>
    </p:spTree>
    <p:extLst>
      <p:ext uri="{BB962C8B-B14F-4D97-AF65-F5344CB8AC3E}">
        <p14:creationId xmlns:p14="http://schemas.microsoft.com/office/powerpoint/2010/main" val="33004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drivers is growing rapidly</a:t>
            </a:r>
          </a:p>
          <a:p>
            <a:pPr lvl="1"/>
            <a:r>
              <a:rPr lang="en-US" dirty="0"/>
              <a:t>Growth in part-time drivers in new services</a:t>
            </a:r>
          </a:p>
          <a:p>
            <a:r>
              <a:rPr lang="en-US" dirty="0"/>
              <a:t>Income and benefits can vary greatly</a:t>
            </a:r>
          </a:p>
          <a:p>
            <a:pPr lvl="1"/>
            <a:r>
              <a:rPr lang="en-US" dirty="0"/>
              <a:t>Limited employment security and benefits is common across the </a:t>
            </a:r>
            <a:r>
              <a:rPr lang="en-US" dirty="0" smtClean="0"/>
              <a:t>for-hire ride industries</a:t>
            </a:r>
            <a:endParaRPr lang="en-US" dirty="0"/>
          </a:p>
          <a:p>
            <a:r>
              <a:rPr lang="en-US" dirty="0"/>
              <a:t>Independent contractors vs. employees</a:t>
            </a:r>
          </a:p>
          <a:p>
            <a:pPr lvl="1"/>
            <a:r>
              <a:rPr lang="en-US" dirty="0"/>
              <a:t>These labor issues </a:t>
            </a:r>
            <a:r>
              <a:rPr lang="en-US" dirty="0" smtClean="0"/>
              <a:t>are economy-wide, transcending shared </a:t>
            </a:r>
            <a:r>
              <a:rPr lang="en-US" dirty="0"/>
              <a:t>mobility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3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2999"/>
          </a:xfrm>
        </p:spPr>
        <p:txBody>
          <a:bodyPr/>
          <a:lstStyle/>
          <a:p>
            <a:r>
              <a:rPr lang="en-US" dirty="0"/>
              <a:t>Taxis typically have full-time commercial coverage</a:t>
            </a:r>
          </a:p>
          <a:p>
            <a:r>
              <a:rPr lang="en-US" dirty="0"/>
              <a:t>TNC coverage generally varies by stage of the ride</a:t>
            </a:r>
          </a:p>
          <a:p>
            <a:r>
              <a:rPr lang="en-US" dirty="0" smtClean="0"/>
              <a:t>Insurance </a:t>
            </a:r>
            <a:r>
              <a:rPr lang="en-US" dirty="0"/>
              <a:t>products available tend to lag the evolution of mobility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But are starting </a:t>
            </a:r>
            <a:r>
              <a:rPr lang="en-US" dirty="0"/>
              <a:t>to catch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0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 and </a:t>
            </a:r>
            <a:r>
              <a:rPr lang="en-US" dirty="0" smtClean="0"/>
              <a:t>Access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956568"/>
              </p:ext>
            </p:extLst>
          </p:nvPr>
        </p:nvGraphicFramePr>
        <p:xfrm>
          <a:off x="0" y="1447802"/>
          <a:ext cx="9144000" cy="5410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9143"/>
                <a:gridCol w="6204857"/>
              </a:tblGrid>
              <a:tr h="124850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Four Dimensions of Equity in Public Policy Debates over Technology-Enabled Mobility Services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23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Equity Dimension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 </a:t>
                      </a:r>
                      <a:endParaRPr lang="en-US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Issues Raised</a:t>
                      </a:r>
                      <a:endParaRPr lang="en-US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2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Firms, markets, and competition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Market dominance, unfair competition, regulatory capture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2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Regulations, subsidies, </a:t>
                      </a:r>
                      <a:r>
                        <a:rPr lang="en-US" sz="2000" dirty="0" smtClean="0">
                          <a:effectLst/>
                        </a:rPr>
                        <a:t>and social </a:t>
                      </a:r>
                      <a:r>
                        <a:rPr lang="en-US" sz="2000" dirty="0">
                          <a:effectLst/>
                        </a:rPr>
                        <a:t>services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Regulatory consistency, public subsidy of winners and losers, social service transportation obligations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2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Geographies and jurisdictions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Service in high- versus low-demand areas; service in poor, minority neighborhoods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2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Stakeholder groups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People without smartphones, “unbanked” populations, workers, etc.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2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Recommendations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4863114" cy="178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83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Reassessment of regulations for all for-hire vehicle services is likely needed</a:t>
            </a:r>
          </a:p>
          <a:p>
            <a:pPr lvl="1"/>
            <a:r>
              <a:rPr lang="en-US" dirty="0"/>
              <a:t>market entry</a:t>
            </a:r>
          </a:p>
          <a:p>
            <a:pPr lvl="1"/>
            <a:r>
              <a:rPr lang="en-US" dirty="0"/>
              <a:t>geographic coverage</a:t>
            </a:r>
          </a:p>
          <a:p>
            <a:pPr lvl="1"/>
            <a:r>
              <a:rPr lang="en-US" dirty="0"/>
              <a:t>span of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safety requirements should be consistent across each type of service (street hail/taxi stand, </a:t>
            </a:r>
            <a:r>
              <a:rPr lang="en-US" dirty="0" smtClean="0"/>
              <a:t>dispatch/app) </a:t>
            </a:r>
            <a:r>
              <a:rPr lang="en-US" dirty="0"/>
              <a:t>and </a:t>
            </a:r>
            <a:r>
              <a:rPr lang="en-US" dirty="0" smtClean="0"/>
              <a:t>gauged </a:t>
            </a:r>
            <a:r>
              <a:rPr lang="en-US" dirty="0"/>
              <a:t>to risks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400" spc="-150" dirty="0">
                <a:latin typeface="Arial" panose="020B0604020202020204" pitchFamily="34" charset="0"/>
                <a:cs typeface="Arial" panose="020B0604020202020204" pitchFamily="34" charset="0"/>
              </a:rPr>
              <a:t>Transportation Research Board of the National Academies of Science, Engineering, and </a:t>
            </a:r>
            <a:r>
              <a:rPr lang="en-US" sz="34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Medicine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/>
          <a:lstStyle/>
          <a:p>
            <a:r>
              <a:rPr lang="en-US" dirty="0" smtClean="0"/>
              <a:t>Convened committee of experts to examine the rise </a:t>
            </a:r>
            <a:r>
              <a:rPr lang="en-US" dirty="0"/>
              <a:t>of smartphone-based </a:t>
            </a:r>
            <a:r>
              <a:rPr lang="en-US" dirty="0" smtClean="0"/>
              <a:t>mobility </a:t>
            </a:r>
            <a:r>
              <a:rPr lang="en-US" dirty="0"/>
              <a:t>services</a:t>
            </a:r>
          </a:p>
          <a:p>
            <a:r>
              <a:rPr lang="en-US" dirty="0" smtClean="0"/>
              <a:t>Committee formed, vetted, and began work in June 2014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75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makers and regulators should consider whether TNC and taxi services may be better regulated at the state, regional, or local level, while ensuring consistency and effective </a:t>
            </a:r>
            <a:r>
              <a:rPr lang="en-US" dirty="0" smtClean="0"/>
              <a:t>enforcement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Systematic evaluations of safety requirements are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Accessibility of services to all travelers should be a priority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service information for effective planning and regulation should be required of all mobility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Employment classifications need to be carefully assessed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TNCs and other innovative services should be integrated with existing transportation systems and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3"/>
          <a:stretch/>
        </p:blipFill>
        <p:spPr>
          <a:xfrm>
            <a:off x="0" y="-30480"/>
            <a:ext cx="9144000" cy="688848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 rot="5400000">
            <a:off x="2315755" y="168365"/>
            <a:ext cx="4414518" cy="7522031"/>
          </a:xfrm>
          <a:prstGeom prst="rect">
            <a:avLst/>
          </a:prstGeom>
          <a:gradFill>
            <a:gsLst>
              <a:gs pos="25000">
                <a:schemeClr val="bg1"/>
              </a:gs>
              <a:gs pos="0">
                <a:schemeClr val="bg1">
                  <a:alpha val="1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90" y="5333418"/>
            <a:ext cx="2584709" cy="9540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1" y="448484"/>
            <a:ext cx="8181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-15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additional information</a:t>
            </a:r>
            <a:endParaRPr lang="en-US" sz="4800" b="1" spc="-15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231824"/>
            <a:ext cx="7522029" cy="1202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1" y="1732499"/>
            <a:ext cx="75220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Katherine Kortum	Brian D. Taylor</a:t>
            </a:r>
          </a:p>
          <a:p>
            <a:pPr marL="457200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Director		Committee Chair</a:t>
            </a:r>
          </a:p>
          <a:p>
            <a:pPr marL="457200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kkortum@nas.edu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btaylor@g.ucla.edu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202-334-3123</a:t>
            </a:r>
          </a:p>
          <a:p>
            <a:pPr marL="457200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 Research Board</a:t>
            </a:r>
          </a:p>
          <a:p>
            <a:pPr marL="457200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500 5</a:t>
            </a:r>
            <a:r>
              <a:rPr lang="en-US" sz="24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Street NW</a:t>
            </a:r>
          </a:p>
          <a:p>
            <a:pPr marL="457200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Washington, DC 20001</a:t>
            </a:r>
          </a:p>
          <a:p>
            <a:pPr marL="457200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www.trb.org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6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rot="5400000">
            <a:off x="2315755" y="168365"/>
            <a:ext cx="4414518" cy="7522031"/>
          </a:xfrm>
          <a:prstGeom prst="rect">
            <a:avLst/>
          </a:prstGeom>
          <a:gradFill>
            <a:gsLst>
              <a:gs pos="20000">
                <a:schemeClr val="bg1"/>
              </a:gs>
              <a:gs pos="0">
                <a:schemeClr val="bg1">
                  <a:alpha val="1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998" y="448484"/>
            <a:ext cx="8181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-15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Members</a:t>
            </a:r>
            <a:endParaRPr lang="en-US" sz="4800" spc="-15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2" y="1732499"/>
            <a:ext cx="7522028" cy="449353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Brian Taylor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UCLA (chair)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Ryan Chin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MIT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Melanie Crotty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San Francisco Bay Area MTC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Jennifer Dill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Portland State University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Lester Hoel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University of Virginia </a:t>
            </a:r>
            <a:endParaRPr lang="en-US" sz="2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Manville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Cornell University</a:t>
            </a:r>
          </a:p>
          <a:p>
            <a:pPr marL="233363" indent="-233363"/>
            <a:endParaRPr lang="en-US" sz="2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/>
            <a:endParaRPr lang="en-US" sz="22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/>
            <a:endParaRPr lang="en-US" sz="22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Steve Polzin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University of South Florida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Bruce Schaller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Consultant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 Shaheen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UC Berkeley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 Sperling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UC Davis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Marzia Zafar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California Public Utilities Commission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 Zelinski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University of Michigan</a:t>
            </a:r>
            <a:endParaRPr lang="en-US" sz="2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rot="5400000">
            <a:off x="2315755" y="168365"/>
            <a:ext cx="4414518" cy="7522031"/>
          </a:xfrm>
          <a:prstGeom prst="rect">
            <a:avLst/>
          </a:prstGeom>
          <a:gradFill>
            <a:gsLst>
              <a:gs pos="20000">
                <a:schemeClr val="bg1"/>
              </a:gs>
              <a:gs pos="0">
                <a:schemeClr val="bg1">
                  <a:alpha val="1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998" y="448484"/>
            <a:ext cx="8181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-15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Members</a:t>
            </a:r>
            <a:endParaRPr lang="en-US" sz="4800" spc="-15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2" y="1732499"/>
            <a:ext cx="7522028" cy="449353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33363" indent="-233363"/>
            <a:r>
              <a:rPr lang="en-US" sz="2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Brian Taylor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UCLA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(chair)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Ryan Chin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MIT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Melanie Crotty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San Francisco Bay Area MTC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Jennifer Dill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Portland State University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Lester Hoel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University of Virginia </a:t>
            </a:r>
            <a:endParaRPr lang="en-US" sz="2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Manville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Cornell University</a:t>
            </a:r>
          </a:p>
          <a:p>
            <a:pPr marL="233363" indent="-233363"/>
            <a:endParaRPr lang="en-US" sz="2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/>
            <a:endParaRPr lang="en-US" sz="22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/>
            <a:endParaRPr lang="en-US" sz="22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Steve Polzin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University of South Florida</a:t>
            </a:r>
          </a:p>
          <a:p>
            <a:pPr marL="233363" indent="-233363"/>
            <a:r>
              <a:rPr lang="en-US" sz="2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Bruce Schaller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</a:t>
            </a:r>
          </a:p>
          <a:p>
            <a:pPr marL="233363" indent="-233363"/>
            <a:r>
              <a:rPr lang="en-US" sz="2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 Shaheen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 Berkeley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 Sperling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UC Davis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Marzia Zafar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California Public Utilities Commission</a:t>
            </a:r>
          </a:p>
          <a:p>
            <a:pPr marL="233363" indent="-233363"/>
            <a:r>
              <a:rPr lang="en-US" sz="2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 Zelinski</a:t>
            </a:r>
            <a:r>
              <a:rPr lang="en-US" sz="2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University of Michigan</a:t>
            </a:r>
            <a:endParaRPr lang="en-US" sz="2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30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/>
              <a:t>Committee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199"/>
          </a:xfrm>
        </p:spPr>
        <p:txBody>
          <a:bodyPr/>
          <a:lstStyle/>
          <a:p>
            <a:r>
              <a:rPr lang="en-US" dirty="0" smtClean="0"/>
              <a:t>Committee </a:t>
            </a:r>
            <a:r>
              <a:rPr lang="en-US" dirty="0"/>
              <a:t>members </a:t>
            </a:r>
            <a:r>
              <a:rPr lang="en-US" dirty="0" smtClean="0"/>
              <a:t>had </a:t>
            </a:r>
            <a:r>
              <a:rPr lang="en-US" dirty="0"/>
              <a:t>expertise in:</a:t>
            </a:r>
          </a:p>
          <a:p>
            <a:pPr lvl="1"/>
            <a:r>
              <a:rPr lang="en-US" dirty="0"/>
              <a:t>Urban planning and transportation policy</a:t>
            </a:r>
          </a:p>
          <a:p>
            <a:pPr lvl="1"/>
            <a:r>
              <a:rPr lang="en-US" dirty="0"/>
              <a:t>Transit and shared use services</a:t>
            </a:r>
          </a:p>
          <a:p>
            <a:pPr lvl="1"/>
            <a:r>
              <a:rPr lang="en-US" dirty="0"/>
              <a:t>Regulatory and economic analysis</a:t>
            </a:r>
          </a:p>
          <a:p>
            <a:pPr lvl="1"/>
            <a:r>
              <a:rPr lang="en-US" dirty="0"/>
              <a:t>Transportation operations and technologies</a:t>
            </a:r>
          </a:p>
          <a:p>
            <a:pPr lvl="1"/>
            <a:r>
              <a:rPr lang="en-US" dirty="0"/>
              <a:t>Taxi operations and regulations</a:t>
            </a:r>
          </a:p>
          <a:p>
            <a:r>
              <a:rPr lang="en-US" dirty="0" smtClean="0"/>
              <a:t>Held </a:t>
            </a:r>
            <a:r>
              <a:rPr lang="en-US" dirty="0"/>
              <a:t>4 two-day meetings in 2014 and 2015 to gather information and draft the </a:t>
            </a:r>
            <a:r>
              <a:rPr lang="en-US" dirty="0" smtClean="0"/>
              <a:t>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1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/>
              <a:t>Information </a:t>
            </a:r>
            <a:r>
              <a:rPr lang="en-US" dirty="0" smtClean="0"/>
              <a:t>Gathering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/>
          <a:lstStyle/>
          <a:p>
            <a:r>
              <a:rPr lang="en-US" dirty="0" smtClean="0"/>
              <a:t>Committee staff reviewed journalistic and scholarly inquires</a:t>
            </a:r>
          </a:p>
          <a:p>
            <a:pPr lvl="1"/>
            <a:r>
              <a:rPr lang="en-US" dirty="0" smtClean="0"/>
              <a:t>Relatively little of the latter </a:t>
            </a:r>
          </a:p>
          <a:p>
            <a:r>
              <a:rPr lang="en-US" dirty="0" smtClean="0"/>
              <a:t>Committee heard </a:t>
            </a:r>
            <a:r>
              <a:rPr lang="en-US" dirty="0"/>
              <a:t>from:</a:t>
            </a:r>
          </a:p>
          <a:p>
            <a:pPr lvl="2"/>
            <a:r>
              <a:rPr lang="en-US" dirty="0"/>
              <a:t>Representatives of the taxi </a:t>
            </a:r>
            <a:r>
              <a:rPr lang="en-US" dirty="0" smtClean="0"/>
              <a:t>industry</a:t>
            </a:r>
          </a:p>
          <a:p>
            <a:pPr lvl="3"/>
            <a:r>
              <a:rPr lang="en-US" dirty="0" smtClean="0"/>
              <a:t>Firms and regulators</a:t>
            </a:r>
            <a:endParaRPr lang="en-US" dirty="0"/>
          </a:p>
          <a:p>
            <a:pPr lvl="2"/>
            <a:r>
              <a:rPr lang="en-US" dirty="0"/>
              <a:t>Uber and Lyft</a:t>
            </a:r>
          </a:p>
          <a:p>
            <a:pPr lvl="2"/>
            <a:r>
              <a:rPr lang="en-US" dirty="0"/>
              <a:t>Carsharing operators</a:t>
            </a:r>
          </a:p>
          <a:p>
            <a:pPr lvl="2"/>
            <a:r>
              <a:rPr lang="en-US" dirty="0"/>
              <a:t>Insurance providers and regulators</a:t>
            </a:r>
          </a:p>
          <a:p>
            <a:pPr lvl="2"/>
            <a:r>
              <a:rPr lang="en-US" dirty="0"/>
              <a:t>City council members</a:t>
            </a:r>
          </a:p>
          <a:p>
            <a:pPr lvl="2"/>
            <a:r>
              <a:rPr lang="en-US" dirty="0"/>
              <a:t>Developers of other innovative services</a:t>
            </a:r>
          </a:p>
          <a:p>
            <a:pPr lvl="2"/>
            <a:r>
              <a:rPr lang="en-US" dirty="0" smtClean="0"/>
              <a:t>Public transit representatives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9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"/>
            <a:ext cx="8229600" cy="1143000"/>
          </a:xfrm>
        </p:spPr>
        <p:txBody>
          <a:bodyPr/>
          <a:lstStyle/>
          <a:p>
            <a:r>
              <a:rPr lang="en-US" dirty="0" smtClean="0"/>
              <a:t>Presentations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/>
          <a:lstStyle/>
          <a:p>
            <a:r>
              <a:rPr lang="en-US" dirty="0" smtClean="0"/>
              <a:t>Brian Taylor</a:t>
            </a:r>
          </a:p>
          <a:p>
            <a:pPr lvl="1"/>
            <a:r>
              <a:rPr lang="en-US" dirty="0" smtClean="0"/>
              <a:t>Overview of taxi and TNC economics</a:t>
            </a:r>
          </a:p>
          <a:p>
            <a:pPr lvl="2"/>
            <a:r>
              <a:rPr lang="en-US" dirty="0" smtClean="0"/>
              <a:t>Drawing on work by committee member Michael Manville</a:t>
            </a:r>
          </a:p>
          <a:p>
            <a:pPr lvl="1"/>
            <a:r>
              <a:rPr lang="en-US" dirty="0" smtClean="0"/>
              <a:t>Brief comments on several public policy issues examined in report</a:t>
            </a:r>
          </a:p>
          <a:p>
            <a:pPr lvl="1"/>
            <a:r>
              <a:rPr lang="en-US" dirty="0" smtClean="0"/>
              <a:t>Committee Recommendations (at the end)</a:t>
            </a:r>
          </a:p>
          <a:p>
            <a:r>
              <a:rPr lang="en-US" dirty="0" smtClean="0"/>
              <a:t>Susan Shaheen</a:t>
            </a:r>
          </a:p>
          <a:p>
            <a:pPr lvl="1"/>
            <a:r>
              <a:rPr lang="en-US" dirty="0" smtClean="0"/>
              <a:t>New mobility services:  Implications for travel behavior</a:t>
            </a:r>
          </a:p>
          <a:p>
            <a:r>
              <a:rPr lang="en-US" dirty="0" smtClean="0"/>
              <a:t>Bruce Schaller</a:t>
            </a:r>
          </a:p>
          <a:p>
            <a:pPr lvl="1"/>
            <a:r>
              <a:rPr lang="en-US" dirty="0" smtClean="0"/>
              <a:t>The future of the taxi industry in a post-TNC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this all headed?  2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0291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</a:t>
            </a:r>
            <a:r>
              <a:rPr lang="en-US" dirty="0"/>
              <a:t>is the tip of the iceberg</a:t>
            </a:r>
          </a:p>
          <a:p>
            <a:pPr lvl="1"/>
            <a:r>
              <a:rPr lang="en-US" dirty="0"/>
              <a:t>Real-time decision-making about trips, options, </a:t>
            </a:r>
            <a:r>
              <a:rPr lang="en-US" dirty="0" smtClean="0"/>
              <a:t>time provides quick, reliable, convenient ride service</a:t>
            </a:r>
            <a:endParaRPr lang="en-US" dirty="0"/>
          </a:p>
          <a:p>
            <a:pPr lvl="1"/>
            <a:r>
              <a:rPr lang="en-US" dirty="0" smtClean="0"/>
              <a:t>Fare reductions and shared rides will accelerate current growth</a:t>
            </a:r>
            <a:endParaRPr lang="en-US" dirty="0"/>
          </a:p>
          <a:p>
            <a:pPr lvl="1"/>
            <a:r>
              <a:rPr lang="en-US" dirty="0"/>
              <a:t>The sky is the limit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Big changes, but for a niche market</a:t>
            </a:r>
          </a:p>
          <a:p>
            <a:pPr lvl="1"/>
            <a:r>
              <a:rPr lang="en-US" dirty="0"/>
              <a:t>The changes are </a:t>
            </a:r>
            <a:r>
              <a:rPr lang="en-US" dirty="0" smtClean="0"/>
              <a:t>significant for a few people, but not widespread changes in travel</a:t>
            </a:r>
          </a:p>
        </p:txBody>
      </p:sp>
    </p:spTree>
    <p:extLst>
      <p:ext uri="{BB962C8B-B14F-4D97-AF65-F5344CB8AC3E}">
        <p14:creationId xmlns:p14="http://schemas.microsoft.com/office/powerpoint/2010/main" val="14665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 smtClean="0"/>
              <a:t>From ridesharing to for-hire transport, information is a big challenge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en-US" dirty="0" smtClean="0"/>
              <a:t>Getting a ride from someone else requires lots of information</a:t>
            </a:r>
            <a:endParaRPr lang="en-US" i="1" dirty="0" smtClean="0"/>
          </a:p>
          <a:p>
            <a:pPr lvl="1"/>
            <a:r>
              <a:rPr lang="en-US" dirty="0" smtClean="0"/>
              <a:t>Coordination</a:t>
            </a:r>
          </a:p>
          <a:p>
            <a:pPr lvl="2"/>
            <a:r>
              <a:rPr lang="en-US" dirty="0" smtClean="0"/>
              <a:t>When/where will the rider &amp; driver meet up, where will they go?</a:t>
            </a:r>
          </a:p>
          <a:p>
            <a:pPr lvl="1"/>
            <a:r>
              <a:rPr lang="en-US" dirty="0" smtClean="0"/>
              <a:t>Negotiation</a:t>
            </a:r>
          </a:p>
          <a:p>
            <a:pPr lvl="2"/>
            <a:r>
              <a:rPr lang="en-US" dirty="0" smtClean="0"/>
              <a:t> Can the rider &amp; driver agree on terms?</a:t>
            </a:r>
          </a:p>
          <a:p>
            <a:pPr lvl="1"/>
            <a:r>
              <a:rPr lang="en-US" dirty="0" smtClean="0"/>
              <a:t>Trust</a:t>
            </a:r>
          </a:p>
          <a:p>
            <a:pPr lvl="2"/>
            <a:r>
              <a:rPr lang="en-US" dirty="0" smtClean="0"/>
              <a:t>Will rider and driver be safe sharing a ride?</a:t>
            </a:r>
          </a:p>
          <a:p>
            <a:r>
              <a:rPr lang="en-US" dirty="0"/>
              <a:t>R</a:t>
            </a:r>
            <a:r>
              <a:rPr lang="en-US" dirty="0" smtClean="0"/>
              <a:t>egulation has emerged over the years to address each of these information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5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TS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ITSBlack</Template>
  <TotalTime>1936</TotalTime>
  <Words>1013</Words>
  <Application>Microsoft Office PowerPoint</Application>
  <PresentationFormat>On-screen Show (4:3)</PresentationFormat>
  <Paragraphs>174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ITSBlack</vt:lpstr>
      <vt:lpstr>Putting Taxis and TNCs in Context Considerations for the Public Sector  17 February 2016</vt:lpstr>
      <vt:lpstr>Transportation Research Board of the National Academies of Science, Engineering, and Medicine</vt:lpstr>
      <vt:lpstr>PowerPoint Presentation</vt:lpstr>
      <vt:lpstr>PowerPoint Presentation</vt:lpstr>
      <vt:lpstr>Committee Overview</vt:lpstr>
      <vt:lpstr>Information Gathering</vt:lpstr>
      <vt:lpstr>Presentations Roadmap</vt:lpstr>
      <vt:lpstr>Where is this all headed?  2 Views</vt:lpstr>
      <vt:lpstr>From ridesharing to for-hire transport, information is a big challenge</vt:lpstr>
      <vt:lpstr>Why TNCs Thrive</vt:lpstr>
      <vt:lpstr>What Surge Pricing Does</vt:lpstr>
      <vt:lpstr>Could TNCs Become Monopolists?</vt:lpstr>
      <vt:lpstr>Security and Public Safety</vt:lpstr>
      <vt:lpstr>Labor Issues</vt:lpstr>
      <vt:lpstr>Insurance issues</vt:lpstr>
      <vt:lpstr>Equity and Access</vt:lpstr>
      <vt:lpstr>Committee Recommendations</vt:lpstr>
      <vt:lpstr>Committee Recommendations</vt:lpstr>
      <vt:lpstr>Committee Recommendations</vt:lpstr>
      <vt:lpstr>Committee Recommendations</vt:lpstr>
      <vt:lpstr>Committee Recommendations</vt:lpstr>
      <vt:lpstr>Committee Recommendations</vt:lpstr>
      <vt:lpstr>Committee Recommendations</vt:lpstr>
      <vt:lpstr>Committee Recommendations</vt:lpstr>
      <vt:lpstr>Committee Recommendations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Blumenberg</dc:creator>
  <cp:lastModifiedBy>Melanie Cain</cp:lastModifiedBy>
  <cp:revision>148</cp:revision>
  <cp:lastPrinted>2016-02-17T17:13:58Z</cp:lastPrinted>
  <dcterms:created xsi:type="dcterms:W3CDTF">2013-01-11T18:46:32Z</dcterms:created>
  <dcterms:modified xsi:type="dcterms:W3CDTF">2016-02-17T23:07:43Z</dcterms:modified>
</cp:coreProperties>
</file>