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4"/>
  </p:notesMasterIdLst>
  <p:handoutMasterIdLst>
    <p:handoutMasterId r:id="rId15"/>
  </p:handoutMasterIdLst>
  <p:sldIdLst>
    <p:sldId id="556" r:id="rId2"/>
    <p:sldId id="586" r:id="rId3"/>
    <p:sldId id="587" r:id="rId4"/>
    <p:sldId id="557" r:id="rId5"/>
    <p:sldId id="584" r:id="rId6"/>
    <p:sldId id="576" r:id="rId7"/>
    <p:sldId id="577" r:id="rId8"/>
    <p:sldId id="578" r:id="rId9"/>
    <p:sldId id="588" r:id="rId10"/>
    <p:sldId id="585" r:id="rId11"/>
    <p:sldId id="583" r:id="rId12"/>
    <p:sldId id="57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072"/>
    <a:srgbClr val="FFFF61"/>
    <a:srgbClr val="F9DA55"/>
    <a:srgbClr val="C05350"/>
    <a:srgbClr val="CD7775"/>
    <a:srgbClr val="BF504D"/>
    <a:srgbClr val="F9D749"/>
    <a:srgbClr val="F9D333"/>
    <a:srgbClr val="F86308"/>
    <a:srgbClr val="E81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210" autoAdjust="0"/>
    <p:restoredTop sz="81414" autoAdjust="0"/>
  </p:normalViewPr>
  <p:slideViewPr>
    <p:cSldViewPr>
      <p:cViewPr>
        <p:scale>
          <a:sx n="50" d="100"/>
          <a:sy n="50" d="100"/>
        </p:scale>
        <p:origin x="-2242" y="-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ce\Documents\0-Professional\TRB%20app-enabled%20mobility%20committee\Data\Employer%20and%20non-employer%20statistics\employer\Establishment%20trendline%20and%20overall%20industry%20revenue%20and%20veh%20siz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ce\Documents\0-Professional\TRB%20app-enabled%20mobility%20committee\Data\Drivers%20and%20VMT\Taxi%20and%20limo%20drivers%202006-10%20A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48513399328383E-2"/>
          <c:y val="4.5220280850880229E-2"/>
          <c:w val="0.91065923470607635"/>
          <c:h val="0.89810838135206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'employer and nonemployer'!$G$4</c:f>
              <c:strCache>
                <c:ptCount val="1"/>
                <c:pt idx="0">
                  <c:v>Revenue 2013 $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'employer and nonemployer'!$A$5:$A$8</c:f>
              <c:numCache>
                <c:formatCode>General</c:formatCode>
                <c:ptCount val="4"/>
                <c:pt idx="0">
                  <c:v>1997</c:v>
                </c:pt>
                <c:pt idx="1">
                  <c:v>2002</c:v>
                </c:pt>
                <c:pt idx="2">
                  <c:v>2007</c:v>
                </c:pt>
                <c:pt idx="3">
                  <c:v>2012</c:v>
                </c:pt>
              </c:numCache>
            </c:numRef>
          </c:cat>
          <c:val>
            <c:numRef>
              <c:f>'employer and nonemployer'!$K$5:$K$8</c:f>
              <c:numCache>
                <c:formatCode>_(* #,##0.0_);_(* \(#,##0.0\);_(* "-"??_);_(@_)</c:formatCode>
                <c:ptCount val="4"/>
                <c:pt idx="0">
                  <c:v>8.0973011651090339</c:v>
                </c:pt>
                <c:pt idx="1">
                  <c:v>9.9396794205892167</c:v>
                </c:pt>
                <c:pt idx="2">
                  <c:v>12.384246677113175</c:v>
                </c:pt>
                <c:pt idx="3">
                  <c:v>14.078213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80704640"/>
        <c:axId val="80706176"/>
      </c:barChart>
      <c:catAx>
        <c:axId val="807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706176"/>
        <c:crosses val="autoZero"/>
        <c:auto val="1"/>
        <c:lblAlgn val="ctr"/>
        <c:lblOffset val="100"/>
        <c:noMultiLvlLbl val="0"/>
      </c:catAx>
      <c:valAx>
        <c:axId val="80706176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070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'totals - all'!$B$25:$B$29</c:f>
              <c:strCach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2006-10</c:v>
                </c:pt>
              </c:strCache>
            </c:strRef>
          </c:cat>
          <c:val>
            <c:numRef>
              <c:f>'totals - all'!$C$25:$C$29</c:f>
              <c:numCache>
                <c:formatCode>_(* #,##0_);_(* \(#,##0\);_(* "-"??_);_(@_)</c:formatCode>
                <c:ptCount val="5"/>
                <c:pt idx="0">
                  <c:v>152162</c:v>
                </c:pt>
                <c:pt idx="1">
                  <c:v>175411</c:v>
                </c:pt>
                <c:pt idx="2">
                  <c:v>194302</c:v>
                </c:pt>
                <c:pt idx="3">
                  <c:v>230222</c:v>
                </c:pt>
                <c:pt idx="4">
                  <c:v>302960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80736256"/>
        <c:axId val="80737792"/>
      </c:barChart>
      <c:catAx>
        <c:axId val="8073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80737792"/>
        <c:crosses val="autoZero"/>
        <c:auto val="1"/>
        <c:lblAlgn val="ctr"/>
        <c:lblOffset val="100"/>
        <c:noMultiLvlLbl val="0"/>
      </c:catAx>
      <c:valAx>
        <c:axId val="8073779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073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ECA877-C974-412B-B868-0B8B4A23A537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21"/>
            <a:ext cx="3038145" cy="465743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29121"/>
            <a:ext cx="3038145" cy="465743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06EB3C-E442-4272-BFA4-0E04C3205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4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6E67919-1269-4BA7-8D7E-D352D9FAFFCA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0" rIns="93157" bIns="4658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8"/>
            <a:ext cx="5607711" cy="4183995"/>
          </a:xfrm>
          <a:prstGeom prst="rect">
            <a:avLst/>
          </a:prstGeom>
        </p:spPr>
        <p:txBody>
          <a:bodyPr vert="horz" lIns="93157" tIns="46580" rIns="93157" bIns="465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121"/>
            <a:ext cx="3038145" cy="465743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121"/>
            <a:ext cx="3038145" cy="465743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6AAEF02-BCFF-4B4D-8442-73D12FAAC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07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AEF02-BCFF-4B4D-8442-73D12FAACC3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348" indent="-220348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/>
              <a:t>Critical distinction for managing growth of: 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Concurrent shared rides (strangers in cab together)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Microtransit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Self-driving cars</a:t>
            </a:r>
          </a:p>
          <a:p>
            <a:endParaRPr lang="en-US" dirty="0" smtClean="0"/>
          </a:p>
          <a:p>
            <a:r>
              <a:rPr lang="en-US" dirty="0" smtClean="0"/>
              <a:t>Data – mention Session 800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AEF02-BCFF-4B4D-8442-73D12FAACC3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348" indent="-220348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/>
              <a:t>Critical distinction for managing growth of: 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Concurrent shared rides (strangers in cab together)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Microtransit</a:t>
            </a:r>
          </a:p>
          <a:p>
            <a:pPr marL="661043" lvl="1" indent="-220348">
              <a:spcBef>
                <a:spcPts val="578"/>
              </a:spcBef>
              <a:buFont typeface="Arial" pitchFamily="34" charset="0"/>
              <a:buChar char="•"/>
            </a:pPr>
            <a:r>
              <a:rPr lang="en-US" sz="1900" dirty="0"/>
              <a:t>Self-driving cars</a:t>
            </a:r>
          </a:p>
          <a:p>
            <a:endParaRPr lang="en-US" dirty="0" smtClean="0"/>
          </a:p>
          <a:p>
            <a:r>
              <a:rPr lang="en-US" dirty="0" smtClean="0"/>
              <a:t>Data – mention Session 800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AEF02-BCFF-4B4D-8442-73D12FAACC3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51F9-AA94-416A-8F33-D63F0F0F3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9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9F83-9748-498F-BE75-3DE0E3513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1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A820-FDC2-4877-83BA-C79E6DD24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2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4826"/>
            <a:ext cx="4038600" cy="462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6"/>
            <a:ext cx="4038600" cy="462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634D0-8692-4A47-8CD4-A773080DCB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5058-05F9-41B6-8182-9C9F9ACF0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9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5766-12C3-49DF-92CC-9B1CF1294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4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2197-E6CC-4B7A-9911-41FE0B7683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4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A076-753F-4EFB-93D3-8A78E6647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7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5BDF-9C90-4F74-A991-6193EF826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A456-50CA-48D6-92E8-8BCF049B15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7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87E1-C447-439B-9920-E0C9EB530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5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0341-1DCD-4CFB-AB0E-9F9BD0AAB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4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010A6C-74E8-42E4-A804-70AB7D36D9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1" descr="SF03Ap37"/>
          <p:cNvPicPr>
            <a:picLocks noChangeAspect="1" noChangeArrowheads="1"/>
          </p:cNvPicPr>
          <p:nvPr/>
        </p:nvPicPr>
        <p:blipFill>
          <a:blip r:embed="rId3" cstate="print">
            <a:lum bright="-45000" contrast="-70000"/>
          </a:blip>
          <a:srcRect t="11526" r="17778" b="20772"/>
          <a:stretch>
            <a:fillRect/>
          </a:stretch>
        </p:blipFill>
        <p:spPr bwMode="auto">
          <a:xfrm>
            <a:off x="-1676400" y="0"/>
            <a:ext cx="1111199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7315200" cy="1184876"/>
          </a:xfrm>
          <a:prstGeom prst="rect">
            <a:avLst/>
          </a:prstGeom>
          <a:solidFill>
            <a:srgbClr val="FEE072">
              <a:alpha val="44000"/>
            </a:srgb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ts val="44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  <a:cs typeface="+mn-cs"/>
              </a:rPr>
              <a:t>Implications for the </a:t>
            </a:r>
            <a:br>
              <a:rPr lang="en-US" sz="3600" b="1" dirty="0" smtClean="0">
                <a:solidFill>
                  <a:schemeClr val="bg1"/>
                </a:solidFill>
                <a:latin typeface="Arial" charset="0"/>
                <a:cs typeface="+mn-cs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charset="0"/>
                <a:cs typeface="+mn-cs"/>
              </a:rPr>
              <a:t>Taxi Industry and Riders</a:t>
            </a:r>
            <a:endParaRPr lang="en-US" sz="3400" b="1" i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4953000"/>
            <a:ext cx="3352800" cy="1371600"/>
          </a:xfrm>
          <a:prstGeom prst="rect">
            <a:avLst/>
          </a:prstGeom>
          <a:solidFill>
            <a:srgbClr val="FEE072">
              <a:alpha val="44000"/>
            </a:srgb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9DA55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04999" y="4953000"/>
            <a:ext cx="4800601" cy="147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0" tIns="65023" rIns="650230" bIns="65023">
            <a:spAutoFit/>
          </a:bodyPr>
          <a:lstStyle>
            <a:lvl1pPr marL="230188" indent="-2301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0"/>
              </a:spcAft>
              <a:buClr>
                <a:srgbClr val="00CCFF"/>
              </a:buClr>
              <a:buSzPct val="130000"/>
            </a:pPr>
            <a:r>
              <a:rPr lang="en-US" sz="2400" b="1" dirty="0" smtClean="0">
                <a:solidFill>
                  <a:schemeClr val="bg1"/>
                </a:solidFill>
              </a:rPr>
              <a:t>Bruce Schaller</a:t>
            </a:r>
          </a:p>
          <a:p>
            <a:pPr algn="ctr" eaLnBrk="1" hangingPunct="1">
              <a:spcAft>
                <a:spcPct val="10000"/>
              </a:spcAft>
              <a:buClr>
                <a:srgbClr val="00CCFF"/>
              </a:buClr>
              <a:buSzPct val="130000"/>
            </a:pPr>
            <a:r>
              <a:rPr lang="en-US" sz="1600" b="1" dirty="0" smtClean="0">
                <a:solidFill>
                  <a:schemeClr val="bg1"/>
                </a:solidFill>
              </a:rPr>
              <a:t>Principal, Schaller Consulting</a:t>
            </a:r>
          </a:p>
          <a:p>
            <a:pPr algn="ctr" eaLnBrk="1" hangingPunct="1">
              <a:spcAft>
                <a:spcPct val="10000"/>
              </a:spcAft>
              <a:buClr>
                <a:srgbClr val="00CCFF"/>
              </a:buClr>
              <a:buSzPct val="130000"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 algn="ctr" eaLnBrk="1" hangingPunct="1">
              <a:spcAft>
                <a:spcPct val="10000"/>
              </a:spcAft>
              <a:buClr>
                <a:srgbClr val="00CCFF"/>
              </a:buClr>
              <a:buSzPct val="130000"/>
            </a:pPr>
            <a:r>
              <a:rPr lang="en-US" sz="1000" b="1" dirty="0" smtClean="0">
                <a:solidFill>
                  <a:schemeClr val="bg1"/>
                </a:solidFill>
              </a:rPr>
              <a:t>February 17, 2016</a:t>
            </a:r>
          </a:p>
          <a:p>
            <a:pPr algn="ctr" eaLnBrk="1" hangingPunct="1">
              <a:spcAft>
                <a:spcPct val="10000"/>
              </a:spcAft>
              <a:buClr>
                <a:srgbClr val="00CCFF"/>
              </a:buClr>
              <a:buSzPct val="130000"/>
            </a:pPr>
            <a:r>
              <a:rPr lang="en-US" sz="1000" b="1" dirty="0" smtClean="0">
                <a:solidFill>
                  <a:schemeClr val="bg1"/>
                </a:solidFill>
              </a:rPr>
              <a:t>California Senate Oversight Hearing</a:t>
            </a:r>
          </a:p>
          <a:p>
            <a:pPr algn="ctr" eaLnBrk="1" hangingPunct="1">
              <a:spcAft>
                <a:spcPct val="10000"/>
              </a:spcAft>
              <a:buClr>
                <a:srgbClr val="00CCFF"/>
              </a:buClr>
              <a:buSzPct val="130000"/>
            </a:pPr>
            <a:endParaRPr lang="en-US" sz="1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91000" y="2398395"/>
            <a:ext cx="3886200" cy="9906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Be consistent across each type of service </a:t>
            </a:r>
            <a:r>
              <a:rPr lang="en-US" sz="1400" dirty="0" smtClean="0">
                <a:latin typeface="+mn-lt"/>
              </a:rPr>
              <a:t>(taxi stand, dispatch)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Systematic evaluation, gauged to risk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397800"/>
            <a:ext cx="2819400" cy="9906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Driver background checks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Insurance requirements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3519130"/>
            <a:ext cx="3886200" cy="1219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Ensure access through regulation, incentives, mandates and/or subsidies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Apply across each type of service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518535"/>
            <a:ext cx="2819400" cy="1219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Wheelchair-accessible service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4877395"/>
            <a:ext cx="3886200" cy="121860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Balance benefits uniformity and responsiveness to local needs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Ensure on-the-ground regulatory enforcement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4876800"/>
            <a:ext cx="2819400" cy="121860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Regulatory authority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1524000"/>
            <a:ext cx="3886200" cy="76140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Examine minimum regulation necessary </a:t>
            </a:r>
            <a:r>
              <a:rPr lang="en-US" sz="1400" dirty="0" smtClean="0">
                <a:latin typeface="+mn-lt"/>
              </a:rPr>
              <a:t>(greater for hail/stand trips)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1523405"/>
            <a:ext cx="2819400" cy="76140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Entry controls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Pricing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067395"/>
            <a:ext cx="3886200" cy="381000"/>
          </a:xfrm>
          <a:prstGeom prst="rect">
            <a:avLst/>
          </a:prstGeom>
          <a:noFill/>
          <a:ln w="15875">
            <a:solidFill>
              <a:schemeClr val="bg1"/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 algn="ctr"/>
            <a:r>
              <a:rPr lang="en-US" dirty="0" smtClean="0">
                <a:solidFill>
                  <a:srgbClr val="FFFF61"/>
                </a:solidFill>
              </a:rPr>
              <a:t>Recommendation</a:t>
            </a:r>
            <a:endParaRPr lang="en-US" dirty="0">
              <a:solidFill>
                <a:srgbClr val="FFFF6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1066800"/>
            <a:ext cx="2819400" cy="381000"/>
          </a:xfrm>
          <a:prstGeom prst="rect">
            <a:avLst/>
          </a:prstGeom>
          <a:noFill/>
          <a:ln w="15875">
            <a:solidFill>
              <a:schemeClr val="bg1"/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 algn="ctr"/>
            <a:r>
              <a:rPr lang="en-US" dirty="0" smtClean="0">
                <a:solidFill>
                  <a:srgbClr val="FFFF61"/>
                </a:solidFill>
              </a:rPr>
              <a:t>Issue</a:t>
            </a:r>
            <a:endParaRPr lang="en-US" dirty="0">
              <a:solidFill>
                <a:srgbClr val="FFFF6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Recommendations for Fair Competition</a:t>
            </a:r>
            <a:br>
              <a:rPr lang="en-US" sz="3000" b="1" dirty="0" smtClean="0">
                <a:latin typeface="+mn-lt"/>
                <a:ea typeface="ＭＳ Ｐゴシック" pitchFamily="-111" charset="-128"/>
              </a:rPr>
            </a:b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… Implications for Regulation</a:t>
            </a: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160001"/>
            <a:ext cx="7391400" cy="638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/>
              <a:t>Match scope of regulation to level of competition and user choice: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Dispatch operations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Street hail/taxi stand trips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/>
              <a:t>Airport-originating trips</a:t>
            </a:r>
          </a:p>
          <a:p>
            <a:pPr marL="228600" indent="-228600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Control entry and fares only for hail/stand part of the service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Set background check and insurance requirements using risk-based analysis focused on outcomes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Find innovative ways to serve higher-cost trips </a:t>
            </a:r>
            <a:br>
              <a:rPr lang="en-US" sz="2000" dirty="0" smtClean="0"/>
            </a:br>
            <a:r>
              <a:rPr lang="en-US" sz="1600" dirty="0" smtClean="0"/>
              <a:t>(addressing wheelchair accessibility and digital divide)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Ensure consistency and coordination between taxi and TNC regulation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Vision where everyone could be both driver and passenger</a:t>
            </a:r>
          </a:p>
          <a:p>
            <a:pPr marL="228600" indent="-228600">
              <a:spcBef>
                <a:spcPts val="120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228600" indent="-228600">
              <a:spcAft>
                <a:spcPts val="1000"/>
              </a:spcAft>
              <a:buFont typeface="Arial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Goals of Regulatory Framework</a:t>
            </a: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7696200" cy="541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2500"/>
              </a:lnSpc>
            </a:pPr>
            <a:r>
              <a:rPr lang="en-US" sz="2200" b="1" dirty="0" smtClean="0">
                <a:solidFill>
                  <a:srgbClr val="F9D333"/>
                </a:solidFill>
              </a:rPr>
              <a:t>Flexibility: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Compete on service quality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Compete on selection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Compete on price</a:t>
            </a:r>
          </a:p>
          <a:p>
            <a:pPr marL="228600" indent="-228600">
              <a:lnSpc>
                <a:spcPts val="2500"/>
              </a:lnSpc>
              <a:spcBef>
                <a:spcPts val="1000"/>
              </a:spcBef>
            </a:pPr>
            <a:r>
              <a:rPr lang="en-US" sz="2200" b="1" dirty="0" smtClean="0">
                <a:solidFill>
                  <a:srgbClr val="F9D333"/>
                </a:solidFill>
              </a:rPr>
              <a:t>Openness: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New services 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New service providers</a:t>
            </a:r>
          </a:p>
          <a:p>
            <a:pPr marL="228600" indent="-228600">
              <a:lnSpc>
                <a:spcPts val="2500"/>
              </a:lnSpc>
              <a:spcBef>
                <a:spcPts val="1000"/>
              </a:spcBef>
            </a:pPr>
            <a:r>
              <a:rPr lang="en-US" sz="2200" b="1" dirty="0" smtClean="0">
                <a:solidFill>
                  <a:srgbClr val="F9D333"/>
                </a:solidFill>
              </a:rPr>
              <a:t>Accountability: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Government 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Consumers</a:t>
            </a:r>
          </a:p>
          <a:p>
            <a:pPr marL="228600" indent="-228600">
              <a:lnSpc>
                <a:spcPts val="2500"/>
              </a:lnSpc>
              <a:spcBef>
                <a:spcPts val="1000"/>
              </a:spcBef>
            </a:pPr>
            <a:r>
              <a:rPr lang="en-US" sz="2200" b="1" dirty="0" smtClean="0">
                <a:solidFill>
                  <a:srgbClr val="F9D333"/>
                </a:solidFill>
              </a:rPr>
              <a:t>Prevent abuses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Monopoly power, predatory pricing, deceptive practices, illegal practices to distort how the market works</a:t>
            </a:r>
          </a:p>
          <a:p>
            <a:pPr>
              <a:lnSpc>
                <a:spcPts val="2500"/>
              </a:lnSpc>
              <a:spcBef>
                <a:spcPts val="1000"/>
              </a:spcBef>
            </a:pPr>
            <a:r>
              <a:rPr lang="en-US" sz="2200" b="1" dirty="0" smtClean="0">
                <a:solidFill>
                  <a:srgbClr val="F9D333"/>
                </a:solidFill>
              </a:rPr>
              <a:t>Serve goals of mobility, economic efficiency and equity</a:t>
            </a:r>
            <a:endParaRPr lang="en-US" dirty="0" smtClean="0"/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Arial" pitchFamily="34" charset="0"/>
                <a:ea typeface="ＭＳ Ｐゴシック" pitchFamily="-111" charset="-128"/>
                <a:cs typeface="Arial" pitchFamily="34" charset="0"/>
              </a:rPr>
              <a:t>Ride Service Market is Expanding</a:t>
            </a:r>
            <a:r>
              <a:rPr lang="en-US" sz="3000" b="1" dirty="0" smtClean="0">
                <a:solidFill>
                  <a:srgbClr val="FFD85B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 </a:t>
            </a:r>
            <a:endParaRPr lang="en-US" sz="1500" b="1" dirty="0">
              <a:solidFill>
                <a:srgbClr val="FFD85B"/>
              </a:solidFill>
              <a:latin typeface="Arial" pitchFamily="34" charset="0"/>
              <a:ea typeface="ＭＳ Ｐゴシック" pitchFamily="-111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373841"/>
            <a:ext cx="5867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42% increase in taxi &amp; limo industry revenue from 2002 to 2012</a:t>
            </a:r>
          </a:p>
          <a:p>
            <a:r>
              <a:rPr lang="en-US" sz="1400" dirty="0" smtClean="0"/>
              <a:t>(in billions, adjusted for inflation)</a:t>
            </a:r>
            <a:endParaRPr lang="en-US" sz="1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295400" y="2212041"/>
          <a:ext cx="6073588" cy="449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295400" y="2057400"/>
          <a:ext cx="6400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3716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32% increase in working taxi drivers &amp; chauffeurs from 2000 to 2006-10 </a:t>
            </a:r>
            <a:r>
              <a:rPr lang="en-US" sz="1400" dirty="0" smtClean="0"/>
              <a:t>(5-year average)</a:t>
            </a: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Arial" pitchFamily="34" charset="0"/>
                <a:ea typeface="ＭＳ Ｐゴシック" pitchFamily="-111" charset="-128"/>
                <a:cs typeface="Arial" pitchFamily="34" charset="0"/>
              </a:rPr>
              <a:t>Ride Service Market is Expanding</a:t>
            </a:r>
            <a:r>
              <a:rPr lang="en-US" sz="3000" b="1" dirty="0" smtClean="0">
                <a:solidFill>
                  <a:srgbClr val="FFD85B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 </a:t>
            </a:r>
            <a:endParaRPr lang="en-US" sz="1500" b="1" dirty="0">
              <a:solidFill>
                <a:srgbClr val="FFD85B"/>
              </a:solidFill>
              <a:latin typeface="Arial" pitchFamily="34" charset="0"/>
              <a:ea typeface="ＭＳ Ｐゴシック" pitchFamily="-111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What’s Happening with Taxicabs?</a:t>
            </a:r>
            <a:br>
              <a:rPr lang="en-US" sz="3000" b="1" dirty="0" smtClean="0">
                <a:latin typeface="+mn-lt"/>
                <a:ea typeface="ＭＳ Ｐゴシック" pitchFamily="-111" charset="-128"/>
              </a:rPr>
            </a:b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447800"/>
            <a:ext cx="609600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2700"/>
              </a:lnSpc>
              <a:spcAft>
                <a:spcPts val="1000"/>
              </a:spcAft>
            </a:pPr>
            <a:r>
              <a:rPr lang="en-US" sz="2000" dirty="0" smtClean="0"/>
              <a:t>Declines in trips and revenues: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San Francisco	20-30%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Los Angeles	24%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New York City	19%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Boston	35%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Seattle	28%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/>
              <a:t>St. Louis	up to 40%</a:t>
            </a: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1447800"/>
            <a:ext cx="609600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27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Declines in trips and revenues: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San Francisco	20-30%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Los Angeles	24%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New York City	19%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Boston	35%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Seattle	28%</a:t>
            </a:r>
          </a:p>
          <a:p>
            <a:pPr marL="228600" indent="-228600">
              <a:lnSpc>
                <a:spcPts val="27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2743200" algn="l"/>
              </a:tabLst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St. Louis	up to 40%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  <a:ea typeface="ＭＳ Ｐゴシック" pitchFamily="-111" charset="-128"/>
              </a:rPr>
              <a:t>What’s Happening with Taxicabs?</a:t>
            </a:r>
            <a:br>
              <a:rPr lang="en-US" sz="3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n-lt"/>
                <a:ea typeface="ＭＳ Ｐゴシック" pitchFamily="-111" charset="-128"/>
              </a:rPr>
            </a:br>
            <a:endParaRPr lang="en-US" sz="1500" b="1" dirty="0">
              <a:solidFill>
                <a:schemeClr val="bg1">
                  <a:lumMod val="65000"/>
                  <a:lumOff val="35000"/>
                </a:schemeClr>
              </a:solidFill>
              <a:latin typeface="+mn-lt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752600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spc="400" dirty="0" smtClean="0">
                <a:solidFill>
                  <a:srgbClr val="F9DA55"/>
                </a:solidFill>
              </a:rPr>
              <a:t>COMPETITION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2743200"/>
            <a:ext cx="3962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700" b="1" i="1" spc="400" dirty="0" smtClean="0">
                <a:solidFill>
                  <a:srgbClr val="F9DA55"/>
                </a:solidFill>
              </a:rPr>
              <a:t>Uber</a:t>
            </a:r>
          </a:p>
          <a:p>
            <a:pPr>
              <a:buFont typeface="Arial" pitchFamily="34" charset="0"/>
              <a:buChar char="•"/>
            </a:pPr>
            <a:r>
              <a:rPr lang="en-US" sz="4700" b="1" i="1" spc="400" dirty="0" smtClean="0">
                <a:solidFill>
                  <a:srgbClr val="F9DA55"/>
                </a:solidFill>
              </a:rPr>
              <a:t>Lyft</a:t>
            </a:r>
            <a:endParaRPr lang="en-US" sz="4700" b="1" i="1" spc="400" dirty="0">
              <a:solidFill>
                <a:srgbClr val="F9D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400" b="1" dirty="0" smtClean="0">
                <a:latin typeface="+mn-lt"/>
                <a:ea typeface="ＭＳ Ｐゴシック" pitchFamily="-111" charset="-128"/>
              </a:rPr>
              <a:t>Two Schools of Thought</a:t>
            </a:r>
            <a:endParaRPr lang="en-US" sz="34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30505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ndara" pitchFamily="34" charset="0"/>
              </a:rPr>
              <a:t>It’s the </a:t>
            </a:r>
            <a:br>
              <a:rPr lang="en-US" sz="2800" dirty="0" smtClean="0">
                <a:latin typeface="Candara" pitchFamily="34" charset="0"/>
              </a:rPr>
            </a:br>
            <a:r>
              <a:rPr lang="en-US" sz="2800" dirty="0" smtClean="0">
                <a:latin typeface="Candara" pitchFamily="34" charset="0"/>
              </a:rPr>
              <a:t>American way!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48200" y="2133600"/>
            <a:ext cx="0" cy="3886200"/>
          </a:xfrm>
          <a:prstGeom prst="line">
            <a:avLst/>
          </a:prstGeom>
          <a:ln w="38100" cmpd="dbl">
            <a:solidFill>
              <a:srgbClr val="F86308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00601" y="3429000"/>
            <a:ext cx="3810000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Lower standards for criminal record checks and auto insurance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Wider choice of vehicles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Surge pricing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Uncontrolled entry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No requirements for geographic coverage, wheelchair-accessibility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524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TNCs, many customers, commentators and elected officials</a:t>
            </a:r>
            <a:endParaRPr lang="en-US" sz="14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1654373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Taxi industry, regulators</a:t>
            </a:r>
            <a:endParaRPr lang="en-US" sz="14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505200"/>
            <a:ext cx="3810000" cy="167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Better service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Technological innovation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Pricing matches supply and demand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Promotes urban lifestyles</a:t>
            </a:r>
          </a:p>
          <a:p>
            <a:pPr marL="228600" indent="-228600">
              <a:lnSpc>
                <a:spcPts val="25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Reduce DUI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3025" y="230505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ndara" pitchFamily="34" charset="0"/>
              </a:rPr>
              <a:t>It’s unfair competition!</a:t>
            </a: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400" b="1" dirty="0" smtClean="0">
                <a:latin typeface="+mn-lt"/>
                <a:ea typeface="ＭＳ Ｐゴシック" pitchFamily="-111" charset="-128"/>
              </a:rPr>
              <a:t>What Should be Done?</a:t>
            </a:r>
            <a:endParaRPr lang="en-US" sz="34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83807"/>
            <a:ext cx="29718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00"/>
              </a:lnSpc>
            </a:pPr>
            <a:r>
              <a:rPr lang="en-US" sz="2800" dirty="0" smtClean="0"/>
              <a:t>TNCs need different regulatory model that fits their different business model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48200" y="1752600"/>
            <a:ext cx="0" cy="3886200"/>
          </a:xfrm>
          <a:prstGeom prst="line">
            <a:avLst/>
          </a:prstGeom>
          <a:ln w="38100" cmpd="dbl">
            <a:solidFill>
              <a:srgbClr val="F86308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67275" y="2290891"/>
            <a:ext cx="3514745" cy="1646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Regulatory response:</a:t>
            </a:r>
          </a:p>
          <a:p>
            <a:pPr marL="228600" indent="-228600">
              <a:spcBef>
                <a:spcPts val="800"/>
              </a:spcBef>
              <a:buFont typeface="Arial" pitchFamily="34" charset="0"/>
              <a:buChar char="•"/>
            </a:pPr>
            <a:r>
              <a:rPr lang="en-US" dirty="0" smtClean="0"/>
              <a:t>Cease-and-desist orders</a:t>
            </a:r>
          </a:p>
          <a:p>
            <a:pPr marL="228600" indent="-228600">
              <a:spcBef>
                <a:spcPts val="800"/>
              </a:spcBef>
              <a:buFont typeface="Arial" pitchFamily="34" charset="0"/>
              <a:buChar char="•"/>
            </a:pPr>
            <a:r>
              <a:rPr lang="en-US" dirty="0" smtClean="0"/>
              <a:t>Apply taxi regulations to TNCs</a:t>
            </a:r>
          </a:p>
          <a:p>
            <a:pPr marL="228600" indent="-228600">
              <a:spcBef>
                <a:spcPts val="800"/>
              </a:spcBef>
              <a:buFont typeface="Arial" pitchFamily="34" charset="0"/>
              <a:buChar char="•"/>
            </a:pPr>
            <a:r>
              <a:rPr lang="en-US" dirty="0" smtClean="0"/>
              <a:t>Ask for regulatory relief</a:t>
            </a:r>
          </a:p>
        </p:txBody>
      </p:sp>
      <p:sp>
        <p:nvSpPr>
          <p:cNvPr id="7" name="Rectangle 6"/>
          <p:cNvSpPr/>
          <p:nvPr/>
        </p:nvSpPr>
        <p:spPr>
          <a:xfrm>
            <a:off x="4943475" y="4424491"/>
            <a:ext cx="3581400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Competitive response:</a:t>
            </a:r>
          </a:p>
          <a:p>
            <a:pPr marL="228600" indent="-228600">
              <a:spcBef>
                <a:spcPts val="800"/>
              </a:spcBef>
              <a:buFont typeface="Arial" pitchFamily="34" charset="0"/>
              <a:buChar char="•"/>
            </a:pPr>
            <a:r>
              <a:rPr lang="en-US" dirty="0" smtClean="0"/>
              <a:t>Taxi apps</a:t>
            </a:r>
          </a:p>
          <a:p>
            <a:pPr marL="228600" indent="-228600">
              <a:spcBef>
                <a:spcPts val="800"/>
              </a:spcBef>
              <a:buFont typeface="Arial" pitchFamily="34" charset="0"/>
              <a:buChar char="•"/>
            </a:pPr>
            <a:r>
              <a:rPr lang="en-US" dirty="0" smtClean="0"/>
              <a:t>Friendlier drivers and better-kept vehicles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654373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Taxi industry, regulators</a:t>
            </a:r>
            <a:endParaRPr lang="en-US" sz="14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524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>
                    <a:lumMod val="75000"/>
                  </a:schemeClr>
                </a:solidFill>
              </a:rPr>
              <a:t>TNCs, many customers, commentators and elected officials</a:t>
            </a:r>
            <a:endParaRPr lang="en-US" sz="140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TRB Report 319 calls for…</a:t>
            </a:r>
            <a:br>
              <a:rPr lang="en-US" sz="3000" b="1" dirty="0" smtClean="0">
                <a:latin typeface="+mn-lt"/>
                <a:ea typeface="ＭＳ Ｐゴシック" pitchFamily="-111" charset="-128"/>
              </a:rPr>
            </a:b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447800"/>
            <a:ext cx="71628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5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Encourage and facilitate innovations that meet mobility needs</a:t>
            </a:r>
          </a:p>
          <a:p>
            <a:pPr marL="228600" indent="-228600">
              <a:spcAft>
                <a:spcPts val="15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Ensure fair competition between taxis and TNCs</a:t>
            </a: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28675" y="1599605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Fleet size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4875" y="1143000"/>
            <a:ext cx="3886200" cy="381000"/>
          </a:xfrm>
          <a:prstGeom prst="rect">
            <a:avLst/>
          </a:prstGeom>
          <a:noFill/>
          <a:ln w="15875">
            <a:solidFill>
              <a:schemeClr val="bg1"/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 algn="ctr"/>
            <a:r>
              <a:rPr lang="en-US" dirty="0" smtClean="0">
                <a:solidFill>
                  <a:srgbClr val="FFFF61"/>
                </a:solidFill>
              </a:rPr>
              <a:t>TNCs</a:t>
            </a:r>
            <a:endParaRPr lang="en-US" dirty="0">
              <a:solidFill>
                <a:srgbClr val="FFFF6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52675" y="1143000"/>
            <a:ext cx="2819400" cy="381000"/>
          </a:xfrm>
          <a:prstGeom prst="rect">
            <a:avLst/>
          </a:prstGeom>
          <a:noFill/>
          <a:ln w="15875">
            <a:solidFill>
              <a:schemeClr val="bg1"/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 algn="ctr"/>
            <a:r>
              <a:rPr lang="en-US" dirty="0" smtClean="0">
                <a:solidFill>
                  <a:srgbClr val="FFFF61"/>
                </a:solidFill>
              </a:rPr>
              <a:t>Taxis</a:t>
            </a:r>
            <a:endParaRPr lang="en-US" dirty="0">
              <a:solidFill>
                <a:srgbClr val="FFFF6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000" b="1" dirty="0" smtClean="0">
                <a:latin typeface="+mn-lt"/>
                <a:ea typeface="ＭＳ Ｐゴシック" pitchFamily="-111" charset="-128"/>
              </a:rPr>
              <a:t>“Unlevel” Playing Field</a:t>
            </a:r>
            <a:br>
              <a:rPr lang="en-US" sz="3000" b="1" dirty="0" smtClean="0">
                <a:latin typeface="+mn-lt"/>
                <a:ea typeface="ＭＳ Ｐゴシック" pitchFamily="-111" charset="-128"/>
              </a:rPr>
            </a:br>
            <a:endParaRPr lang="en-US" sz="1500" b="1" dirty="0">
              <a:latin typeface="+mn-lt"/>
              <a:ea typeface="ＭＳ Ｐゴシック" pitchFamily="-11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5075" y="160020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Set by regulation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6875" y="160020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Set by TNC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675" y="2056805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Price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05075" y="205740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Set by regulation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76875" y="205740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Set by TNC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8675" y="3790355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Driver safety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05075" y="379095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err="1" smtClean="0">
                <a:latin typeface="+mn-lt"/>
              </a:rPr>
              <a:t>Gov’t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/>
              <a:t>background checks</a:t>
            </a:r>
            <a:endParaRPr lang="en-US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76875" y="379095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TNC background checks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8675" y="4247555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Vehicle safety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05075" y="424815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err="1" smtClean="0">
                <a:latin typeface="+mn-lt"/>
              </a:rPr>
              <a:t>Gov’t</a:t>
            </a:r>
            <a:r>
              <a:rPr lang="en-US" dirty="0" smtClean="0">
                <a:latin typeface="+mn-lt"/>
              </a:rPr>
              <a:t> standards/inspections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76875" y="4248150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TNC standards/</a:t>
            </a:r>
            <a:r>
              <a:rPr lang="en-US" dirty="0" err="1" smtClean="0">
                <a:latin typeface="+mn-lt"/>
              </a:rPr>
              <a:t>gov’t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inspec</a:t>
            </a:r>
            <a:r>
              <a:rPr lang="en-US" dirty="0" smtClean="0">
                <a:latin typeface="+mn-lt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675" y="2694980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Geog. controls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05075" y="2695575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Limited to city/zones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76875" y="2695575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None; operate statewide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8675" y="5314355"/>
            <a:ext cx="1676400" cy="6858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Service quality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05075" y="5314950"/>
            <a:ext cx="2971800" cy="6858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Mix of </a:t>
            </a:r>
            <a:r>
              <a:rPr lang="en-US" dirty="0" err="1" smtClean="0">
                <a:latin typeface="+mn-lt"/>
              </a:rPr>
              <a:t>gov’t</a:t>
            </a:r>
            <a:r>
              <a:rPr lang="en-US" dirty="0" smtClean="0">
                <a:latin typeface="+mn-lt"/>
              </a:rPr>
              <a:t> standards and</a:t>
            </a:r>
          </a:p>
          <a:p>
            <a:pPr marL="228600" indent="-228600"/>
            <a:r>
              <a:rPr lang="en-US" dirty="0" smtClean="0">
                <a:latin typeface="+mn-lt"/>
              </a:rPr>
              <a:t>customer choice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76875" y="5314950"/>
            <a:ext cx="2971800" cy="6858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Customer choice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8675" y="3152180"/>
            <a:ext cx="1676400" cy="4572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Taxi stands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5075" y="3152775"/>
            <a:ext cx="2971800" cy="4572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Authorized to pick up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76875" y="3152775"/>
            <a:ext cx="2971800" cy="457200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Limited to dispatch trips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8675" y="4704160"/>
            <a:ext cx="16764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err="1" smtClean="0">
                <a:latin typeface="+mn-lt"/>
              </a:rPr>
              <a:t>Veh</a:t>
            </a:r>
            <a:r>
              <a:rPr lang="en-US" dirty="0" smtClean="0">
                <a:latin typeface="+mn-lt"/>
              </a:rPr>
              <a:t>. insurance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05075" y="4704755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Commercial, 24/7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76875" y="4704755"/>
            <a:ext cx="2971800" cy="457795"/>
          </a:xfrm>
          <a:prstGeom prst="rect">
            <a:avLst/>
          </a:prstGeom>
          <a:noFill/>
          <a:ln w="15875">
            <a:solidFill>
              <a:srgbClr val="FFFF61">
                <a:alpha val="72000"/>
              </a:srgbClr>
            </a:solidFill>
          </a:ln>
          <a:effectLst/>
        </p:spPr>
        <p:txBody>
          <a:bodyPr wrap="square" rtlCol="0" anchor="t">
            <a:noAutofit/>
          </a:bodyPr>
          <a:lstStyle/>
          <a:p>
            <a:pPr marL="228600" indent="-228600"/>
            <a:r>
              <a:rPr lang="en-US" dirty="0" smtClean="0">
                <a:latin typeface="+mn-lt"/>
              </a:rPr>
              <a:t>Varies by “period”</a:t>
            </a:r>
          </a:p>
        </p:txBody>
      </p:sp>
    </p:spTree>
    <p:extLst>
      <p:ext uri="{BB962C8B-B14F-4D97-AF65-F5344CB8AC3E}">
        <p14:creationId xmlns:p14="http://schemas.microsoft.com/office/powerpoint/2010/main" val="339208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30076</TotalTime>
  <Words>544</Words>
  <Application>Microsoft Office PowerPoint</Application>
  <PresentationFormat>On-screen Show (4:3)</PresentationFormat>
  <Paragraphs>142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60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Schaller</dc:creator>
  <cp:lastModifiedBy>Melanie Cain</cp:lastModifiedBy>
  <cp:revision>800</cp:revision>
  <cp:lastPrinted>2016-02-17T17:13:02Z</cp:lastPrinted>
  <dcterms:created xsi:type="dcterms:W3CDTF">2010-02-18T19:16:08Z</dcterms:created>
  <dcterms:modified xsi:type="dcterms:W3CDTF">2016-02-17T17:13:25Z</dcterms:modified>
</cp:coreProperties>
</file>