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6C336A-8AAC-004B-A3CA-6DFE055D81FE}" type="doc">
      <dgm:prSet loTypeId="urn:microsoft.com/office/officeart/2005/8/layout/radial5" loCatId="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A5ADE4E-7AEC-674A-B47C-76BDAFD528ED}">
      <dgm:prSet phldrT="[Text]" custT="1"/>
      <dgm:spPr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</dgm:spPr>
      <dgm:t>
        <a:bodyPr/>
        <a:lstStyle/>
        <a:p>
          <a:endParaRPr lang="en-US" sz="1100" b="0" dirty="0"/>
        </a:p>
      </dgm:t>
    </dgm:pt>
    <dgm:pt modelId="{571CE32E-B363-3045-B981-A9CC6F3C823B}" type="parTrans" cxnId="{2932CC47-75D0-DB49-BF2F-A93FAC6629D0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E455BBB3-5C22-1140-96E5-1C6A6E7A1EAD}" type="sibTrans" cxnId="{2932CC47-75D0-DB49-BF2F-A93FAC6629D0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E62294DB-A4C8-1340-8153-82018727E3C0}">
      <dgm:prSet phldrT="[Text]" custT="1"/>
      <dgm:spPr/>
      <dgm:t>
        <a:bodyPr/>
        <a:lstStyle/>
        <a:p>
          <a:r>
            <a:rPr lang="en-US" sz="1400" b="0" dirty="0" smtClean="0"/>
            <a:t>Hierarchy of Controls</a:t>
          </a:r>
        </a:p>
        <a:p>
          <a:r>
            <a:rPr lang="en-US" sz="1400" b="0" dirty="0" smtClean="0"/>
            <a:t>Inherent Safety</a:t>
          </a:r>
          <a:endParaRPr lang="en-US" sz="1400" b="0" dirty="0"/>
        </a:p>
      </dgm:t>
    </dgm:pt>
    <dgm:pt modelId="{7F4A74AA-76A6-4647-80CC-A9265EA428F4}" type="parTrans" cxnId="{233F3957-40E9-6340-81FF-8BA60C6A9DDE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C43B29E6-D432-224A-946E-D14C9B1DB5ED}" type="sibTrans" cxnId="{233F3957-40E9-6340-81FF-8BA60C6A9DDE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F36EEFBF-5CC1-3440-BB13-4303D2F0E8C3}">
      <dgm:prSet phldrT="[Text]" custT="1"/>
      <dgm:spPr/>
      <dgm:t>
        <a:bodyPr/>
        <a:lstStyle/>
        <a:p>
          <a:r>
            <a:rPr lang="en-US" sz="1400" dirty="0" smtClean="0"/>
            <a:t>Safety Culture Assessments</a:t>
          </a:r>
          <a:endParaRPr lang="en-US" sz="1400" b="1" dirty="0"/>
        </a:p>
      </dgm:t>
    </dgm:pt>
    <dgm:pt modelId="{5D445F53-624E-E044-A08A-3C726493622B}" type="parTrans" cxnId="{815D2A48-6B8C-1747-B9D9-FD3B3AE07B52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55FFF261-EF25-334A-9EF2-AFB928B4A70E}" type="sibTrans" cxnId="{815D2A48-6B8C-1747-B9D9-FD3B3AE07B52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C493C7FC-184B-0A40-89E8-71B964D87530}">
      <dgm:prSet phldrT="[Text]" custT="1"/>
      <dgm:spPr/>
      <dgm:t>
        <a:bodyPr/>
        <a:lstStyle/>
        <a:p>
          <a:r>
            <a:rPr lang="en-US" sz="1400" u="none" dirty="0" smtClean="0"/>
            <a:t>Damage Mechanism Hazard Reviews</a:t>
          </a:r>
          <a:endParaRPr lang="en-US" sz="1400" b="1" u="none" dirty="0"/>
        </a:p>
      </dgm:t>
    </dgm:pt>
    <dgm:pt modelId="{FE2242FF-A83C-CF45-B486-2137B34E3364}" type="parTrans" cxnId="{8F4D7188-9685-8545-AB0F-3FA1A8259563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93CAED91-C09C-E146-9CF4-ED49953C3E73}" type="sibTrans" cxnId="{8F4D7188-9685-8545-AB0F-3FA1A8259563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99417B73-2F83-7A43-BE25-0BDC71A75815}">
      <dgm:prSet phldrT="[Text]" custT="1"/>
      <dgm:spPr/>
      <dgm:t>
        <a:bodyPr/>
        <a:lstStyle/>
        <a:p>
          <a:r>
            <a:rPr lang="en-US" sz="1400" u="none" dirty="0" smtClean="0"/>
            <a:t>Root Cause Analysis</a:t>
          </a:r>
          <a:endParaRPr lang="en-US" sz="1400" b="1" u="none" dirty="0"/>
        </a:p>
      </dgm:t>
    </dgm:pt>
    <dgm:pt modelId="{C6D9B553-B7EA-D941-B317-22E3FF2F7969}" type="parTrans" cxnId="{0B607F7B-E40E-5645-8C2D-A472284C3761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A830C8A8-F56D-4E48-81FD-FB60B3500DE8}" type="sibTrans" cxnId="{0B607F7B-E40E-5645-8C2D-A472284C3761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EE1CDE5C-8075-B04E-9E73-579645E86334}">
      <dgm:prSet custT="1"/>
      <dgm:spPr/>
      <dgm:t>
        <a:bodyPr/>
        <a:lstStyle/>
        <a:p>
          <a:r>
            <a:rPr lang="en-US" sz="1600" u="none" dirty="0" smtClean="0"/>
            <a:t>Human Factors</a:t>
          </a:r>
          <a:endParaRPr lang="en-US" sz="1600" b="1" u="none" dirty="0"/>
        </a:p>
      </dgm:t>
    </dgm:pt>
    <dgm:pt modelId="{4511313A-0852-0441-B518-B4F949FADEA5}" type="parTrans" cxnId="{D35D4A9E-9A81-EB43-AFFC-9752EA8839A5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CE18ED54-C86F-E040-9610-006C9B40D8CF}" type="sibTrans" cxnId="{D35D4A9E-9A81-EB43-AFFC-9752EA8839A5}">
      <dgm:prSet/>
      <dgm:spPr/>
      <dgm:t>
        <a:bodyPr/>
        <a:lstStyle/>
        <a:p>
          <a:endParaRPr lang="en-US">
            <a:solidFill>
              <a:srgbClr val="262673"/>
            </a:solidFill>
          </a:endParaRPr>
        </a:p>
      </dgm:t>
    </dgm:pt>
    <dgm:pt modelId="{6F5C5778-8B43-504D-B30C-887339C8110C}" type="pres">
      <dgm:prSet presAssocID="{A06C336A-8AAC-004B-A3CA-6DFE055D81F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34DBD0-5EB3-DB4B-AEAF-C82558E80D31}" type="pres">
      <dgm:prSet presAssocID="{BA5ADE4E-7AEC-674A-B47C-76BDAFD528ED}" presName="centerShape" presStyleLbl="node0" presStyleIdx="0" presStyleCnt="1"/>
      <dgm:spPr/>
      <dgm:t>
        <a:bodyPr/>
        <a:lstStyle/>
        <a:p>
          <a:endParaRPr lang="en-US"/>
        </a:p>
      </dgm:t>
    </dgm:pt>
    <dgm:pt modelId="{3E77F4F2-2797-AF4C-8E45-5DBDEB886F49}" type="pres">
      <dgm:prSet presAssocID="{7F4A74AA-76A6-4647-80CC-A9265EA428F4}" presName="parTrans" presStyleLbl="sibTrans2D1" presStyleIdx="0" presStyleCnt="5"/>
      <dgm:spPr/>
      <dgm:t>
        <a:bodyPr/>
        <a:lstStyle/>
        <a:p>
          <a:endParaRPr lang="en-US"/>
        </a:p>
      </dgm:t>
    </dgm:pt>
    <dgm:pt modelId="{912F7F86-07D7-FE43-9B3D-A9719A17CE40}" type="pres">
      <dgm:prSet presAssocID="{7F4A74AA-76A6-4647-80CC-A9265EA428F4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AED868B-AAE1-354F-A48A-E6C5471756C3}" type="pres">
      <dgm:prSet presAssocID="{E62294DB-A4C8-1340-8153-82018727E3C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46DB2-2B7E-314B-9A47-22D5307942F1}" type="pres">
      <dgm:prSet presAssocID="{5D445F53-624E-E044-A08A-3C726493622B}" presName="parTrans" presStyleLbl="sibTrans2D1" presStyleIdx="1" presStyleCnt="5"/>
      <dgm:spPr/>
      <dgm:t>
        <a:bodyPr/>
        <a:lstStyle/>
        <a:p>
          <a:endParaRPr lang="en-US"/>
        </a:p>
      </dgm:t>
    </dgm:pt>
    <dgm:pt modelId="{C974AAD1-2888-3147-B4BE-898C929B357E}" type="pres">
      <dgm:prSet presAssocID="{5D445F53-624E-E044-A08A-3C726493622B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A53F38E4-1E6F-8A47-B96A-3E629081DF5D}" type="pres">
      <dgm:prSet presAssocID="{F36EEFBF-5CC1-3440-BB13-4303D2F0E8C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56274-72A0-FB49-9ACF-5E6759AD445A}" type="pres">
      <dgm:prSet presAssocID="{FE2242FF-A83C-CF45-B486-2137B34E3364}" presName="parTrans" presStyleLbl="sibTrans2D1" presStyleIdx="2" presStyleCnt="5"/>
      <dgm:spPr/>
      <dgm:t>
        <a:bodyPr/>
        <a:lstStyle/>
        <a:p>
          <a:endParaRPr lang="en-US"/>
        </a:p>
      </dgm:t>
    </dgm:pt>
    <dgm:pt modelId="{7F1DDE8B-EE4A-C946-A6F4-C358487C5D24}" type="pres">
      <dgm:prSet presAssocID="{FE2242FF-A83C-CF45-B486-2137B34E336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C6930BD2-CD0D-9049-89BC-D4B3792C3531}" type="pres">
      <dgm:prSet presAssocID="{C493C7FC-184B-0A40-89E8-71B964D8753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57ADF2-F4F8-0D4C-B434-68573436A326}" type="pres">
      <dgm:prSet presAssocID="{C6D9B553-B7EA-D941-B317-22E3FF2F7969}" presName="parTrans" presStyleLbl="sibTrans2D1" presStyleIdx="3" presStyleCnt="5"/>
      <dgm:spPr/>
      <dgm:t>
        <a:bodyPr/>
        <a:lstStyle/>
        <a:p>
          <a:endParaRPr lang="en-US"/>
        </a:p>
      </dgm:t>
    </dgm:pt>
    <dgm:pt modelId="{DF056B17-F3B7-B542-8A7E-DBB462D3F0AE}" type="pres">
      <dgm:prSet presAssocID="{C6D9B553-B7EA-D941-B317-22E3FF2F796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DF92F3AA-41DE-4940-89F5-090C98AD96BE}" type="pres">
      <dgm:prSet presAssocID="{99417B73-2F83-7A43-BE25-0BDC71A758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70E0CB-B173-CF4E-93FD-55B4FF43FE0B}" type="pres">
      <dgm:prSet presAssocID="{4511313A-0852-0441-B518-B4F949FADEA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74A40471-4167-3044-A5B4-8B3D577F51D4}" type="pres">
      <dgm:prSet presAssocID="{4511313A-0852-0441-B518-B4F949FADEA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3C9613E2-4B2E-7748-BE0F-1BD40DCC165B}" type="pres">
      <dgm:prSet presAssocID="{EE1CDE5C-8075-B04E-9E73-579645E8633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5D2A48-6B8C-1747-B9D9-FD3B3AE07B52}" srcId="{BA5ADE4E-7AEC-674A-B47C-76BDAFD528ED}" destId="{F36EEFBF-5CC1-3440-BB13-4303D2F0E8C3}" srcOrd="1" destOrd="0" parTransId="{5D445F53-624E-E044-A08A-3C726493622B}" sibTransId="{55FFF261-EF25-334A-9EF2-AFB928B4A70E}"/>
    <dgm:cxn modelId="{CFA5158C-22E0-4545-A476-9E0828DD1F25}" type="presOf" srcId="{C493C7FC-184B-0A40-89E8-71B964D87530}" destId="{C6930BD2-CD0D-9049-89BC-D4B3792C3531}" srcOrd="0" destOrd="0" presId="urn:microsoft.com/office/officeart/2005/8/layout/radial5"/>
    <dgm:cxn modelId="{8EF112D1-B762-422B-97AF-C6AF21B326A9}" type="presOf" srcId="{F36EEFBF-5CC1-3440-BB13-4303D2F0E8C3}" destId="{A53F38E4-1E6F-8A47-B96A-3E629081DF5D}" srcOrd="0" destOrd="0" presId="urn:microsoft.com/office/officeart/2005/8/layout/radial5"/>
    <dgm:cxn modelId="{575CB52C-5491-4EA8-93C2-EEECC62B5ED1}" type="presOf" srcId="{C6D9B553-B7EA-D941-B317-22E3FF2F7969}" destId="{4857ADF2-F4F8-0D4C-B434-68573436A326}" srcOrd="0" destOrd="0" presId="urn:microsoft.com/office/officeart/2005/8/layout/radial5"/>
    <dgm:cxn modelId="{FFA57016-9B83-40CB-B83C-76B3492FFA24}" type="presOf" srcId="{7F4A74AA-76A6-4647-80CC-A9265EA428F4}" destId="{3E77F4F2-2797-AF4C-8E45-5DBDEB886F49}" srcOrd="0" destOrd="0" presId="urn:microsoft.com/office/officeart/2005/8/layout/radial5"/>
    <dgm:cxn modelId="{428131A4-8F90-4F88-A9B3-F2CEFECC479D}" type="presOf" srcId="{5D445F53-624E-E044-A08A-3C726493622B}" destId="{95046DB2-2B7E-314B-9A47-22D5307942F1}" srcOrd="0" destOrd="0" presId="urn:microsoft.com/office/officeart/2005/8/layout/radial5"/>
    <dgm:cxn modelId="{8F4D7188-9685-8545-AB0F-3FA1A8259563}" srcId="{BA5ADE4E-7AEC-674A-B47C-76BDAFD528ED}" destId="{C493C7FC-184B-0A40-89E8-71B964D87530}" srcOrd="2" destOrd="0" parTransId="{FE2242FF-A83C-CF45-B486-2137B34E3364}" sibTransId="{93CAED91-C09C-E146-9CF4-ED49953C3E73}"/>
    <dgm:cxn modelId="{F54E0A86-ED85-4BC2-B057-2E443C4E4025}" type="presOf" srcId="{C6D9B553-B7EA-D941-B317-22E3FF2F7969}" destId="{DF056B17-F3B7-B542-8A7E-DBB462D3F0AE}" srcOrd="1" destOrd="0" presId="urn:microsoft.com/office/officeart/2005/8/layout/radial5"/>
    <dgm:cxn modelId="{9281C522-5CEF-44D0-9A76-5429509E1369}" type="presOf" srcId="{FE2242FF-A83C-CF45-B486-2137B34E3364}" destId="{AD556274-72A0-FB49-9ACF-5E6759AD445A}" srcOrd="0" destOrd="0" presId="urn:microsoft.com/office/officeart/2005/8/layout/radial5"/>
    <dgm:cxn modelId="{2932CC47-75D0-DB49-BF2F-A93FAC6629D0}" srcId="{A06C336A-8AAC-004B-A3CA-6DFE055D81FE}" destId="{BA5ADE4E-7AEC-674A-B47C-76BDAFD528ED}" srcOrd="0" destOrd="0" parTransId="{571CE32E-B363-3045-B981-A9CC6F3C823B}" sibTransId="{E455BBB3-5C22-1140-96E5-1C6A6E7A1EAD}"/>
    <dgm:cxn modelId="{4C6EB119-A48F-44B1-81B3-5FFF9BF85B22}" type="presOf" srcId="{4511313A-0852-0441-B518-B4F949FADEA5}" destId="{74A40471-4167-3044-A5B4-8B3D577F51D4}" srcOrd="1" destOrd="0" presId="urn:microsoft.com/office/officeart/2005/8/layout/radial5"/>
    <dgm:cxn modelId="{0B607F7B-E40E-5645-8C2D-A472284C3761}" srcId="{BA5ADE4E-7AEC-674A-B47C-76BDAFD528ED}" destId="{99417B73-2F83-7A43-BE25-0BDC71A75815}" srcOrd="3" destOrd="0" parTransId="{C6D9B553-B7EA-D941-B317-22E3FF2F7969}" sibTransId="{A830C8A8-F56D-4E48-81FD-FB60B3500DE8}"/>
    <dgm:cxn modelId="{7C8B0EC9-9A44-4C17-B499-AE2A425B6C82}" type="presOf" srcId="{EE1CDE5C-8075-B04E-9E73-579645E86334}" destId="{3C9613E2-4B2E-7748-BE0F-1BD40DCC165B}" srcOrd="0" destOrd="0" presId="urn:microsoft.com/office/officeart/2005/8/layout/radial5"/>
    <dgm:cxn modelId="{D35D4A9E-9A81-EB43-AFFC-9752EA8839A5}" srcId="{BA5ADE4E-7AEC-674A-B47C-76BDAFD528ED}" destId="{EE1CDE5C-8075-B04E-9E73-579645E86334}" srcOrd="4" destOrd="0" parTransId="{4511313A-0852-0441-B518-B4F949FADEA5}" sibTransId="{CE18ED54-C86F-E040-9610-006C9B40D8CF}"/>
    <dgm:cxn modelId="{D2A07A37-658E-4FAC-9923-9456915DD823}" type="presOf" srcId="{BA5ADE4E-7AEC-674A-B47C-76BDAFD528ED}" destId="{E534DBD0-5EB3-DB4B-AEAF-C82558E80D31}" srcOrd="0" destOrd="0" presId="urn:microsoft.com/office/officeart/2005/8/layout/radial5"/>
    <dgm:cxn modelId="{5E522F33-AB76-4D21-8CF7-1C56CD0851DA}" type="presOf" srcId="{FE2242FF-A83C-CF45-B486-2137B34E3364}" destId="{7F1DDE8B-EE4A-C946-A6F4-C358487C5D24}" srcOrd="1" destOrd="0" presId="urn:microsoft.com/office/officeart/2005/8/layout/radial5"/>
    <dgm:cxn modelId="{F75C109A-CFF6-4476-9F74-5CF3B8C2AE33}" type="presOf" srcId="{A06C336A-8AAC-004B-A3CA-6DFE055D81FE}" destId="{6F5C5778-8B43-504D-B30C-887339C8110C}" srcOrd="0" destOrd="0" presId="urn:microsoft.com/office/officeart/2005/8/layout/radial5"/>
    <dgm:cxn modelId="{2AB13731-8D31-4CFC-9C48-367CF44C1BB1}" type="presOf" srcId="{4511313A-0852-0441-B518-B4F949FADEA5}" destId="{9F70E0CB-B173-CF4E-93FD-55B4FF43FE0B}" srcOrd="0" destOrd="0" presId="urn:microsoft.com/office/officeart/2005/8/layout/radial5"/>
    <dgm:cxn modelId="{24E15612-1407-4D3C-B2D0-CF671AADC9B8}" type="presOf" srcId="{E62294DB-A4C8-1340-8153-82018727E3C0}" destId="{EAED868B-AAE1-354F-A48A-E6C5471756C3}" srcOrd="0" destOrd="0" presId="urn:microsoft.com/office/officeart/2005/8/layout/radial5"/>
    <dgm:cxn modelId="{1595DAC3-0989-4760-9951-29E9EAF81081}" type="presOf" srcId="{99417B73-2F83-7A43-BE25-0BDC71A75815}" destId="{DF92F3AA-41DE-4940-89F5-090C98AD96BE}" srcOrd="0" destOrd="0" presId="urn:microsoft.com/office/officeart/2005/8/layout/radial5"/>
    <dgm:cxn modelId="{C4B236CB-64B2-404A-825C-C2BF5190A9C1}" type="presOf" srcId="{7F4A74AA-76A6-4647-80CC-A9265EA428F4}" destId="{912F7F86-07D7-FE43-9B3D-A9719A17CE40}" srcOrd="1" destOrd="0" presId="urn:microsoft.com/office/officeart/2005/8/layout/radial5"/>
    <dgm:cxn modelId="{4B51A696-86E6-4F46-AC7F-6016592302C1}" type="presOf" srcId="{5D445F53-624E-E044-A08A-3C726493622B}" destId="{C974AAD1-2888-3147-B4BE-898C929B357E}" srcOrd="1" destOrd="0" presId="urn:microsoft.com/office/officeart/2005/8/layout/radial5"/>
    <dgm:cxn modelId="{233F3957-40E9-6340-81FF-8BA60C6A9DDE}" srcId="{BA5ADE4E-7AEC-674A-B47C-76BDAFD528ED}" destId="{E62294DB-A4C8-1340-8153-82018727E3C0}" srcOrd="0" destOrd="0" parTransId="{7F4A74AA-76A6-4647-80CC-A9265EA428F4}" sibTransId="{C43B29E6-D432-224A-946E-D14C9B1DB5ED}"/>
    <dgm:cxn modelId="{AEF2A6EA-3169-4ABF-99D4-BE1088EE965E}" type="presParOf" srcId="{6F5C5778-8B43-504D-B30C-887339C8110C}" destId="{E534DBD0-5EB3-DB4B-AEAF-C82558E80D31}" srcOrd="0" destOrd="0" presId="urn:microsoft.com/office/officeart/2005/8/layout/radial5"/>
    <dgm:cxn modelId="{B57F0BE7-4A8B-41F0-8EE6-7BDF297B3800}" type="presParOf" srcId="{6F5C5778-8B43-504D-B30C-887339C8110C}" destId="{3E77F4F2-2797-AF4C-8E45-5DBDEB886F49}" srcOrd="1" destOrd="0" presId="urn:microsoft.com/office/officeart/2005/8/layout/radial5"/>
    <dgm:cxn modelId="{C6A4D038-0446-4C46-B82F-EB4A86E8785A}" type="presParOf" srcId="{3E77F4F2-2797-AF4C-8E45-5DBDEB886F49}" destId="{912F7F86-07D7-FE43-9B3D-A9719A17CE40}" srcOrd="0" destOrd="0" presId="urn:microsoft.com/office/officeart/2005/8/layout/radial5"/>
    <dgm:cxn modelId="{59D76F58-867D-4524-B802-005223837A49}" type="presParOf" srcId="{6F5C5778-8B43-504D-B30C-887339C8110C}" destId="{EAED868B-AAE1-354F-A48A-E6C5471756C3}" srcOrd="2" destOrd="0" presId="urn:microsoft.com/office/officeart/2005/8/layout/radial5"/>
    <dgm:cxn modelId="{FEA7540D-50A1-4DCF-963F-896DDA4BD717}" type="presParOf" srcId="{6F5C5778-8B43-504D-B30C-887339C8110C}" destId="{95046DB2-2B7E-314B-9A47-22D5307942F1}" srcOrd="3" destOrd="0" presId="urn:microsoft.com/office/officeart/2005/8/layout/radial5"/>
    <dgm:cxn modelId="{F028F8CF-E7F9-4115-95D4-A72539465CF4}" type="presParOf" srcId="{95046DB2-2B7E-314B-9A47-22D5307942F1}" destId="{C974AAD1-2888-3147-B4BE-898C929B357E}" srcOrd="0" destOrd="0" presId="urn:microsoft.com/office/officeart/2005/8/layout/radial5"/>
    <dgm:cxn modelId="{71CCB48F-2310-4936-808A-4391CB1E6BDE}" type="presParOf" srcId="{6F5C5778-8B43-504D-B30C-887339C8110C}" destId="{A53F38E4-1E6F-8A47-B96A-3E629081DF5D}" srcOrd="4" destOrd="0" presId="urn:microsoft.com/office/officeart/2005/8/layout/radial5"/>
    <dgm:cxn modelId="{CEC9C2E9-2C6D-4627-9934-A94489A07A98}" type="presParOf" srcId="{6F5C5778-8B43-504D-B30C-887339C8110C}" destId="{AD556274-72A0-FB49-9ACF-5E6759AD445A}" srcOrd="5" destOrd="0" presId="urn:microsoft.com/office/officeart/2005/8/layout/radial5"/>
    <dgm:cxn modelId="{72B961E6-EBAC-4E9D-9728-476545B5445D}" type="presParOf" srcId="{AD556274-72A0-FB49-9ACF-5E6759AD445A}" destId="{7F1DDE8B-EE4A-C946-A6F4-C358487C5D24}" srcOrd="0" destOrd="0" presId="urn:microsoft.com/office/officeart/2005/8/layout/radial5"/>
    <dgm:cxn modelId="{CC2E4348-6344-4108-9BC0-EAAF769B8C15}" type="presParOf" srcId="{6F5C5778-8B43-504D-B30C-887339C8110C}" destId="{C6930BD2-CD0D-9049-89BC-D4B3792C3531}" srcOrd="6" destOrd="0" presId="urn:microsoft.com/office/officeart/2005/8/layout/radial5"/>
    <dgm:cxn modelId="{D5D976AA-9FC6-46F0-9281-5A960127C322}" type="presParOf" srcId="{6F5C5778-8B43-504D-B30C-887339C8110C}" destId="{4857ADF2-F4F8-0D4C-B434-68573436A326}" srcOrd="7" destOrd="0" presId="urn:microsoft.com/office/officeart/2005/8/layout/radial5"/>
    <dgm:cxn modelId="{6E6871A5-FD37-43EE-8FE3-A7EC7137D0DE}" type="presParOf" srcId="{4857ADF2-F4F8-0D4C-B434-68573436A326}" destId="{DF056B17-F3B7-B542-8A7E-DBB462D3F0AE}" srcOrd="0" destOrd="0" presId="urn:microsoft.com/office/officeart/2005/8/layout/radial5"/>
    <dgm:cxn modelId="{B8B7624F-6F6D-4892-B1B8-A08F834BF33B}" type="presParOf" srcId="{6F5C5778-8B43-504D-B30C-887339C8110C}" destId="{DF92F3AA-41DE-4940-89F5-090C98AD96BE}" srcOrd="8" destOrd="0" presId="urn:microsoft.com/office/officeart/2005/8/layout/radial5"/>
    <dgm:cxn modelId="{47B3B94A-1488-4307-9B65-A16781CB63B2}" type="presParOf" srcId="{6F5C5778-8B43-504D-B30C-887339C8110C}" destId="{9F70E0CB-B173-CF4E-93FD-55B4FF43FE0B}" srcOrd="9" destOrd="0" presId="urn:microsoft.com/office/officeart/2005/8/layout/radial5"/>
    <dgm:cxn modelId="{FD1EB012-E1F8-49DC-91C7-2EA7FDDA7A50}" type="presParOf" srcId="{9F70E0CB-B173-CF4E-93FD-55B4FF43FE0B}" destId="{74A40471-4167-3044-A5B4-8B3D577F51D4}" srcOrd="0" destOrd="0" presId="urn:microsoft.com/office/officeart/2005/8/layout/radial5"/>
    <dgm:cxn modelId="{0C042A5F-206C-4FEC-9603-91B8901AA0D4}" type="presParOf" srcId="{6F5C5778-8B43-504D-B30C-887339C8110C}" destId="{3C9613E2-4B2E-7748-BE0F-1BD40DCC165B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4DBD0-5EB3-DB4B-AEAF-C82558E80D31}">
      <dsp:nvSpPr>
        <dsp:cNvPr id="0" name=""/>
        <dsp:cNvSpPr/>
      </dsp:nvSpPr>
      <dsp:spPr>
        <a:xfrm>
          <a:off x="3313137" y="2247188"/>
          <a:ext cx="1603325" cy="160332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6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6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</a:blip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b="0" kern="1200" dirty="0"/>
        </a:p>
      </dsp:txBody>
      <dsp:txXfrm>
        <a:off x="3547939" y="2481990"/>
        <a:ext cx="1133721" cy="1133721"/>
      </dsp:txXfrm>
    </dsp:sp>
    <dsp:sp modelId="{3E77F4F2-2797-AF4C-8E45-5DBDEB886F49}">
      <dsp:nvSpPr>
        <dsp:cNvPr id="0" name=""/>
        <dsp:cNvSpPr/>
      </dsp:nvSpPr>
      <dsp:spPr>
        <a:xfrm rot="16200000">
          <a:off x="3944779" y="1663453"/>
          <a:ext cx="340040" cy="545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262673"/>
            </a:solidFill>
          </a:endParaRPr>
        </a:p>
      </dsp:txBody>
      <dsp:txXfrm>
        <a:off x="3995785" y="1823485"/>
        <a:ext cx="238028" cy="327078"/>
      </dsp:txXfrm>
    </dsp:sp>
    <dsp:sp modelId="{EAED868B-AAE1-354F-A48A-E6C5471756C3}">
      <dsp:nvSpPr>
        <dsp:cNvPr id="0" name=""/>
        <dsp:cNvSpPr/>
      </dsp:nvSpPr>
      <dsp:spPr>
        <a:xfrm>
          <a:off x="3313137" y="2276"/>
          <a:ext cx="1603325" cy="16033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Hierarchy of Controls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Inherent Safety</a:t>
          </a:r>
          <a:endParaRPr lang="en-US" sz="1400" b="0" kern="1200" dirty="0"/>
        </a:p>
      </dsp:txBody>
      <dsp:txXfrm>
        <a:off x="3547939" y="237078"/>
        <a:ext cx="1133721" cy="1133721"/>
      </dsp:txXfrm>
    </dsp:sp>
    <dsp:sp modelId="{95046DB2-2B7E-314B-9A47-22D5307942F1}">
      <dsp:nvSpPr>
        <dsp:cNvPr id="0" name=""/>
        <dsp:cNvSpPr/>
      </dsp:nvSpPr>
      <dsp:spPr>
        <a:xfrm rot="20520000">
          <a:off x="5003145" y="2432402"/>
          <a:ext cx="340040" cy="545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262673"/>
            </a:solidFill>
          </a:endParaRPr>
        </a:p>
      </dsp:txBody>
      <dsp:txXfrm>
        <a:off x="5005641" y="2557190"/>
        <a:ext cx="238028" cy="327078"/>
      </dsp:txXfrm>
    </dsp:sp>
    <dsp:sp modelId="{A53F38E4-1E6F-8A47-B96A-3E629081DF5D}">
      <dsp:nvSpPr>
        <dsp:cNvPr id="0" name=""/>
        <dsp:cNvSpPr/>
      </dsp:nvSpPr>
      <dsp:spPr>
        <a:xfrm>
          <a:off x="5448175" y="1553472"/>
          <a:ext cx="1603325" cy="16033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Safety Culture Assessments</a:t>
          </a:r>
          <a:endParaRPr lang="en-US" sz="1400" b="1" kern="1200" dirty="0"/>
        </a:p>
      </dsp:txBody>
      <dsp:txXfrm>
        <a:off x="5682977" y="1788274"/>
        <a:ext cx="1133721" cy="1133721"/>
      </dsp:txXfrm>
    </dsp:sp>
    <dsp:sp modelId="{AD556274-72A0-FB49-9ACF-5E6759AD445A}">
      <dsp:nvSpPr>
        <dsp:cNvPr id="0" name=""/>
        <dsp:cNvSpPr/>
      </dsp:nvSpPr>
      <dsp:spPr>
        <a:xfrm rot="3240000">
          <a:off x="4598885" y="3676586"/>
          <a:ext cx="340040" cy="545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262673"/>
            </a:solidFill>
          </a:endParaRPr>
        </a:p>
      </dsp:txBody>
      <dsp:txXfrm>
        <a:off x="4619910" y="3744347"/>
        <a:ext cx="238028" cy="327078"/>
      </dsp:txXfrm>
    </dsp:sp>
    <dsp:sp modelId="{C6930BD2-CD0D-9049-89BC-D4B3792C3531}">
      <dsp:nvSpPr>
        <dsp:cNvPr id="0" name=""/>
        <dsp:cNvSpPr/>
      </dsp:nvSpPr>
      <dsp:spPr>
        <a:xfrm>
          <a:off x="4632663" y="4063360"/>
          <a:ext cx="1603325" cy="16033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/>
            <a:t>Damage Mechanism Hazard Reviews</a:t>
          </a:r>
          <a:endParaRPr lang="en-US" sz="1400" b="1" u="none" kern="1200" dirty="0"/>
        </a:p>
      </dsp:txBody>
      <dsp:txXfrm>
        <a:off x="4867465" y="4298162"/>
        <a:ext cx="1133721" cy="1133721"/>
      </dsp:txXfrm>
    </dsp:sp>
    <dsp:sp modelId="{4857ADF2-F4F8-0D4C-B434-68573436A326}">
      <dsp:nvSpPr>
        <dsp:cNvPr id="0" name=""/>
        <dsp:cNvSpPr/>
      </dsp:nvSpPr>
      <dsp:spPr>
        <a:xfrm rot="7560000">
          <a:off x="3290673" y="3676586"/>
          <a:ext cx="340040" cy="545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262673"/>
            </a:solidFill>
          </a:endParaRPr>
        </a:p>
      </dsp:txBody>
      <dsp:txXfrm rot="10800000">
        <a:off x="3371660" y="3744347"/>
        <a:ext cx="238028" cy="327078"/>
      </dsp:txXfrm>
    </dsp:sp>
    <dsp:sp modelId="{DF92F3AA-41DE-4940-89F5-090C98AD96BE}">
      <dsp:nvSpPr>
        <dsp:cNvPr id="0" name=""/>
        <dsp:cNvSpPr/>
      </dsp:nvSpPr>
      <dsp:spPr>
        <a:xfrm>
          <a:off x="1993611" y="4063360"/>
          <a:ext cx="1603325" cy="16033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none" kern="1200" dirty="0" smtClean="0"/>
            <a:t>Root Cause Analysis</a:t>
          </a:r>
          <a:endParaRPr lang="en-US" sz="1400" b="1" u="none" kern="1200" dirty="0"/>
        </a:p>
      </dsp:txBody>
      <dsp:txXfrm>
        <a:off x="2228413" y="4298162"/>
        <a:ext cx="1133721" cy="1133721"/>
      </dsp:txXfrm>
    </dsp:sp>
    <dsp:sp modelId="{9F70E0CB-B173-CF4E-93FD-55B4FF43FE0B}">
      <dsp:nvSpPr>
        <dsp:cNvPr id="0" name=""/>
        <dsp:cNvSpPr/>
      </dsp:nvSpPr>
      <dsp:spPr>
        <a:xfrm rot="11880000">
          <a:off x="2886413" y="2432402"/>
          <a:ext cx="340040" cy="5451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>
            <a:solidFill>
              <a:srgbClr val="262673"/>
            </a:solidFill>
          </a:endParaRPr>
        </a:p>
      </dsp:txBody>
      <dsp:txXfrm rot="10800000">
        <a:off x="2985929" y="2557190"/>
        <a:ext cx="238028" cy="327078"/>
      </dsp:txXfrm>
    </dsp:sp>
    <dsp:sp modelId="{3C9613E2-4B2E-7748-BE0F-1BD40DCC165B}">
      <dsp:nvSpPr>
        <dsp:cNvPr id="0" name=""/>
        <dsp:cNvSpPr/>
      </dsp:nvSpPr>
      <dsp:spPr>
        <a:xfrm>
          <a:off x="1178099" y="1553472"/>
          <a:ext cx="1603325" cy="160332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u="none" kern="1200" dirty="0" smtClean="0"/>
            <a:t>Human Factors</a:t>
          </a:r>
          <a:endParaRPr lang="en-US" sz="1600" b="1" u="none" kern="1200" dirty="0"/>
        </a:p>
      </dsp:txBody>
      <dsp:txXfrm>
        <a:off x="1412901" y="1788274"/>
        <a:ext cx="1133721" cy="1133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3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57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67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5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0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9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67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0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6711C-3A1D-4BD9-8594-CFD04854DA15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B5EEF-70BF-4A18-8BBF-9A37C5620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06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epa.ca.gov/Publications/Reports/2014/RefinerySp.pdf" TargetMode="External"/><Relationship Id="rId2" Type="http://schemas.openxmlformats.org/officeDocument/2006/relationships/hyperlink" Target="http://www.calepa.ca.gov/Publications/Reports/2014/RefineryRp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Interagency Refinery Task Force (IRTF)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Triggered by Chevron Richmond fire (August, 2012)</a:t>
            </a:r>
          </a:p>
          <a:p>
            <a:pPr lvl="1"/>
            <a:r>
              <a:rPr lang="en-US" dirty="0" smtClean="0"/>
              <a:t>Governor designated Interagency Working Group on Refinery Safety (draft report July, 2013)</a:t>
            </a:r>
          </a:p>
          <a:p>
            <a:pPr lvl="2"/>
            <a:r>
              <a:rPr lang="en-US" dirty="0" smtClean="0"/>
              <a:t>Issued “Improving Public and Worker Safety at Oil Refineries”  (final report February, 2014)</a:t>
            </a:r>
          </a:p>
          <a:p>
            <a:pPr lvl="3"/>
            <a:r>
              <a:rPr lang="en-US" dirty="0" smtClean="0">
                <a:hlinkClick r:id="rId2"/>
              </a:rPr>
              <a:t>http://www.calepa.ca.gov/Publications/Reports/2014/RefineryRpt.pdf</a:t>
            </a:r>
            <a:r>
              <a:rPr lang="en-US" dirty="0" smtClean="0"/>
              <a:t> </a:t>
            </a:r>
          </a:p>
          <a:p>
            <a:pPr lvl="3"/>
            <a:r>
              <a:rPr lang="en-US" dirty="0" smtClean="0">
                <a:hlinkClick r:id="rId3"/>
              </a:rPr>
              <a:t>http://www.calepa.ca.gov/Publications/Reports/2014/RefinerySp.pdf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Governor directed CalEPA to create IRTF (August,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IRTF Members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California Environmental Protection Agency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California </a:t>
            </a:r>
            <a:r>
              <a:rPr lang="en-US" sz="2400" dirty="0"/>
              <a:t>Air Resources Board </a:t>
            </a:r>
            <a:endParaRPr lang="en-US" sz="2400" dirty="0" smtClean="0"/>
          </a:p>
          <a:p>
            <a:r>
              <a:rPr lang="en-US" sz="2400" dirty="0" smtClean="0"/>
              <a:t>Department </a:t>
            </a:r>
            <a:r>
              <a:rPr lang="en-US" sz="2400" dirty="0"/>
              <a:t>of Toxic Substances </a:t>
            </a:r>
            <a:r>
              <a:rPr lang="en-US" sz="2400" dirty="0" smtClean="0"/>
              <a:t>Control</a:t>
            </a:r>
          </a:p>
          <a:p>
            <a:r>
              <a:rPr lang="en-US" sz="2400" dirty="0" smtClean="0"/>
              <a:t>State </a:t>
            </a:r>
            <a:r>
              <a:rPr lang="en-US" sz="2400" dirty="0"/>
              <a:t>Water Resources Control Board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Department </a:t>
            </a:r>
            <a:r>
              <a:rPr lang="en-US" sz="2400" dirty="0">
                <a:solidFill>
                  <a:srgbClr val="FF0000"/>
                </a:solidFill>
              </a:rPr>
              <a:t>of Industrial Relations Division of Occupational Safety and Health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Governor’s </a:t>
            </a:r>
            <a:r>
              <a:rPr lang="en-US" sz="2400" dirty="0">
                <a:solidFill>
                  <a:srgbClr val="FF0000"/>
                </a:solidFill>
              </a:rPr>
              <a:t>Office of Emergency Services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dirty="0" smtClean="0"/>
              <a:t>California </a:t>
            </a:r>
            <a:r>
              <a:rPr lang="en-US" sz="2400" dirty="0"/>
              <a:t>Department of Public Health </a:t>
            </a:r>
            <a:endParaRPr lang="en-US" sz="2400" dirty="0" smtClean="0"/>
          </a:p>
          <a:p>
            <a:r>
              <a:rPr lang="en-US" sz="2400" dirty="0" smtClean="0"/>
              <a:t>California </a:t>
            </a:r>
            <a:r>
              <a:rPr lang="en-US" sz="2400" dirty="0"/>
              <a:t>Emergency Medical Services Authority </a:t>
            </a:r>
            <a:endParaRPr lang="en-US" sz="2400" dirty="0" smtClean="0"/>
          </a:p>
          <a:p>
            <a:r>
              <a:rPr lang="en-US" sz="2400" dirty="0" smtClean="0"/>
              <a:t>Office </a:t>
            </a:r>
            <a:r>
              <a:rPr lang="en-US" sz="2400" dirty="0"/>
              <a:t>of the State Fire Marshal </a:t>
            </a:r>
            <a:endParaRPr lang="en-US" sz="2400" dirty="0" smtClean="0"/>
          </a:p>
          <a:p>
            <a:r>
              <a:rPr lang="en-US" sz="2400" dirty="0" smtClean="0"/>
              <a:t>U.S</a:t>
            </a:r>
            <a:r>
              <a:rPr lang="en-US" sz="2400" dirty="0"/>
              <a:t>. Environmental Protection Agency Region </a:t>
            </a:r>
            <a:r>
              <a:rPr lang="en-US" sz="2400" dirty="0" smtClean="0"/>
              <a:t>9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705600" y="1066800"/>
            <a:ext cx="22860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Organizations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indicate present this evening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4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IRTF Members (cont.)</a:t>
            </a:r>
            <a:endParaRPr lang="en-US" dirty="0"/>
          </a:p>
        </p:txBody>
      </p:sp>
      <p:sp>
        <p:nvSpPr>
          <p:cNvPr id="4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Certified Unified Program Agencies with refineries </a:t>
            </a:r>
            <a:endParaRPr lang="en-US" sz="1800" dirty="0" smtClean="0"/>
          </a:p>
          <a:p>
            <a:pPr lvl="1"/>
            <a:r>
              <a:rPr lang="en-US" sz="1800" dirty="0" smtClean="0"/>
              <a:t>Contra </a:t>
            </a:r>
            <a:r>
              <a:rPr lang="en-US" sz="1800" dirty="0"/>
              <a:t>Costa County Environmental Health </a:t>
            </a:r>
            <a:endParaRPr lang="en-US" sz="1800" dirty="0" smtClean="0"/>
          </a:p>
          <a:p>
            <a:pPr lvl="1"/>
            <a:r>
              <a:rPr lang="en-US" sz="1800" dirty="0" smtClean="0"/>
              <a:t>El </a:t>
            </a:r>
            <a:r>
              <a:rPr lang="en-US" sz="1800" dirty="0"/>
              <a:t>Segundo Fire </a:t>
            </a:r>
            <a:endParaRPr lang="en-US" sz="1800" dirty="0" smtClean="0"/>
          </a:p>
          <a:p>
            <a:pPr lvl="1"/>
            <a:r>
              <a:rPr lang="en-US" sz="1800" dirty="0" smtClean="0"/>
              <a:t>Kern </a:t>
            </a:r>
            <a:r>
              <a:rPr lang="en-US" sz="1800" dirty="0"/>
              <a:t>County Environmental Health 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Los </a:t>
            </a:r>
            <a:r>
              <a:rPr lang="en-US" sz="1800" dirty="0">
                <a:solidFill>
                  <a:srgbClr val="FF0000"/>
                </a:solidFill>
              </a:rPr>
              <a:t>Angeles County Fire </a:t>
            </a:r>
            <a:endParaRPr lang="en-US" sz="1800" dirty="0" smtClean="0">
              <a:solidFill>
                <a:srgbClr val="FF0000"/>
              </a:solidFill>
            </a:endParaRPr>
          </a:p>
          <a:p>
            <a:pPr lvl="1"/>
            <a:r>
              <a:rPr lang="en-US" sz="1800" dirty="0" smtClean="0"/>
              <a:t>City </a:t>
            </a:r>
            <a:r>
              <a:rPr lang="en-US" sz="1800" dirty="0"/>
              <a:t>of Los Angeles Fire </a:t>
            </a:r>
            <a:endParaRPr lang="en-US" sz="1800" dirty="0" smtClean="0"/>
          </a:p>
          <a:p>
            <a:pPr lvl="1"/>
            <a:r>
              <a:rPr lang="en-US" sz="1800" dirty="0" smtClean="0"/>
              <a:t>San </a:t>
            </a:r>
            <a:r>
              <a:rPr lang="en-US" sz="1800" dirty="0"/>
              <a:t>Luis Obispo County Environmental Health </a:t>
            </a:r>
            <a:endParaRPr lang="en-US" sz="1800" dirty="0" smtClean="0"/>
          </a:p>
          <a:p>
            <a:pPr lvl="1"/>
            <a:r>
              <a:rPr lang="en-US" sz="1800" dirty="0" smtClean="0"/>
              <a:t>Solano </a:t>
            </a:r>
            <a:r>
              <a:rPr lang="en-US" sz="1800" dirty="0"/>
              <a:t>County Environmental Health </a:t>
            </a:r>
            <a:endParaRPr lang="en-US" sz="1800" dirty="0" smtClean="0"/>
          </a:p>
          <a:p>
            <a:r>
              <a:rPr lang="en-US" sz="1800" dirty="0" smtClean="0"/>
              <a:t>Local </a:t>
            </a:r>
            <a:r>
              <a:rPr lang="en-US" sz="1800" dirty="0"/>
              <a:t>Air Pollution Control Districts with refineries </a:t>
            </a:r>
            <a:endParaRPr lang="en-US" sz="1800" dirty="0" smtClean="0"/>
          </a:p>
          <a:p>
            <a:pPr lvl="1"/>
            <a:r>
              <a:rPr lang="en-US" sz="1800" dirty="0" smtClean="0"/>
              <a:t>Bay </a:t>
            </a:r>
            <a:r>
              <a:rPr lang="en-US" sz="1800" dirty="0"/>
              <a:t>Area Air Quality Management District </a:t>
            </a:r>
            <a:endParaRPr lang="en-US" sz="1800" dirty="0" smtClean="0"/>
          </a:p>
          <a:p>
            <a:pPr lvl="1"/>
            <a:r>
              <a:rPr lang="en-US" sz="1800" dirty="0" smtClean="0"/>
              <a:t>San </a:t>
            </a:r>
            <a:r>
              <a:rPr lang="en-US" sz="1800" dirty="0"/>
              <a:t>Joaquin Valley Air Pollution Control District </a:t>
            </a:r>
            <a:endParaRPr lang="en-US" sz="1800" dirty="0" smtClean="0"/>
          </a:p>
          <a:p>
            <a:pPr lvl="1"/>
            <a:r>
              <a:rPr lang="en-US" sz="1800" dirty="0" smtClean="0"/>
              <a:t>San </a:t>
            </a:r>
            <a:r>
              <a:rPr lang="en-US" sz="1800" dirty="0"/>
              <a:t>Luis Obispo County Air Pollution Control District </a:t>
            </a:r>
            <a:endParaRPr lang="en-US" sz="1800" dirty="0" smtClean="0"/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South </a:t>
            </a:r>
            <a:r>
              <a:rPr lang="en-US" sz="1800" dirty="0">
                <a:solidFill>
                  <a:srgbClr val="FF0000"/>
                </a:solidFill>
              </a:rPr>
              <a:t>Coast Air Quality Management District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5202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Recommendation Categories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98637"/>
            <a:ext cx="4572000" cy="4144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Emergency </a:t>
            </a:r>
            <a:r>
              <a:rPr lang="en-US" dirty="0"/>
              <a:t>management </a:t>
            </a:r>
            <a:r>
              <a:rPr lang="en-US" dirty="0" smtClean="0"/>
              <a:t>and response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</a:t>
            </a:r>
            <a:r>
              <a:rPr lang="en-US" dirty="0" smtClean="0"/>
              <a:t>afety </a:t>
            </a:r>
            <a:r>
              <a:rPr lang="en-US" dirty="0"/>
              <a:t>and </a:t>
            </a:r>
            <a:r>
              <a:rPr lang="en-US" dirty="0" smtClean="0"/>
              <a:t>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education </a:t>
            </a:r>
            <a:r>
              <a:rPr lang="en-US" dirty="0"/>
              <a:t>and </a:t>
            </a:r>
            <a:r>
              <a:rPr lang="en-US" dirty="0" smtClean="0"/>
              <a:t>outreach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Improved agency coordination through the establishment of an Interagency Refinery Task </a:t>
            </a:r>
            <a:r>
              <a:rPr lang="en-US" dirty="0" smtClean="0"/>
              <a:t>Force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752600"/>
            <a:ext cx="324325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95800" y="6080152"/>
            <a:ext cx="4373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www.calepa.ca.gov/refinery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0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IRTF Current 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Work Groups</a:t>
            </a:r>
          </a:p>
          <a:p>
            <a:pPr lvl="1"/>
            <a:r>
              <a:rPr lang="en-US" dirty="0" smtClean="0"/>
              <a:t>Safety and Prevention</a:t>
            </a:r>
          </a:p>
          <a:p>
            <a:pPr lvl="1"/>
            <a:r>
              <a:rPr lang="en-US" dirty="0" smtClean="0"/>
              <a:t>Emergency Preparedness and Response</a:t>
            </a:r>
          </a:p>
          <a:p>
            <a:pPr lvl="1"/>
            <a:r>
              <a:rPr lang="en-US" dirty="0" smtClean="0"/>
              <a:t>Enforcement Coordination</a:t>
            </a:r>
          </a:p>
          <a:p>
            <a:r>
              <a:rPr lang="en-US" dirty="0" smtClean="0"/>
              <a:t>Community Education and Alerts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“Establish </a:t>
            </a:r>
            <a:r>
              <a:rPr lang="en-US" dirty="0"/>
              <a:t>forums in northern, central, and southern California for ongoing dialogue among industry, labor, community, environmental groups and </a:t>
            </a:r>
            <a:r>
              <a:rPr lang="en-US" dirty="0" smtClean="0"/>
              <a:t>regulators…</a:t>
            </a:r>
          </a:p>
          <a:p>
            <a:pPr lvl="1"/>
            <a:r>
              <a:rPr lang="en-US" dirty="0" smtClean="0"/>
              <a:t>[Focusing…] on </a:t>
            </a:r>
            <a:r>
              <a:rPr lang="en-US" dirty="0"/>
              <a:t>joint learning, sharing of good process safety practices among California refineries, examination of performance metrics, root cause analysis of incidents, and other issues proposed in this report for further evaluation. </a:t>
            </a:r>
            <a:r>
              <a:rPr lang="en-US" dirty="0" smtClean="0"/>
              <a:t>“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6248400"/>
            <a:ext cx="510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Improving Public and Worker Safety at Oil Refineries</a:t>
            </a:r>
          </a:p>
        </p:txBody>
      </p:sp>
    </p:spTree>
    <p:extLst>
      <p:ext uri="{BB962C8B-B14F-4D97-AF65-F5344CB8AC3E}">
        <p14:creationId xmlns:p14="http://schemas.microsoft.com/office/powerpoint/2010/main" val="18829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888648"/>
              </p:ext>
            </p:extLst>
          </p:nvPr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84" y="6008625"/>
            <a:ext cx="638900" cy="61928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02634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Hierarchy of Hazard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b="1" u="sng" dirty="0"/>
              <a:t>Hierarchy of Hazard </a:t>
            </a:r>
            <a:r>
              <a:rPr lang="en-US" sz="1800" b="1" u="sng" dirty="0" smtClean="0"/>
              <a:t>Control</a:t>
            </a:r>
            <a:r>
              <a:rPr lang="en-US" sz="1800" dirty="0" smtClean="0"/>
              <a:t>: Hazard prevention and control measures, in priority order, to eliminate or minimize a hazard. </a:t>
            </a:r>
          </a:p>
          <a:p>
            <a:endParaRPr lang="en-US" sz="18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438400"/>
            <a:ext cx="6400800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375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Interagency Refinery Task Force (IRTF)</vt:lpstr>
      <vt:lpstr>IRTF Members</vt:lpstr>
      <vt:lpstr>IRTF Members (cont.)</vt:lpstr>
      <vt:lpstr>Recommendation Categories</vt:lpstr>
      <vt:lpstr>IRTF Current Areas of Focus</vt:lpstr>
      <vt:lpstr>Safety Forums</vt:lpstr>
      <vt:lpstr>PowerPoint Presentation</vt:lpstr>
      <vt:lpstr>Hierarchy of Hazard Control</vt:lpstr>
    </vt:vector>
  </TitlesOfParts>
  <Company>CalRecycle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Interagency Refinery Task Force (IRTF)</dc:title>
  <dc:creator>EPA Administrator</dc:creator>
  <cp:lastModifiedBy>EPA Administrator</cp:lastModifiedBy>
  <cp:revision>1</cp:revision>
  <dcterms:created xsi:type="dcterms:W3CDTF">2015-03-05T21:53:16Z</dcterms:created>
  <dcterms:modified xsi:type="dcterms:W3CDTF">2015-03-05T21:56:36Z</dcterms:modified>
</cp:coreProperties>
</file>