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>
        <p:scale>
          <a:sx n="100" d="100"/>
          <a:sy n="100" d="100"/>
        </p:scale>
        <p:origin x="-127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7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04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275A3-80A7-435D-8F19-ED60E8E99081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01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6858C-D690-4267-A453-47A53ACA896C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79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860D1-ECF9-4258-AF25-A8095840C09C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314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C737B-E311-42C6-A546-518A635E36F4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7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99F11-5208-4B98-A5D5-49A4A1ABF32E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94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960E2-6768-431B-9276-C7F4D71DD717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655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CC007-DAB8-4A9F-9F66-4C55E5DDBF15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16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717E2-3787-44F1-97DA-08D9C1080EED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7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63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0FAD-5928-4FC5-A8CE-610A627AAFC0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13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09B7A-5FEF-47FF-8210-175728486C52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68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938D1-F4EF-433D-BD72-DA5B32FEC73F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8268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C4E8B-3576-4453-8DA9-6B39308CBB13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9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6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7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7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3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2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1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571B7-D782-44FD-B33C-F7C78E7E4403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0007C-E568-4C8A-8F70-6AE48517E2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1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ckground_officialState_v4_no sea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899DA9-01E3-4339-BE02-B40A91AE5A9B}" type="datetime1">
              <a:rPr lang="en-US" smtClean="0">
                <a:solidFill>
                  <a:srgbClr val="000000"/>
                </a:solidFill>
              </a:rPr>
              <a:pPr/>
              <a:t>3/25/2015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5225"/>
            <a:ext cx="3886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167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A31203-9519-448C-AD79-6A0C23B340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0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z="3200" dirty="0" smtClean="0"/>
              <a:t>2015 Safety Action Plan &amp; Regulatory Strategy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022" y="3352800"/>
            <a:ext cx="8004578" cy="2514600"/>
          </a:xfrm>
        </p:spPr>
        <p:txBody>
          <a:bodyPr/>
          <a:lstStyle/>
          <a:p>
            <a:r>
              <a:rPr lang="en-US" sz="2400" dirty="0" smtClean="0"/>
              <a:t>California Public Utilities Commission</a:t>
            </a:r>
          </a:p>
          <a:p>
            <a:r>
              <a:rPr lang="en-US" sz="2400" dirty="0" smtClean="0"/>
              <a:t>January 29, 2015</a:t>
            </a:r>
            <a:endParaRPr lang="en-US" sz="2400" dirty="0"/>
          </a:p>
        </p:txBody>
      </p:sp>
      <p:pic>
        <p:nvPicPr>
          <p:cNvPr id="4" name="Picture 10" descr="PUC_ColorSeal_Power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0"/>
            <a:ext cx="183237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67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34400" cy="990600"/>
          </a:xfrm>
        </p:spPr>
        <p:txBody>
          <a:bodyPr/>
          <a:lstStyle/>
          <a:p>
            <a:r>
              <a:rPr lang="en-US" sz="3600" dirty="0" smtClean="0"/>
              <a:t>Safety </a:t>
            </a:r>
            <a:r>
              <a:rPr lang="en-US" sz="3600" dirty="0"/>
              <a:t>Action Plan &amp; Regulatory Strategy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800600"/>
          </a:xfrm>
        </p:spPr>
        <p:txBody>
          <a:bodyPr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In July 2014 the Commission adopted a Safety Policy Statement.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400" dirty="0"/>
          </a:p>
          <a:p>
            <a:pPr marL="0" indent="0" algn="just">
              <a:buNone/>
            </a:pPr>
            <a:r>
              <a:rPr lang="en-US" sz="1400" dirty="0"/>
              <a:t>“Ultimately, we are striving to achieve a goal of zero accidents and injuries across all the utilities and businesses we regulate, and within our own workplace.”</a:t>
            </a:r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The </a:t>
            </a:r>
            <a:r>
              <a:rPr lang="en-US" sz="1400" i="1" u="sng" dirty="0"/>
              <a:t>Regulatory Strategy </a:t>
            </a:r>
            <a:r>
              <a:rPr lang="en-US" sz="1400" dirty="0"/>
              <a:t>that guided us in creating the 2015 safety work-plan </a:t>
            </a:r>
            <a:r>
              <a:rPr lang="en-US" sz="1400" dirty="0" smtClean="0"/>
              <a:t>contains 4 pillars: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400" b="1" dirty="0"/>
              <a:t>Safety Compliance &amp; Enforcement</a:t>
            </a:r>
            <a:r>
              <a:rPr lang="en-US" sz="1400" dirty="0"/>
              <a:t>: Audit, investigation and penalty assessment activities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400" b="1" dirty="0"/>
              <a:t>Safety Policy</a:t>
            </a:r>
            <a:r>
              <a:rPr lang="en-US" sz="1400" dirty="0"/>
              <a:t>: Commission decision-making and development of rules and regulations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400" b="1" dirty="0"/>
              <a:t>Risk Management</a:t>
            </a:r>
            <a:r>
              <a:rPr lang="en-US" sz="1400" dirty="0"/>
              <a:t>: Risk assessment and risk mitigation strategies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1400" b="1" dirty="0"/>
              <a:t>Safety Promotion</a:t>
            </a:r>
            <a:r>
              <a:rPr lang="en-US" sz="1400" dirty="0"/>
              <a:t>: Communication, collaboration and outreach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US" sz="1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400" dirty="0"/>
              <a:t>Under the direction of Executive Director Tim </a:t>
            </a:r>
            <a:r>
              <a:rPr lang="en-US" sz="1400" dirty="0" smtClean="0"/>
              <a:t>Sullivan, </a:t>
            </a:r>
            <a:r>
              <a:rPr lang="en-US" sz="1400" smtClean="0"/>
              <a:t>Staff has </a:t>
            </a:r>
            <a:r>
              <a:rPr lang="en-US" sz="1400" dirty="0"/>
              <a:t>created twelve clear and measurable deliverables for 2015 in order to continue to improve safety enforcement and compliance.  </a:t>
            </a:r>
          </a:p>
          <a:p>
            <a:pPr lvl="0"/>
            <a:endParaRPr lang="en-US" sz="1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400" dirty="0"/>
              <a:t>We are here to seek further guidance from each of the five Commissioners and then revise the work-plan accordingly.</a:t>
            </a:r>
          </a:p>
          <a:p>
            <a:pPr lvl="0"/>
            <a:endParaRPr lang="en-US" sz="1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1400" dirty="0"/>
              <a:t>This work-plan will be resubmitted for Commission adoption at the February 12</a:t>
            </a:r>
            <a:r>
              <a:rPr lang="en-US" sz="1400" baseline="30000" dirty="0"/>
              <a:t>th</a:t>
            </a:r>
            <a:r>
              <a:rPr lang="en-US" sz="1400" dirty="0"/>
              <a:t> Commission meeting.</a:t>
            </a:r>
          </a:p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3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 flipV="1">
            <a:off x="7796820" y="1108497"/>
            <a:ext cx="0" cy="1614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796820" y="1869999"/>
            <a:ext cx="0" cy="1614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1848505" y="1108497"/>
            <a:ext cx="21212" cy="29819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07" idx="1"/>
          </p:cNvCxnSpPr>
          <p:nvPr/>
        </p:nvCxnSpPr>
        <p:spPr>
          <a:xfrm flipV="1">
            <a:off x="3432574" y="890846"/>
            <a:ext cx="0" cy="23924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11" idx="1"/>
          </p:cNvCxnSpPr>
          <p:nvPr/>
        </p:nvCxnSpPr>
        <p:spPr>
          <a:xfrm flipH="1" flipV="1">
            <a:off x="4132719" y="992911"/>
            <a:ext cx="57408" cy="29663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03" idx="1"/>
          </p:cNvCxnSpPr>
          <p:nvPr/>
        </p:nvCxnSpPr>
        <p:spPr>
          <a:xfrm flipH="1" flipV="1">
            <a:off x="2724955" y="992912"/>
            <a:ext cx="38684" cy="16143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 flipV="1">
            <a:off x="1348398" y="992911"/>
            <a:ext cx="1" cy="2623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7" idx="1"/>
          </p:cNvCxnSpPr>
          <p:nvPr/>
        </p:nvCxnSpPr>
        <p:spPr>
          <a:xfrm flipV="1">
            <a:off x="6937848" y="829486"/>
            <a:ext cx="0" cy="5421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74" idx="1"/>
          </p:cNvCxnSpPr>
          <p:nvPr/>
        </p:nvCxnSpPr>
        <p:spPr>
          <a:xfrm flipH="1" flipV="1">
            <a:off x="2069032" y="1021347"/>
            <a:ext cx="7386" cy="909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286970" y="323273"/>
            <a:ext cx="8570060" cy="789211"/>
            <a:chOff x="654758" y="824980"/>
            <a:chExt cx="7834484" cy="287504"/>
          </a:xfrm>
        </p:grpSpPr>
        <p:sp>
          <p:nvSpPr>
            <p:cNvPr id="42" name="Freeform 41"/>
            <p:cNvSpPr/>
            <p:nvPr/>
          </p:nvSpPr>
          <p:spPr>
            <a:xfrm>
              <a:off x="654758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Jan</a:t>
              </a:r>
              <a:endParaRPr lang="en-US" sz="1100" kern="1200" dirty="0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301642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05888"/>
                <a:satOff val="2445"/>
                <a:lumOff val="196"/>
                <a:alphaOff val="0"/>
              </a:schemeClr>
            </a:fillRef>
            <a:effectRef idx="2">
              <a:schemeClr val="accent4">
                <a:hueOff val="-405888"/>
                <a:satOff val="2445"/>
                <a:lumOff val="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Feb</a:t>
              </a:r>
              <a:endParaRPr lang="en-US" sz="1100" kern="1200" dirty="0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948526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11777"/>
                <a:satOff val="4891"/>
                <a:lumOff val="392"/>
                <a:alphaOff val="0"/>
              </a:schemeClr>
            </a:fillRef>
            <a:effectRef idx="2">
              <a:schemeClr val="accent4">
                <a:hueOff val="-811777"/>
                <a:satOff val="4891"/>
                <a:lumOff val="39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March</a:t>
              </a:r>
              <a:endParaRPr lang="en-US" sz="1100" kern="1200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595410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217665"/>
                <a:satOff val="7336"/>
                <a:lumOff val="588"/>
                <a:alphaOff val="0"/>
              </a:schemeClr>
            </a:fillRef>
            <a:effectRef idx="2">
              <a:schemeClr val="accent4">
                <a:hueOff val="-1217665"/>
                <a:satOff val="7336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April</a:t>
              </a:r>
              <a:endParaRPr lang="en-US" sz="1100" kern="1200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42294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623553"/>
                <a:satOff val="9781"/>
                <a:lumOff val="784"/>
                <a:alphaOff val="0"/>
              </a:schemeClr>
            </a:fillRef>
            <a:effectRef idx="2">
              <a:schemeClr val="accent4">
                <a:hueOff val="-1623553"/>
                <a:satOff val="9781"/>
                <a:lumOff val="78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May</a:t>
              </a:r>
              <a:endParaRPr lang="en-US" sz="1100" kern="1200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889178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29442"/>
                <a:satOff val="12227"/>
                <a:lumOff val="980"/>
                <a:alphaOff val="0"/>
              </a:schemeClr>
            </a:fillRef>
            <a:effectRef idx="2">
              <a:schemeClr val="accent4">
                <a:hueOff val="-2029442"/>
                <a:satOff val="12227"/>
                <a:lumOff val="9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June</a:t>
              </a:r>
              <a:endParaRPr lang="en-US" sz="1100" kern="1200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36062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435330"/>
                <a:satOff val="14672"/>
                <a:lumOff val="1176"/>
                <a:alphaOff val="0"/>
              </a:schemeClr>
            </a:fillRef>
            <a:effectRef idx="2">
              <a:schemeClr val="accent4">
                <a:hueOff val="-2435330"/>
                <a:satOff val="14672"/>
                <a:lumOff val="117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July</a:t>
              </a:r>
              <a:endParaRPr lang="en-US" sz="1100" kern="1200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182946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841218"/>
                <a:satOff val="17118"/>
                <a:lumOff val="1372"/>
                <a:alphaOff val="0"/>
              </a:schemeClr>
            </a:fillRef>
            <a:effectRef idx="2">
              <a:schemeClr val="accent4">
                <a:hueOff val="-2841218"/>
                <a:satOff val="17118"/>
                <a:lumOff val="137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Aug</a:t>
              </a:r>
              <a:endParaRPr lang="en-US" sz="1100" kern="1200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829830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3247107"/>
                <a:satOff val="19563"/>
                <a:lumOff val="1568"/>
                <a:alphaOff val="0"/>
              </a:schemeClr>
            </a:fillRef>
            <a:effectRef idx="2">
              <a:schemeClr val="accent4">
                <a:hueOff val="-3247107"/>
                <a:satOff val="19563"/>
                <a:lumOff val="156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Sep</a:t>
              </a:r>
              <a:endParaRPr lang="en-US" sz="1100" kern="1200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476714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3652995"/>
                <a:satOff val="22008"/>
                <a:lumOff val="1764"/>
                <a:alphaOff val="0"/>
              </a:schemeClr>
            </a:fillRef>
            <a:effectRef idx="2">
              <a:schemeClr val="accent4">
                <a:hueOff val="-3652995"/>
                <a:satOff val="22008"/>
                <a:lumOff val="176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Oct</a:t>
              </a:r>
              <a:endParaRPr lang="en-US" sz="1100" kern="1200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123598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058883"/>
                <a:satOff val="24454"/>
                <a:lumOff val="1960"/>
                <a:alphaOff val="0"/>
              </a:schemeClr>
            </a:fillRef>
            <a:effectRef idx="2">
              <a:schemeClr val="accent4">
                <a:hueOff val="-4058883"/>
                <a:satOff val="24454"/>
                <a:lumOff val="196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Nov</a:t>
              </a:r>
              <a:endParaRPr lang="en-US" sz="1100" kern="1200" dirty="0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770482" y="824980"/>
              <a:ext cx="718760" cy="287504"/>
            </a:xfrm>
            <a:custGeom>
              <a:avLst/>
              <a:gdLst>
                <a:gd name="connsiteX0" fmla="*/ 0 w 718760"/>
                <a:gd name="connsiteY0" fmla="*/ 0 h 287504"/>
                <a:gd name="connsiteX1" fmla="*/ 575008 w 718760"/>
                <a:gd name="connsiteY1" fmla="*/ 0 h 287504"/>
                <a:gd name="connsiteX2" fmla="*/ 718760 w 718760"/>
                <a:gd name="connsiteY2" fmla="*/ 143752 h 287504"/>
                <a:gd name="connsiteX3" fmla="*/ 575008 w 718760"/>
                <a:gd name="connsiteY3" fmla="*/ 287504 h 287504"/>
                <a:gd name="connsiteX4" fmla="*/ 0 w 718760"/>
                <a:gd name="connsiteY4" fmla="*/ 287504 h 287504"/>
                <a:gd name="connsiteX5" fmla="*/ 143752 w 718760"/>
                <a:gd name="connsiteY5" fmla="*/ 143752 h 287504"/>
                <a:gd name="connsiteX6" fmla="*/ 0 w 718760"/>
                <a:gd name="connsiteY6" fmla="*/ 0 h 28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760" h="287504">
                  <a:moveTo>
                    <a:pt x="0" y="0"/>
                  </a:moveTo>
                  <a:lnTo>
                    <a:pt x="575008" y="0"/>
                  </a:lnTo>
                  <a:lnTo>
                    <a:pt x="718760" y="143752"/>
                  </a:lnTo>
                  <a:lnTo>
                    <a:pt x="575008" y="287504"/>
                  </a:lnTo>
                  <a:lnTo>
                    <a:pt x="0" y="287504"/>
                  </a:lnTo>
                  <a:lnTo>
                    <a:pt x="143752" y="1437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4464771"/>
                <a:satOff val="26899"/>
                <a:lumOff val="2156"/>
                <a:alphaOff val="0"/>
              </a:schemeClr>
            </a:fillRef>
            <a:effectRef idx="2">
              <a:schemeClr val="accent4">
                <a:hueOff val="-4464771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758" tIns="14669" rIns="158421" bIns="1466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/>
                <a:t>Dec</a:t>
              </a:r>
              <a:endParaRPr lang="en-US" sz="1100" kern="1200" dirty="0"/>
            </a:p>
          </p:txBody>
        </p:sp>
      </p:grpSp>
      <p:cxnSp>
        <p:nvCxnSpPr>
          <p:cNvPr id="120" name="Straight Connector 119"/>
          <p:cNvCxnSpPr>
            <a:cxnSpLocks noChangeAspect="1"/>
          </p:cNvCxnSpPr>
          <p:nvPr/>
        </p:nvCxnSpPr>
        <p:spPr>
          <a:xfrm flipH="1" flipV="1">
            <a:off x="4872844" y="5894352"/>
            <a:ext cx="3956" cy="929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9" idx="1"/>
          </p:cNvCxnSpPr>
          <p:nvPr/>
        </p:nvCxnSpPr>
        <p:spPr>
          <a:xfrm flipH="1" flipV="1">
            <a:off x="4858030" y="1108498"/>
            <a:ext cx="52470" cy="4202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cxnSpLocks noChangeAspect="1"/>
            <a:stCxn id="115" idx="1"/>
            <a:endCxn id="111" idx="3"/>
          </p:cNvCxnSpPr>
          <p:nvPr/>
        </p:nvCxnSpPr>
        <p:spPr>
          <a:xfrm flipH="1" flipV="1">
            <a:off x="4190127" y="4542360"/>
            <a:ext cx="3513" cy="11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216379" y="4546333"/>
            <a:ext cx="3997155" cy="205556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2015 </a:t>
            </a:r>
            <a:br>
              <a:rPr lang="en-US" dirty="0" smtClean="0"/>
            </a:br>
            <a:r>
              <a:rPr lang="en-US" dirty="0" smtClean="0"/>
              <a:t>Safety Action </a:t>
            </a:r>
            <a:br>
              <a:rPr lang="en-US" dirty="0" smtClean="0"/>
            </a:br>
            <a:r>
              <a:rPr lang="en-US" dirty="0" smtClean="0"/>
              <a:t>Plan Deliverables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5470600" y="1119091"/>
            <a:ext cx="0" cy="5421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470600" y="1567317"/>
            <a:ext cx="0" cy="5421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994590" y="1255284"/>
            <a:ext cx="2640923" cy="675995"/>
            <a:chOff x="994590" y="1255285"/>
            <a:chExt cx="2640923" cy="583090"/>
          </a:xfrm>
        </p:grpSpPr>
        <p:grpSp>
          <p:nvGrpSpPr>
            <p:cNvPr id="54" name="Group 53"/>
            <p:cNvGrpSpPr>
              <a:grpSpLocks noChangeAspect="1"/>
            </p:cNvGrpSpPr>
            <p:nvPr/>
          </p:nvGrpSpPr>
          <p:grpSpPr>
            <a:xfrm>
              <a:off x="994590" y="1255285"/>
              <a:ext cx="2625061" cy="583090"/>
              <a:chOff x="778835" y="1570356"/>
              <a:chExt cx="2589803" cy="616353"/>
            </a:xfrm>
          </p:grpSpPr>
          <p:sp>
            <p:nvSpPr>
              <p:cNvPr id="55" name="Freeform 54"/>
              <p:cNvSpPr/>
              <p:nvPr/>
            </p:nvSpPr>
            <p:spPr>
              <a:xfrm>
                <a:off x="1274291" y="1644250"/>
                <a:ext cx="2094347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</p:spPr>
            <p:style>
              <a:ln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Enforcement Performance Internal Reporting</a:t>
                </a:r>
                <a:endParaRPr lang="en-US" sz="1200" kern="1200" dirty="0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778835" y="1570356"/>
                <a:ext cx="698115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00" kern="1200" dirty="0" smtClean="0"/>
                  <a:t>Safety Compliance &amp; Enforcement</a:t>
                </a:r>
                <a:endParaRPr lang="en-US" sz="700" kern="1200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229633" y="1412370"/>
              <a:ext cx="4058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 #1</a:t>
              </a:r>
              <a:endParaRPr lang="en-US" sz="14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702209" y="1931280"/>
            <a:ext cx="3206501" cy="697361"/>
            <a:chOff x="1702209" y="1931280"/>
            <a:chExt cx="3206501" cy="697361"/>
          </a:xfrm>
        </p:grpSpPr>
        <p:grpSp>
          <p:nvGrpSpPr>
            <p:cNvPr id="72" name="Group 71"/>
            <p:cNvGrpSpPr>
              <a:grpSpLocks noChangeAspect="1"/>
            </p:cNvGrpSpPr>
            <p:nvPr/>
          </p:nvGrpSpPr>
          <p:grpSpPr>
            <a:xfrm>
              <a:off x="1702209" y="1931280"/>
              <a:ext cx="3181776" cy="697361"/>
              <a:chOff x="778835" y="1570356"/>
              <a:chExt cx="2967931" cy="616353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1274291" y="1644250"/>
                <a:ext cx="2472475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</p:spPr>
            <p:style>
              <a:ln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Enforcement IT Needs Assessment</a:t>
                </a:r>
                <a:endParaRPr lang="en-US" sz="1200" kern="1200" dirty="0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778835" y="1570356"/>
                <a:ext cx="698116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00" kern="1200" dirty="0" smtClean="0"/>
                  <a:t>Safety Compliance &amp; Enforcement</a:t>
                </a:r>
                <a:endParaRPr lang="en-US" sz="700" kern="1200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542904" y="2126071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#3</a:t>
              </a:r>
              <a:endParaRPr lang="en-US" sz="1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09829" y="2607276"/>
            <a:ext cx="2945669" cy="638426"/>
            <a:chOff x="2409829" y="2607276"/>
            <a:chExt cx="2945669" cy="638426"/>
          </a:xfrm>
        </p:grpSpPr>
        <p:grpSp>
          <p:nvGrpSpPr>
            <p:cNvPr id="101" name="Group 100"/>
            <p:cNvGrpSpPr>
              <a:grpSpLocks noChangeAspect="1"/>
            </p:cNvGrpSpPr>
            <p:nvPr/>
          </p:nvGrpSpPr>
          <p:grpSpPr>
            <a:xfrm>
              <a:off x="2409829" y="2607276"/>
              <a:ext cx="2868266" cy="638426"/>
              <a:chOff x="778835" y="1570356"/>
              <a:chExt cx="2605942" cy="674846"/>
            </a:xfrm>
          </p:grpSpPr>
          <p:sp>
            <p:nvSpPr>
              <p:cNvPr id="102" name="Freeform 101"/>
              <p:cNvSpPr/>
              <p:nvPr/>
            </p:nvSpPr>
            <p:spPr>
              <a:xfrm>
                <a:off x="1274291" y="1644250"/>
                <a:ext cx="2110486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Emergency Response Process    </a:t>
                </a:r>
                <a:endParaRPr lang="en-US" sz="1200" kern="1200" dirty="0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778835" y="1570356"/>
                <a:ext cx="642903" cy="674846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800" kern="1200" dirty="0" smtClean="0"/>
                  <a:t>Risk</a:t>
                </a:r>
                <a:r>
                  <a:rPr lang="en-US" sz="650" kern="1200" dirty="0" smtClean="0"/>
                  <a:t> Management</a:t>
                </a:r>
                <a:endParaRPr lang="en-US" sz="650" kern="1200" dirty="0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4989692" y="2722864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#4</a:t>
              </a:r>
              <a:endParaRPr lang="en-US" sz="1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17449" y="3283273"/>
            <a:ext cx="3579728" cy="583090"/>
            <a:chOff x="3117449" y="3283273"/>
            <a:chExt cx="3579728" cy="583090"/>
          </a:xfrm>
        </p:grpSpPr>
        <p:grpSp>
          <p:nvGrpSpPr>
            <p:cNvPr id="105" name="Group 104"/>
            <p:cNvGrpSpPr>
              <a:grpSpLocks noChangeAspect="1"/>
            </p:cNvGrpSpPr>
            <p:nvPr/>
          </p:nvGrpSpPr>
          <p:grpSpPr>
            <a:xfrm>
              <a:off x="3117449" y="3283273"/>
              <a:ext cx="3554457" cy="583090"/>
              <a:chOff x="778835" y="1570356"/>
              <a:chExt cx="3506717" cy="616353"/>
            </a:xfrm>
          </p:grpSpPr>
          <p:sp>
            <p:nvSpPr>
              <p:cNvPr id="106" name="Freeform 105"/>
              <p:cNvSpPr/>
              <p:nvPr/>
            </p:nvSpPr>
            <p:spPr>
              <a:xfrm>
                <a:off x="1274291" y="1644250"/>
                <a:ext cx="3011261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Advocacy/Advisory Implementation Plan</a:t>
                </a:r>
                <a:endParaRPr lang="en-US" sz="1200" kern="1200" dirty="0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778835" y="1570356"/>
                <a:ext cx="621784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00" kern="1200" dirty="0" smtClean="0"/>
                  <a:t>Safety Policy</a:t>
                </a:r>
                <a:endParaRPr lang="en-US" sz="700" kern="1200" dirty="0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6331371" y="3412194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#5</a:t>
              </a:r>
              <a:endParaRPr lang="en-US" sz="1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99068" y="4082021"/>
            <a:ext cx="2230670" cy="583090"/>
            <a:chOff x="1599068" y="4082021"/>
            <a:chExt cx="2230670" cy="583090"/>
          </a:xfrm>
        </p:grpSpPr>
        <p:grpSp>
          <p:nvGrpSpPr>
            <p:cNvPr id="64" name="Group 63"/>
            <p:cNvGrpSpPr>
              <a:grpSpLocks noChangeAspect="1"/>
            </p:cNvGrpSpPr>
            <p:nvPr/>
          </p:nvGrpSpPr>
          <p:grpSpPr>
            <a:xfrm>
              <a:off x="1599068" y="4082021"/>
              <a:ext cx="2188838" cy="583090"/>
              <a:chOff x="778835" y="1570356"/>
              <a:chExt cx="2140215" cy="616353"/>
            </a:xfrm>
          </p:grpSpPr>
          <p:sp>
            <p:nvSpPr>
              <p:cNvPr id="65" name="Freeform 64"/>
              <p:cNvSpPr/>
              <p:nvPr/>
            </p:nvSpPr>
            <p:spPr>
              <a:xfrm>
                <a:off x="1274291" y="1644250"/>
                <a:ext cx="1644759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Safety PU Codes &amp; General Orders</a:t>
                </a:r>
                <a:endParaRPr lang="en-US" sz="1200" kern="1200" dirty="0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778835" y="1570356"/>
                <a:ext cx="621784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00" kern="1200" dirty="0" smtClean="0"/>
                  <a:t>Safety Promotion</a:t>
                </a:r>
                <a:endParaRPr lang="en-US" sz="700" kern="1200" dirty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3463932" y="4219677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#2</a:t>
              </a:r>
              <a:endParaRPr lang="en-US" sz="1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17594" y="3959269"/>
            <a:ext cx="3723141" cy="583090"/>
            <a:chOff x="3817594" y="3959269"/>
            <a:chExt cx="3723141" cy="583090"/>
          </a:xfrm>
        </p:grpSpPr>
        <p:grpSp>
          <p:nvGrpSpPr>
            <p:cNvPr id="109" name="Group 108"/>
            <p:cNvGrpSpPr>
              <a:grpSpLocks noChangeAspect="1"/>
            </p:cNvGrpSpPr>
            <p:nvPr/>
          </p:nvGrpSpPr>
          <p:grpSpPr>
            <a:xfrm>
              <a:off x="3817594" y="3959269"/>
              <a:ext cx="3703428" cy="583090"/>
              <a:chOff x="778835" y="1570356"/>
              <a:chExt cx="3506717" cy="616353"/>
            </a:xfrm>
          </p:grpSpPr>
          <p:sp>
            <p:nvSpPr>
              <p:cNvPr id="110" name="Freeform 109"/>
              <p:cNvSpPr/>
              <p:nvPr/>
            </p:nvSpPr>
            <p:spPr>
              <a:xfrm>
                <a:off x="1274291" y="1644250"/>
                <a:ext cx="3011261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</p:spPr>
            <p:style>
              <a:ln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Enforcement Document Standards Review</a:t>
                </a:r>
                <a:endParaRPr lang="en-US" sz="1200" kern="1200" dirty="0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778835" y="1570356"/>
                <a:ext cx="705490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00" kern="1200" dirty="0" smtClean="0"/>
                  <a:t>Safety Compliance &amp; Enforcement</a:t>
                </a:r>
                <a:endParaRPr lang="en-US" sz="700" kern="1200" dirty="0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7174929" y="4073586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#6</a:t>
              </a:r>
              <a:endParaRPr lang="en-US" sz="1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42313" y="4656376"/>
            <a:ext cx="2720409" cy="583090"/>
            <a:chOff x="3842313" y="4656376"/>
            <a:chExt cx="2720409" cy="583090"/>
          </a:xfrm>
        </p:grpSpPr>
        <p:grpSp>
          <p:nvGrpSpPr>
            <p:cNvPr id="113" name="Group 112"/>
            <p:cNvGrpSpPr>
              <a:grpSpLocks noChangeAspect="1"/>
            </p:cNvGrpSpPr>
            <p:nvPr/>
          </p:nvGrpSpPr>
          <p:grpSpPr>
            <a:xfrm>
              <a:off x="3842313" y="4656376"/>
              <a:ext cx="2696680" cy="583090"/>
              <a:chOff x="778835" y="1570356"/>
              <a:chExt cx="2386314" cy="616353"/>
            </a:xfrm>
          </p:grpSpPr>
          <p:sp>
            <p:nvSpPr>
              <p:cNvPr id="114" name="Freeform 113"/>
              <p:cNvSpPr/>
              <p:nvPr/>
            </p:nvSpPr>
            <p:spPr>
              <a:xfrm>
                <a:off x="1274291" y="1644250"/>
                <a:ext cx="1890858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Staff “Safety Flag” System</a:t>
                </a:r>
                <a:endParaRPr lang="en-US" sz="1200" kern="1200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778835" y="1570356"/>
                <a:ext cx="621784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800" kern="1200" dirty="0" smtClean="0"/>
                  <a:t>Risk </a:t>
                </a:r>
                <a:r>
                  <a:rPr lang="en-US" sz="650" dirty="0" smtClean="0"/>
                  <a:t>Management</a:t>
                </a:r>
                <a:endParaRPr lang="en-US" sz="650" kern="1200" dirty="0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6196916" y="4785297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#7</a:t>
              </a:r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42904" y="5311260"/>
            <a:ext cx="2522914" cy="583091"/>
            <a:chOff x="4542904" y="5311260"/>
            <a:chExt cx="2522914" cy="583091"/>
          </a:xfrm>
        </p:grpSpPr>
        <p:grpSp>
          <p:nvGrpSpPr>
            <p:cNvPr id="117" name="Group 116"/>
            <p:cNvGrpSpPr>
              <a:grpSpLocks noChangeAspect="1"/>
            </p:cNvGrpSpPr>
            <p:nvPr/>
          </p:nvGrpSpPr>
          <p:grpSpPr>
            <a:xfrm>
              <a:off x="4542904" y="5311260"/>
              <a:ext cx="2522914" cy="583091"/>
              <a:chOff x="778835" y="1570355"/>
              <a:chExt cx="2489029" cy="616354"/>
            </a:xfrm>
          </p:grpSpPr>
          <p:sp>
            <p:nvSpPr>
              <p:cNvPr id="118" name="Freeform 117"/>
              <p:cNvSpPr/>
              <p:nvPr/>
            </p:nvSpPr>
            <p:spPr>
              <a:xfrm>
                <a:off x="1274291" y="1644250"/>
                <a:ext cx="1993573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</p:spPr>
            <p:style>
              <a:ln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 Enforcement Policy</a:t>
                </a:r>
                <a:endParaRPr lang="en-US" sz="1200" kern="1200" dirty="0"/>
              </a:p>
            </p:txBody>
          </p:sp>
          <p:sp>
            <p:nvSpPr>
              <p:cNvPr id="119" name="Freeform 118"/>
              <p:cNvSpPr/>
              <p:nvPr/>
            </p:nvSpPr>
            <p:spPr>
              <a:xfrm>
                <a:off x="778835" y="1570355"/>
                <a:ext cx="725317" cy="616354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00" kern="1200" dirty="0" smtClean="0"/>
                  <a:t>Safety Compliance &amp; Enforcement</a:t>
                </a:r>
                <a:endParaRPr lang="en-US" sz="700" kern="1200" dirty="0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6614933" y="5440182"/>
              <a:ext cx="3848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#8</a:t>
              </a:r>
              <a:endParaRPr lang="en-US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72000" y="5987258"/>
            <a:ext cx="3862745" cy="642142"/>
            <a:chOff x="4572000" y="5987258"/>
            <a:chExt cx="3862745" cy="642142"/>
          </a:xfrm>
        </p:grpSpPr>
        <p:grpSp>
          <p:nvGrpSpPr>
            <p:cNvPr id="121" name="Group 120"/>
            <p:cNvGrpSpPr>
              <a:grpSpLocks noChangeAspect="1"/>
            </p:cNvGrpSpPr>
            <p:nvPr/>
          </p:nvGrpSpPr>
          <p:grpSpPr>
            <a:xfrm>
              <a:off x="4572000" y="5987258"/>
              <a:ext cx="3862745" cy="642142"/>
              <a:chOff x="778835" y="1570356"/>
              <a:chExt cx="3506717" cy="616353"/>
            </a:xfrm>
          </p:grpSpPr>
          <p:sp>
            <p:nvSpPr>
              <p:cNvPr id="122" name="Freeform 121"/>
              <p:cNvSpPr/>
              <p:nvPr/>
            </p:nvSpPr>
            <p:spPr>
              <a:xfrm>
                <a:off x="1274291" y="1644250"/>
                <a:ext cx="3011261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Rules of Practice and Procedure Stakeholder Process</a:t>
                </a:r>
                <a:endParaRPr lang="en-US" sz="1200" kern="1200" dirty="0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778835" y="1570356"/>
                <a:ext cx="621784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00" kern="1200" dirty="0" smtClean="0"/>
                  <a:t>Safety Policy</a:t>
                </a:r>
                <a:endParaRPr lang="en-US" sz="700" kern="1200" dirty="0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8049890" y="6096000"/>
              <a:ext cx="3848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#9</a:t>
              </a:r>
              <a:endParaRPr lang="en-US" sz="1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2221" y="2094092"/>
            <a:ext cx="2517779" cy="628771"/>
            <a:chOff x="5102221" y="2094092"/>
            <a:chExt cx="2517779" cy="628771"/>
          </a:xfrm>
        </p:grpSpPr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5102221" y="2094092"/>
              <a:ext cx="2418801" cy="628771"/>
              <a:chOff x="778835" y="1570356"/>
              <a:chExt cx="2386314" cy="616353"/>
            </a:xfrm>
          </p:grpSpPr>
          <p:sp>
            <p:nvSpPr>
              <p:cNvPr id="61" name="Freeform 60"/>
              <p:cNvSpPr/>
              <p:nvPr/>
            </p:nvSpPr>
            <p:spPr>
              <a:xfrm>
                <a:off x="1274291" y="1644250"/>
                <a:ext cx="1890858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Cyber Security Team</a:t>
                </a:r>
                <a:endParaRPr lang="en-US" sz="1200" kern="1200" dirty="0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778835" y="1570356"/>
                <a:ext cx="679725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800" kern="1200" dirty="0" smtClean="0"/>
                  <a:t>Risk </a:t>
                </a:r>
                <a:r>
                  <a:rPr lang="en-US" sz="650" dirty="0" smtClean="0"/>
                  <a:t>Management</a:t>
                </a:r>
                <a:endParaRPr lang="en-US" sz="650" kern="1200" dirty="0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7093368" y="2222826"/>
              <a:ext cx="5266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#10</a:t>
              </a:r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53200" y="1371600"/>
            <a:ext cx="2210698" cy="664898"/>
            <a:chOff x="6553200" y="1371600"/>
            <a:chExt cx="2210698" cy="664898"/>
          </a:xfrm>
        </p:grpSpPr>
        <p:grpSp>
          <p:nvGrpSpPr>
            <p:cNvPr id="125" name="Group 124"/>
            <p:cNvGrpSpPr>
              <a:grpSpLocks noChangeAspect="1"/>
            </p:cNvGrpSpPr>
            <p:nvPr/>
          </p:nvGrpSpPr>
          <p:grpSpPr>
            <a:xfrm>
              <a:off x="6553200" y="1371600"/>
              <a:ext cx="2135536" cy="664898"/>
              <a:chOff x="778835" y="1570356"/>
              <a:chExt cx="1726046" cy="616353"/>
            </a:xfrm>
          </p:grpSpPr>
          <p:sp>
            <p:nvSpPr>
              <p:cNvPr id="126" name="Freeform 125"/>
              <p:cNvSpPr/>
              <p:nvPr/>
            </p:nvSpPr>
            <p:spPr>
              <a:xfrm>
                <a:off x="1274291" y="1644250"/>
                <a:ext cx="1230590" cy="450099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Safety En Banc</a:t>
                </a:r>
                <a:endParaRPr lang="en-US" sz="1200" kern="1200" dirty="0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778835" y="1570356"/>
                <a:ext cx="621784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00" kern="1200" dirty="0" smtClean="0"/>
                  <a:t>Safety Promotion</a:t>
                </a:r>
                <a:endParaRPr lang="en-US" sz="700" kern="1200" dirty="0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8260266" y="1530598"/>
              <a:ext cx="5036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#11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521022" y="2837531"/>
            <a:ext cx="1775378" cy="941456"/>
            <a:chOff x="7521022" y="2837531"/>
            <a:chExt cx="1775378" cy="941456"/>
          </a:xfrm>
        </p:grpSpPr>
        <p:grpSp>
          <p:nvGrpSpPr>
            <p:cNvPr id="129" name="Group 128"/>
            <p:cNvGrpSpPr>
              <a:grpSpLocks noChangeAspect="1"/>
            </p:cNvGrpSpPr>
            <p:nvPr/>
          </p:nvGrpSpPr>
          <p:grpSpPr>
            <a:xfrm>
              <a:off x="7521022" y="2839341"/>
              <a:ext cx="1596107" cy="939646"/>
              <a:chOff x="778835" y="1644250"/>
              <a:chExt cx="1574670" cy="874076"/>
            </a:xfrm>
          </p:grpSpPr>
          <p:sp>
            <p:nvSpPr>
              <p:cNvPr id="130" name="Freeform 129"/>
              <p:cNvSpPr/>
              <p:nvPr/>
            </p:nvSpPr>
            <p:spPr>
              <a:xfrm>
                <a:off x="1274291" y="1644250"/>
                <a:ext cx="1079214" cy="874076"/>
              </a:xfrm>
              <a:custGeom>
                <a:avLst/>
                <a:gdLst>
                  <a:gd name="connsiteX0" fmla="*/ 102728 w 616353"/>
                  <a:gd name="connsiteY0" fmla="*/ 0 h 1923133"/>
                  <a:gd name="connsiteX1" fmla="*/ 513625 w 616353"/>
                  <a:gd name="connsiteY1" fmla="*/ 0 h 1923133"/>
                  <a:gd name="connsiteX2" fmla="*/ 616353 w 616353"/>
                  <a:gd name="connsiteY2" fmla="*/ 102728 h 1923133"/>
                  <a:gd name="connsiteX3" fmla="*/ 616353 w 616353"/>
                  <a:gd name="connsiteY3" fmla="*/ 1923133 h 1923133"/>
                  <a:gd name="connsiteX4" fmla="*/ 616353 w 616353"/>
                  <a:gd name="connsiteY4" fmla="*/ 1923133 h 1923133"/>
                  <a:gd name="connsiteX5" fmla="*/ 0 w 616353"/>
                  <a:gd name="connsiteY5" fmla="*/ 1923133 h 1923133"/>
                  <a:gd name="connsiteX6" fmla="*/ 0 w 616353"/>
                  <a:gd name="connsiteY6" fmla="*/ 1923133 h 1923133"/>
                  <a:gd name="connsiteX7" fmla="*/ 0 w 616353"/>
                  <a:gd name="connsiteY7" fmla="*/ 102728 h 1923133"/>
                  <a:gd name="connsiteX8" fmla="*/ 102728 w 616353"/>
                  <a:gd name="connsiteY8" fmla="*/ 0 h 192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6353" h="1923133">
                    <a:moveTo>
                      <a:pt x="616353" y="320530"/>
                    </a:moveTo>
                    <a:lnTo>
                      <a:pt x="616353" y="1602603"/>
                    </a:lnTo>
                    <a:cubicBezTo>
                      <a:pt x="616353" y="1779627"/>
                      <a:pt x="601613" y="1923133"/>
                      <a:pt x="583429" y="1923133"/>
                    </a:cubicBezTo>
                    <a:lnTo>
                      <a:pt x="0" y="1923133"/>
                    </a:lnTo>
                    <a:lnTo>
                      <a:pt x="0" y="19231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3429" y="0"/>
                    </a:lnTo>
                    <a:cubicBezTo>
                      <a:pt x="601613" y="0"/>
                      <a:pt x="616353" y="143506"/>
                      <a:pt x="616353" y="320530"/>
                    </a:cubicBezTo>
                    <a:close/>
                  </a:path>
                </a:pathLst>
              </a:custGeom>
            </p:spPr>
            <p:style>
              <a:ln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52948" rIns="75808" bIns="52948" numCol="1" spcCol="1270" anchor="ctr" anchorCtr="0">
                <a:noAutofit/>
              </a:bodyPr>
              <a:lstStyle/>
              <a:p>
                <a:pPr marL="182880" lvl="1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1200" kern="1200" dirty="0" smtClean="0"/>
                  <a:t>Safety Website Update Completion</a:t>
                </a:r>
                <a:endParaRPr lang="en-US" sz="1200" kern="1200" dirty="0"/>
              </a:p>
            </p:txBody>
          </p:sp>
          <p:sp>
            <p:nvSpPr>
              <p:cNvPr id="131" name="Freeform 130"/>
              <p:cNvSpPr/>
              <p:nvPr/>
            </p:nvSpPr>
            <p:spPr>
              <a:xfrm>
                <a:off x="778835" y="1765617"/>
                <a:ext cx="698116" cy="616353"/>
              </a:xfrm>
              <a:custGeom>
                <a:avLst/>
                <a:gdLst>
                  <a:gd name="connsiteX0" fmla="*/ 0 w 621784"/>
                  <a:gd name="connsiteY0" fmla="*/ 308177 h 616353"/>
                  <a:gd name="connsiteX1" fmla="*/ 310892 w 621784"/>
                  <a:gd name="connsiteY1" fmla="*/ 0 h 616353"/>
                  <a:gd name="connsiteX2" fmla="*/ 621784 w 621784"/>
                  <a:gd name="connsiteY2" fmla="*/ 308177 h 616353"/>
                  <a:gd name="connsiteX3" fmla="*/ 310892 w 621784"/>
                  <a:gd name="connsiteY3" fmla="*/ 616354 h 616353"/>
                  <a:gd name="connsiteX4" fmla="*/ 0 w 621784"/>
                  <a:gd name="connsiteY4" fmla="*/ 308177 h 616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1784" h="616353">
                    <a:moveTo>
                      <a:pt x="0" y="308177"/>
                    </a:moveTo>
                    <a:cubicBezTo>
                      <a:pt x="0" y="137976"/>
                      <a:pt x="139191" y="0"/>
                      <a:pt x="310892" y="0"/>
                    </a:cubicBezTo>
                    <a:cubicBezTo>
                      <a:pt x="482593" y="0"/>
                      <a:pt x="621784" y="137976"/>
                      <a:pt x="621784" y="308177"/>
                    </a:cubicBezTo>
                    <a:cubicBezTo>
                      <a:pt x="621784" y="478378"/>
                      <a:pt x="482593" y="616354"/>
                      <a:pt x="310892" y="616354"/>
                    </a:cubicBezTo>
                    <a:cubicBezTo>
                      <a:pt x="139191" y="616354"/>
                      <a:pt x="0" y="478378"/>
                      <a:pt x="0" y="308177"/>
                    </a:cubicBez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7728" tIns="103598" rIns="117728" bIns="103598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00" kern="1200" dirty="0" smtClean="0"/>
                  <a:t>Safety Compliance &amp; Enforcement</a:t>
                </a:r>
                <a:endParaRPr lang="en-US" sz="700" kern="1200" dirty="0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8732274" y="2837531"/>
              <a:ext cx="5641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#12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48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305</Words>
  <Application>Microsoft Office PowerPoint</Application>
  <PresentationFormat>On-screen Show (4:3)</PresentationFormat>
  <Paragraphs>69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Theme1</vt:lpstr>
      <vt:lpstr>2015 Safety Action Plan &amp; Regulatory Strategy</vt:lpstr>
      <vt:lpstr>Safety Action Plan &amp; Regulatory Strategy</vt:lpstr>
      <vt:lpstr>2015  Safety Action  Plan Deliverables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Malashenko, Elizaveta I.</dc:creator>
  <cp:lastModifiedBy>Zafar, Marzia</cp:lastModifiedBy>
  <cp:revision>33</cp:revision>
  <dcterms:created xsi:type="dcterms:W3CDTF">2015-01-21T22:16:46Z</dcterms:created>
  <dcterms:modified xsi:type="dcterms:W3CDTF">2015-03-25T16:42:29Z</dcterms:modified>
</cp:coreProperties>
</file>