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4"/>
  </p:notesMasterIdLst>
  <p:sldIdLst>
    <p:sldId id="256" r:id="rId2"/>
    <p:sldId id="268" r:id="rId3"/>
    <p:sldId id="261" r:id="rId4"/>
    <p:sldId id="263" r:id="rId5"/>
    <p:sldId id="265" r:id="rId6"/>
    <p:sldId id="266" r:id="rId7"/>
    <p:sldId id="267" r:id="rId8"/>
    <p:sldId id="273" r:id="rId9"/>
    <p:sldId id="274" r:id="rId10"/>
    <p:sldId id="272" r:id="rId11"/>
    <p:sldId id="262" r:id="rId12"/>
    <p:sldId id="271" r:id="rId13"/>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90044"/>
    <a:srgbClr val="0193D5"/>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6834" autoAdjust="0"/>
  </p:normalViewPr>
  <p:slideViewPr>
    <p:cSldViewPr snapToObjects="1">
      <p:cViewPr>
        <p:scale>
          <a:sx n="94" d="100"/>
          <a:sy n="94" d="100"/>
        </p:scale>
        <p:origin x="-1142" y="134"/>
      </p:cViewPr>
      <p:guideLst>
        <p:guide orient="horz" pos="216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4" d="100"/>
        <a:sy n="13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ＭＳ Ｐゴシック" pitchFamily="-65" charset="-128"/>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charset="0"/>
                <a:ea typeface="ＭＳ Ｐゴシック" pitchFamily="-65" charset="-128"/>
              </a:defRPr>
            </a:lvl1pPr>
          </a:lstStyle>
          <a:p>
            <a:pPr>
              <a:defRPr/>
            </a:pPr>
            <a:fld id="{6CBE024C-A11F-44C8-A444-68B8D0A62D47}" type="datetimeFigureOut">
              <a:rPr lang="en-US"/>
              <a:pPr>
                <a:defRPr/>
              </a:pPr>
              <a:t>11/23/2015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charset="0"/>
                <a:ea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atin typeface="Arial" charset="0"/>
                <a:ea typeface="ＭＳ Ｐゴシック" pitchFamily="-65" charset="-128"/>
              </a:defRPr>
            </a:lvl1pPr>
          </a:lstStyle>
          <a:p>
            <a:pPr>
              <a:defRPr/>
            </a:pPr>
            <a:fld id="{4C7D9BB2-2479-4394-A3D1-05F0992F03FD}" type="slidenum">
              <a:rPr lang="en-US"/>
              <a:pPr>
                <a:defRPr/>
              </a:pPr>
              <a:t>‹#›</a:t>
            </a:fld>
            <a:endParaRPr lang="en-US"/>
          </a:p>
        </p:txBody>
      </p:sp>
    </p:spTree>
    <p:extLst>
      <p:ext uri="{BB962C8B-B14F-4D97-AF65-F5344CB8AC3E}">
        <p14:creationId xmlns:p14="http://schemas.microsoft.com/office/powerpoint/2010/main" val="30154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7D9BB2-2479-4394-A3D1-05F0992F03FD}" type="slidenum">
              <a:rPr lang="en-US" smtClean="0"/>
              <a:pPr>
                <a:defRPr/>
              </a:pPr>
              <a:t>3</a:t>
            </a:fld>
            <a:endParaRPr lang="en-US"/>
          </a:p>
        </p:txBody>
      </p:sp>
    </p:spTree>
    <p:extLst>
      <p:ext uri="{BB962C8B-B14F-4D97-AF65-F5344CB8AC3E}">
        <p14:creationId xmlns:p14="http://schemas.microsoft.com/office/powerpoint/2010/main" val="324012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a:buFontTx/>
              <a:buChar char="•"/>
            </a:pPr>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A64C89C-4D90-4F48-AD24-A1F7AB9D9AD3}" type="slidenum">
              <a:rPr lang="en-US" altLang="en-US" smtClean="0"/>
              <a:pPr eaLnBrk="1" hangingPunct="1"/>
              <a:t>4</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C7D9BB2-2479-4394-A3D1-05F0992F03FD}" type="slidenum">
              <a:rPr lang="en-US" smtClean="0"/>
              <a:pPr>
                <a:defRPr/>
              </a:pPr>
              <a:t>5</a:t>
            </a:fld>
            <a:endParaRPr lang="en-US"/>
          </a:p>
        </p:txBody>
      </p:sp>
    </p:spTree>
    <p:extLst>
      <p:ext uri="{BB962C8B-B14F-4D97-AF65-F5344CB8AC3E}">
        <p14:creationId xmlns:p14="http://schemas.microsoft.com/office/powerpoint/2010/main" val="110667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C7D9BB2-2479-4394-A3D1-05F0992F03FD}" type="slidenum">
              <a:rPr lang="en-US" smtClean="0"/>
              <a:pPr>
                <a:defRPr/>
              </a:pPr>
              <a:t>6</a:t>
            </a:fld>
            <a:endParaRPr lang="en-US"/>
          </a:p>
        </p:txBody>
      </p:sp>
    </p:spTree>
    <p:extLst>
      <p:ext uri="{BB962C8B-B14F-4D97-AF65-F5344CB8AC3E}">
        <p14:creationId xmlns:p14="http://schemas.microsoft.com/office/powerpoint/2010/main" val="1233343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1" descr="FireSty-TitlePage-B.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DGEconnectedlogo_SM.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29400" y="381000"/>
            <a:ext cx="1828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457200" y="1295400"/>
            <a:ext cx="6400800" cy="506730"/>
          </a:xfrm>
        </p:spPr>
        <p:txBody>
          <a:bodyPr lIns="0">
            <a:normAutofit/>
          </a:bodyPr>
          <a:lstStyle>
            <a:lvl1pPr marL="0" indent="0" algn="l">
              <a:buNone/>
              <a:defRPr sz="2000" b="0" i="1">
                <a:solidFill>
                  <a:srgbClr val="000000"/>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itle 1"/>
          <p:cNvSpPr>
            <a:spLocks noGrp="1"/>
          </p:cNvSpPr>
          <p:nvPr>
            <p:ph type="title"/>
          </p:nvPr>
        </p:nvSpPr>
        <p:spPr>
          <a:xfrm>
            <a:off x="457200" y="326282"/>
            <a:ext cx="6172200" cy="969118"/>
          </a:xfrm>
        </p:spPr>
        <p:txBody>
          <a:bodyPr lIns="0">
            <a:normAutofit/>
          </a:bodyPr>
          <a:lstStyle>
            <a:lvl1pPr algn="l">
              <a:defRPr sz="3000" b="0" i="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F56BD15C-6B62-4E01-A251-11BF5D637D4C}" type="slidenum">
              <a:rPr lang="en-US"/>
              <a:pPr>
                <a:defRPr/>
              </a:pPr>
              <a:t>‹#›</a:t>
            </a:fld>
            <a:endParaRPr lang="en-US" dirty="0"/>
          </a:p>
        </p:txBody>
      </p:sp>
    </p:spTree>
    <p:extLst>
      <p:ext uri="{BB962C8B-B14F-4D97-AF65-F5344CB8AC3E}">
        <p14:creationId xmlns:p14="http://schemas.microsoft.com/office/powerpoint/2010/main" val="26577193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1"/>
            <a:ext cx="6858000" cy="533400"/>
          </a:xfrm>
          <a:solidFill>
            <a:srgbClr val="C90044"/>
          </a:solidFill>
        </p:spPr>
        <p:txBody>
          <a:bodyPr lIns="182880"/>
          <a:lstStyle>
            <a:lvl1pPr>
              <a:defRPr sz="1800" i="0">
                <a:solidFill>
                  <a:srgbClr val="FFFFFF"/>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2"/>
          </p:nvPr>
        </p:nvSpPr>
        <p:spPr>
          <a:xfrm>
            <a:off x="7620000" y="6416675"/>
            <a:ext cx="1371600" cy="365125"/>
          </a:xfrm>
        </p:spPr>
        <p:txBody>
          <a:bodyPr/>
          <a:lstStyle>
            <a:lvl1pPr>
              <a:defRPr>
                <a:latin typeface="Arial" panose="020B0604020202020204" pitchFamily="34" charset="0"/>
                <a:cs typeface="Arial" panose="020B0604020202020204" pitchFamily="34" charset="0"/>
              </a:defRPr>
            </a:lvl1pPr>
          </a:lstStyle>
          <a:p>
            <a:pPr>
              <a:defRPr/>
            </a:pPr>
            <a:fld id="{D85371F6-4939-4B16-A017-CDC568239ECF}" type="slidenum">
              <a:rPr lang="en-US" smtClean="0"/>
              <a:pPr>
                <a:defRPr/>
              </a:pPr>
              <a:t>‹#›</a:t>
            </a:fld>
            <a:endParaRPr lang="en-US" dirty="0"/>
          </a:p>
        </p:txBody>
      </p:sp>
      <p:sp>
        <p:nvSpPr>
          <p:cNvPr id="6" name="Footer Placeholder 1"/>
          <p:cNvSpPr>
            <a:spLocks noGrp="1"/>
          </p:cNvSpPr>
          <p:nvPr>
            <p:ph type="ftr" sz="quarter" idx="4294967295"/>
          </p:nvPr>
        </p:nvSpPr>
        <p:spPr>
          <a:xfrm>
            <a:off x="228600" y="6477000"/>
            <a:ext cx="6477000" cy="244475"/>
          </a:xfrm>
          <a:prstGeom prst="rect">
            <a:avLst/>
          </a:prstGeom>
        </p:spPr>
        <p:txBody>
          <a:bodyPr/>
          <a:lstStyle/>
          <a:p>
            <a:pPr>
              <a:defRPr/>
            </a:pPr>
            <a:r>
              <a:rPr lang="en-US" sz="900" dirty="0" smtClean="0">
                <a:solidFill>
                  <a:schemeClr val="bg1">
                    <a:lumMod val="50000"/>
                  </a:schemeClr>
                </a:solidFill>
              </a:rPr>
              <a:t>Privileged &amp; Confidential, Prepared at the Direction of Counsel</a:t>
            </a:r>
          </a:p>
        </p:txBody>
      </p:sp>
    </p:spTree>
    <p:extLst>
      <p:ext uri="{BB962C8B-B14F-4D97-AF65-F5344CB8AC3E}">
        <p14:creationId xmlns:p14="http://schemas.microsoft.com/office/powerpoint/2010/main" val="38352797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D2A50EB6-A35C-4B48-B4DF-658AF125345C}" type="slidenum">
              <a:rPr lang="en-US"/>
              <a:pPr>
                <a:defRPr/>
              </a:pPr>
              <a:t>‹#›</a:t>
            </a:fld>
            <a:endParaRPr lang="en-US" dirty="0"/>
          </a:p>
        </p:txBody>
      </p:sp>
      <p:sp>
        <p:nvSpPr>
          <p:cNvPr id="5" name="Footer Placeholder 1"/>
          <p:cNvSpPr>
            <a:spLocks noGrp="1"/>
          </p:cNvSpPr>
          <p:nvPr>
            <p:ph type="ftr" sz="quarter" idx="4294967295"/>
          </p:nvPr>
        </p:nvSpPr>
        <p:spPr>
          <a:xfrm>
            <a:off x="228600" y="6477000"/>
            <a:ext cx="6477000" cy="244475"/>
          </a:xfrm>
          <a:prstGeom prst="rect">
            <a:avLst/>
          </a:prstGeom>
        </p:spPr>
        <p:txBody>
          <a:bodyPr/>
          <a:lstStyle/>
          <a:p>
            <a:pPr>
              <a:defRPr/>
            </a:pPr>
            <a:r>
              <a:rPr lang="en-US" sz="900" dirty="0" smtClean="0">
                <a:solidFill>
                  <a:schemeClr val="bg1">
                    <a:lumMod val="50000"/>
                  </a:schemeClr>
                </a:solidFill>
              </a:rPr>
              <a:t>Privileged &amp; Confidential, Prepared at the Direction of Counsel</a:t>
            </a:r>
          </a:p>
        </p:txBody>
      </p:sp>
    </p:spTree>
    <p:extLst>
      <p:ext uri="{BB962C8B-B14F-4D97-AF65-F5344CB8AC3E}">
        <p14:creationId xmlns:p14="http://schemas.microsoft.com/office/powerpoint/2010/main" val="2940974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FireSty-InsidePage-B.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0" y="304800"/>
            <a:ext cx="6858000" cy="563563"/>
          </a:xfrm>
          <a:prstGeom prst="rect">
            <a:avLst/>
          </a:prstGeom>
          <a:solidFill>
            <a:srgbClr val="C90044"/>
          </a:solidFill>
          <a:ln>
            <a:noFill/>
          </a:ln>
        </p:spPr>
        <p:txBody>
          <a:bodyPr vert="horz" wrap="square" lIns="18288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p:txBody>
      </p:sp>
      <p:sp>
        <p:nvSpPr>
          <p:cNvPr id="6" name="Slide Number Placeholder 5"/>
          <p:cNvSpPr>
            <a:spLocks noGrp="1"/>
          </p:cNvSpPr>
          <p:nvPr>
            <p:ph type="sldNum" sz="quarter" idx="4"/>
          </p:nvPr>
        </p:nvSpPr>
        <p:spPr>
          <a:xfrm>
            <a:off x="7620000" y="6356350"/>
            <a:ext cx="1371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lumMod val="50000"/>
                  </a:schemeClr>
                </a:solidFill>
                <a:latin typeface="Arial" panose="020B0604020202020204" pitchFamily="34" charset="0"/>
                <a:ea typeface="ＭＳ Ｐゴシック" pitchFamily="-65" charset="-128"/>
                <a:cs typeface="Arial" panose="020B0604020202020204" pitchFamily="34" charset="0"/>
              </a:defRPr>
            </a:lvl1pPr>
          </a:lstStyle>
          <a:p>
            <a:pPr>
              <a:defRPr/>
            </a:pPr>
            <a:fld id="{817344F4-2334-4F91-8D5F-5B61F5F6940F}" type="slidenum">
              <a:rPr lang="en-US" smtClean="0"/>
              <a:pPr>
                <a:defRPr/>
              </a:pPr>
              <a:t>‹#›</a:t>
            </a:fld>
            <a:endParaRPr lang="en-US" dirty="0"/>
          </a:p>
        </p:txBody>
      </p:sp>
      <p:pic>
        <p:nvPicPr>
          <p:cNvPr id="1032" name="Picture 8" descr="SDGEconnectedlogo_SM.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315200" y="1905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1"/>
          <p:cNvSpPr>
            <a:spLocks noGrp="1"/>
          </p:cNvSpPr>
          <p:nvPr>
            <p:ph type="ftr" sz="quarter" idx="3"/>
          </p:nvPr>
        </p:nvSpPr>
        <p:spPr>
          <a:xfrm>
            <a:off x="228600" y="6477000"/>
            <a:ext cx="6477000" cy="244475"/>
          </a:xfrm>
          <a:prstGeom prst="rect">
            <a:avLst/>
          </a:prstGeom>
        </p:spPr>
        <p:txBody>
          <a:bodyPr/>
          <a:lstStyle/>
          <a:p>
            <a:pPr>
              <a:defRPr/>
            </a:pPr>
            <a:r>
              <a:rPr lang="en-US" sz="900" dirty="0" smtClean="0">
                <a:solidFill>
                  <a:schemeClr val="bg1">
                    <a:lumMod val="50000"/>
                  </a:schemeClr>
                </a:solidFill>
              </a:rPr>
              <a:t>Privileged &amp; Confidential, Prepared at the Direction of Counsel</a:t>
            </a:r>
          </a:p>
        </p:txBody>
      </p:sp>
    </p:spTree>
  </p:cSld>
  <p:clrMap bg1="lt1" tx1="dk1" bg2="lt2" tx2="dk2" accent1="accent1" accent2="accent2" accent3="accent3" accent4="accent4" accent5="accent5" accent6="accent6" hlink="hlink" folHlink="folHlink"/>
  <p:sldLayoutIdLst>
    <p:sldLayoutId id="2147483832" r:id="rId1"/>
    <p:sldLayoutId id="2147483827" r:id="rId2"/>
    <p:sldLayoutId id="2147483828" r:id="rId3"/>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000" i="0" kern="1200">
          <a:solidFill>
            <a:schemeClr val="bg1"/>
          </a:solidFill>
          <a:latin typeface="Arial" panose="020B0604020202020204" pitchFamily="34" charset="0"/>
          <a:ea typeface="Verdana" pitchFamily="34" charset="0"/>
          <a:cs typeface="Arial" panose="020B0604020202020204" pitchFamily="34" charset="0"/>
        </a:defRPr>
      </a:lvl1pPr>
      <a:lvl2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2pPr>
      <a:lvl3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3pPr>
      <a:lvl4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4pPr>
      <a:lvl5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5pPr>
      <a:lvl6pPr marL="457200" algn="l" defTabSz="457200" rtl="0" fontAlgn="base">
        <a:spcBef>
          <a:spcPct val="0"/>
        </a:spcBef>
        <a:spcAft>
          <a:spcPct val="0"/>
        </a:spcAft>
        <a:defRPr sz="2000" i="1">
          <a:solidFill>
            <a:schemeClr val="bg1"/>
          </a:solidFill>
          <a:latin typeface="Verdana" pitchFamily="34" charset="0"/>
        </a:defRPr>
      </a:lvl6pPr>
      <a:lvl7pPr marL="914400" algn="l" defTabSz="457200" rtl="0" fontAlgn="base">
        <a:spcBef>
          <a:spcPct val="0"/>
        </a:spcBef>
        <a:spcAft>
          <a:spcPct val="0"/>
        </a:spcAft>
        <a:defRPr sz="2000" i="1">
          <a:solidFill>
            <a:schemeClr val="bg1"/>
          </a:solidFill>
          <a:latin typeface="Verdana" pitchFamily="34" charset="0"/>
        </a:defRPr>
      </a:lvl7pPr>
      <a:lvl8pPr marL="1371600" algn="l" defTabSz="457200" rtl="0" fontAlgn="base">
        <a:spcBef>
          <a:spcPct val="0"/>
        </a:spcBef>
        <a:spcAft>
          <a:spcPct val="0"/>
        </a:spcAft>
        <a:defRPr sz="2000" i="1">
          <a:solidFill>
            <a:schemeClr val="bg1"/>
          </a:solidFill>
          <a:latin typeface="Verdana" pitchFamily="34" charset="0"/>
        </a:defRPr>
      </a:lvl8pPr>
      <a:lvl9pPr marL="1828800" algn="l" defTabSz="457200" rtl="0" fontAlgn="base">
        <a:spcBef>
          <a:spcPct val="0"/>
        </a:spcBef>
        <a:spcAft>
          <a:spcPct val="0"/>
        </a:spcAft>
        <a:defRPr sz="2000" i="1">
          <a:solidFill>
            <a:schemeClr val="bg1"/>
          </a:solidFill>
          <a:latin typeface="Verdana" pitchFamily="34" charset="0"/>
        </a:defRPr>
      </a:lvl9pPr>
    </p:titleStyle>
    <p:bodyStyle>
      <a:lvl1pPr marL="163513" indent="-163513" algn="l" defTabSz="457200" rtl="0" eaLnBrk="0" fontAlgn="base" hangingPunct="0">
        <a:spcBef>
          <a:spcPct val="20000"/>
        </a:spcBef>
        <a:spcAft>
          <a:spcPts val="1200"/>
        </a:spcAft>
        <a:buClr>
          <a:schemeClr val="tx1"/>
        </a:buClr>
        <a:buSzPct val="125000"/>
        <a:buFont typeface="Arial" charset="0"/>
        <a:buChar char="•"/>
        <a:defRPr sz="1600" kern="1200">
          <a:solidFill>
            <a:schemeClr val="tx1"/>
          </a:solidFill>
          <a:latin typeface="Arial" panose="020B0604020202020204" pitchFamily="34" charset="0"/>
          <a:ea typeface="Verdana" pitchFamily="34" charset="0"/>
          <a:cs typeface="Arial" panose="020B0604020202020204" pitchFamily="34" charset="0"/>
        </a:defRPr>
      </a:lvl1pPr>
      <a:lvl2pPr marL="685800" indent="-228600" algn="l" defTabSz="457200" rtl="0" eaLnBrk="0" fontAlgn="base" hangingPunct="0">
        <a:spcBef>
          <a:spcPct val="20000"/>
        </a:spcBef>
        <a:spcAft>
          <a:spcPts val="1200"/>
        </a:spcAft>
        <a:buClr>
          <a:schemeClr val="tx1"/>
        </a:buClr>
        <a:buFont typeface="Arial" charset="0"/>
        <a:buChar char="–"/>
        <a:defRPr sz="1400" kern="1200">
          <a:solidFill>
            <a:schemeClr val="tx1"/>
          </a:solidFill>
          <a:latin typeface="Arial" panose="020B0604020202020204" pitchFamily="34" charset="0"/>
          <a:ea typeface="Verdana" pitchFamily="34" charset="0"/>
          <a:cs typeface="Arial" panose="020B0604020202020204" pitchFamily="34" charset="0"/>
        </a:defRPr>
      </a:lvl2pPr>
      <a:lvl3pPr marL="1143000" indent="-2286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Verdana"/>
          <a:ea typeface="Verdana" pitchFamily="34" charset="0"/>
          <a:cs typeface="Verdana"/>
        </a:defRPr>
      </a:lvl3pPr>
      <a:lvl4pPr marL="1600200" indent="-2286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Verdana"/>
          <a:ea typeface="Verdana" pitchFamily="34" charset="0"/>
          <a:cs typeface="Verdana"/>
        </a:defRPr>
      </a:lvl4pPr>
      <a:lvl5pPr marL="2057400" indent="-2286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notesSlide" Target="../notesSlides/notesSlide2.xml"/><Relationship Id="rId21" Type="http://schemas.openxmlformats.org/officeDocument/2006/relationships/image" Target="../media/image30.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slideLayout" Target="../slideLayouts/slideLayout2.xml"/><Relationship Id="rId16" Type="http://schemas.openxmlformats.org/officeDocument/2006/relationships/image" Target="../media/image27.png"/><Relationship Id="rId20" Type="http://schemas.openxmlformats.org/officeDocument/2006/relationships/image" Target="../media/image14.wmf"/><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oleObject" Target="../embeddings/oleObject1.bin"/><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52400" y="6629400"/>
            <a:ext cx="3657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defTabSz="914400" eaLnBrk="1" hangingPunct="1">
              <a:spcBef>
                <a:spcPct val="50000"/>
              </a:spcBef>
              <a:spcAft>
                <a:spcPct val="0"/>
              </a:spcAft>
              <a:buClrTx/>
              <a:buSzTx/>
              <a:buFontTx/>
              <a:buNone/>
            </a:pPr>
            <a:r>
              <a:rPr lang="en-US" altLang="en-US" sz="600">
                <a:solidFill>
                  <a:srgbClr val="B2B2B2"/>
                </a:solidFill>
                <a:ea typeface="MS PGothic" pitchFamily="34" charset="-128"/>
              </a:rPr>
              <a:t>© 2012 San Diego Gas &amp; Electric Company. All copyright and trademark rights reserved.</a:t>
            </a:r>
          </a:p>
        </p:txBody>
      </p:sp>
      <p:sp>
        <p:nvSpPr>
          <p:cNvPr id="2" name="Title 1"/>
          <p:cNvSpPr>
            <a:spLocks noGrp="1"/>
          </p:cNvSpPr>
          <p:nvPr>
            <p:ph type="title"/>
          </p:nvPr>
        </p:nvSpPr>
        <p:spPr>
          <a:xfrm>
            <a:off x="428625" y="228600"/>
            <a:ext cx="6172200" cy="1000125"/>
          </a:xfrm>
          <a:noFill/>
        </p:spPr>
        <p:txBody>
          <a:bodyPr>
            <a:noAutofit/>
          </a:bodyPr>
          <a:lstStyle/>
          <a:p>
            <a:pPr>
              <a:defRPr/>
            </a:pPr>
            <a:r>
              <a:rPr lang="en-US" dirty="0" smtClean="0">
                <a:solidFill>
                  <a:schemeClr val="tx1"/>
                </a:solidFill>
              </a:rPr>
              <a:t>Wildfires, Vegetation Management and Powerlines</a:t>
            </a:r>
            <a:endParaRPr lang="en-US" dirty="0">
              <a:solidFill>
                <a:schemeClr val="tx1"/>
              </a:solidFill>
            </a:endParaRPr>
          </a:p>
        </p:txBody>
      </p:sp>
      <p:sp>
        <p:nvSpPr>
          <p:cNvPr id="3076" name="Subtitle 2"/>
          <p:cNvSpPr>
            <a:spLocks noGrp="1"/>
          </p:cNvSpPr>
          <p:nvPr>
            <p:ph type="subTitle" idx="1"/>
          </p:nvPr>
        </p:nvSpPr>
        <p:spPr>
          <a:xfrm>
            <a:off x="428625" y="1304925"/>
            <a:ext cx="6400800" cy="506413"/>
          </a:xfrm>
        </p:spPr>
        <p:txBody>
          <a:bodyPr>
            <a:normAutofit fontScale="92500" lnSpcReduction="10000"/>
          </a:bodyPr>
          <a:lstStyle/>
          <a:p>
            <a:pPr>
              <a:spcBef>
                <a:spcPct val="0"/>
              </a:spcBef>
              <a:spcAft>
                <a:spcPct val="0"/>
              </a:spcAft>
            </a:pPr>
            <a:r>
              <a:rPr lang="en-US" altLang="en-US" sz="1600" dirty="0" smtClean="0">
                <a:latin typeface="Verdana" pitchFamily="34" charset="0"/>
                <a:cs typeface="Verdana" pitchFamily="34" charset="0"/>
              </a:rPr>
              <a:t>Presented to Senator Hill and Committee</a:t>
            </a:r>
          </a:p>
          <a:p>
            <a:pPr>
              <a:spcBef>
                <a:spcPct val="0"/>
              </a:spcBef>
              <a:spcAft>
                <a:spcPct val="0"/>
              </a:spcAft>
            </a:pPr>
            <a:r>
              <a:rPr lang="en-US" altLang="en-US" sz="1600" dirty="0" smtClean="0">
                <a:latin typeface="Verdana" pitchFamily="34" charset="0"/>
                <a:cs typeface="Verdana" pitchFamily="34" charset="0"/>
              </a:rPr>
              <a:t>November 2015</a:t>
            </a:r>
          </a:p>
        </p:txBody>
      </p:sp>
      <p:sp>
        <p:nvSpPr>
          <p:cNvPr id="3077" name="Rectangle 7"/>
          <p:cNvSpPr>
            <a:spLocks noChangeArrowheads="1"/>
          </p:cNvSpPr>
          <p:nvPr/>
        </p:nvSpPr>
        <p:spPr bwMode="auto">
          <a:xfrm>
            <a:off x="381000" y="5257800"/>
            <a:ext cx="51911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eaLnBrk="1" hangingPunct="1">
              <a:spcBef>
                <a:spcPct val="0"/>
              </a:spcBef>
              <a:spcAft>
                <a:spcPct val="0"/>
              </a:spcAft>
              <a:buClrTx/>
              <a:buSzTx/>
              <a:buFontTx/>
              <a:buNone/>
            </a:pPr>
            <a:r>
              <a:rPr lang="en-US" altLang="en-US" dirty="0" smtClean="0">
                <a:latin typeface="Arial" charset="0"/>
                <a:ea typeface="MS PGothic" pitchFamily="34" charset="-128"/>
              </a:rPr>
              <a:t>David L. Geier</a:t>
            </a:r>
            <a:endParaRPr lang="en-US" altLang="en-US" dirty="0">
              <a:latin typeface="Arial" charset="0"/>
              <a:ea typeface="MS PGothic" pitchFamily="34" charset="-128"/>
            </a:endParaRPr>
          </a:p>
          <a:p>
            <a:pPr eaLnBrk="1" hangingPunct="1">
              <a:spcBef>
                <a:spcPct val="0"/>
              </a:spcBef>
              <a:spcAft>
                <a:spcPct val="0"/>
              </a:spcAft>
              <a:buClrTx/>
              <a:buSzTx/>
              <a:buNone/>
            </a:pPr>
            <a:r>
              <a:rPr lang="en-US" altLang="en-US" dirty="0" smtClean="0">
                <a:latin typeface="Arial" charset="0"/>
                <a:ea typeface="MS PGothic" pitchFamily="34" charset="-128"/>
              </a:rPr>
              <a:t>VP </a:t>
            </a:r>
            <a:r>
              <a:rPr lang="en-US" altLang="en-US" dirty="0">
                <a:latin typeface="Arial" charset="0"/>
                <a:ea typeface="MS PGothic" pitchFamily="34" charset="-128"/>
              </a:rPr>
              <a:t>– Electric Transmission &amp; System </a:t>
            </a:r>
            <a:r>
              <a:rPr lang="en-US" altLang="en-US" dirty="0" smtClean="0">
                <a:latin typeface="Arial" charset="0"/>
                <a:ea typeface="MS PGothic" pitchFamily="34" charset="-128"/>
              </a:rPr>
              <a:t>Engineering</a:t>
            </a:r>
          </a:p>
          <a:p>
            <a:pPr eaLnBrk="1" hangingPunct="1">
              <a:spcBef>
                <a:spcPct val="0"/>
              </a:spcBef>
              <a:spcAft>
                <a:spcPct val="0"/>
              </a:spcAft>
              <a:buClrTx/>
              <a:buSzTx/>
              <a:buNone/>
            </a:pPr>
            <a:r>
              <a:rPr lang="en-US" altLang="en-US" dirty="0" smtClean="0">
                <a:latin typeface="Arial" charset="0"/>
                <a:ea typeface="MS PGothic" pitchFamily="34" charset="-128"/>
              </a:rPr>
              <a:t>San </a:t>
            </a:r>
            <a:r>
              <a:rPr lang="en-US" altLang="en-US" dirty="0">
                <a:latin typeface="Arial" charset="0"/>
                <a:ea typeface="MS PGothic" pitchFamily="34" charset="-128"/>
              </a:rPr>
              <a:t>Diego Gas &amp; </a:t>
            </a:r>
            <a:r>
              <a:rPr lang="en-US" altLang="en-US" dirty="0" smtClean="0">
                <a:latin typeface="Arial" charset="0"/>
                <a:ea typeface="MS PGothic" pitchFamily="34" charset="-128"/>
              </a:rPr>
              <a:t>Electric</a:t>
            </a:r>
            <a:endParaRPr lang="en-US" altLang="en-US" dirty="0">
              <a:latin typeface="Arial" charset="0"/>
              <a:ea typeface="MS PGothic" pitchFamily="34" charset="-128"/>
            </a:endParaRPr>
          </a:p>
          <a:p>
            <a:pPr eaLnBrk="1" hangingPunct="1">
              <a:spcBef>
                <a:spcPct val="0"/>
              </a:spcBef>
              <a:spcAft>
                <a:spcPct val="0"/>
              </a:spcAft>
              <a:buClrTx/>
              <a:buSzTx/>
              <a:buFontTx/>
              <a:buNone/>
            </a:pPr>
            <a:r>
              <a:rPr lang="en-US" altLang="en-US" dirty="0">
                <a:solidFill>
                  <a:srgbClr val="000000"/>
                </a:solidFill>
                <a:latin typeface="Arial" charset="0"/>
                <a:ea typeface="MS PGothic" pitchFamily="34" charset="-128"/>
              </a:rPr>
              <a:t>DGeier@semprautilities.com</a:t>
            </a:r>
          </a:p>
        </p:txBody>
      </p:sp>
      <p:sp>
        <p:nvSpPr>
          <p:cNvPr id="3" name="Slide Number Placeholder 2"/>
          <p:cNvSpPr>
            <a:spLocks noGrp="1"/>
          </p:cNvSpPr>
          <p:nvPr>
            <p:ph type="sldNum" sz="quarter" idx="11"/>
          </p:nvPr>
        </p:nvSpPr>
        <p:spPr/>
        <p:txBody>
          <a:bodyPr/>
          <a:lstStyle/>
          <a:p>
            <a:pPr>
              <a:defRPr/>
            </a:pPr>
            <a:fld id="{F56BD15C-6B62-4E01-A251-11BF5D637D4C}"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Risk Management (</a:t>
            </a:r>
            <a:r>
              <a:rPr lang="en-US" dirty="0" err="1" smtClean="0"/>
              <a:t>FiRM</a:t>
            </a:r>
            <a:r>
              <a:rPr lang="en-US" dirty="0" smtClean="0"/>
              <a:t>)</a:t>
            </a:r>
            <a:endParaRPr lang="en-US" dirty="0"/>
          </a:p>
        </p:txBody>
      </p:sp>
      <p:sp>
        <p:nvSpPr>
          <p:cNvPr id="3" name="Slide Number Placeholder 2"/>
          <p:cNvSpPr>
            <a:spLocks noGrp="1"/>
          </p:cNvSpPr>
          <p:nvPr>
            <p:ph type="sldNum" sz="quarter" idx="12"/>
          </p:nvPr>
        </p:nvSpPr>
        <p:spPr/>
        <p:txBody>
          <a:bodyPr/>
          <a:lstStyle/>
          <a:p>
            <a:pPr>
              <a:defRPr/>
            </a:pPr>
            <a:fld id="{D85371F6-4939-4B16-A017-CDC568239ECF}" type="slidenum">
              <a:rPr lang="en-US" smtClean="0"/>
              <a:pPr>
                <a:defRPr/>
              </a:pPr>
              <a:t>10</a:t>
            </a:fld>
            <a:endParaRPr lang="en-US" dirty="0"/>
          </a:p>
        </p:txBody>
      </p:sp>
      <p:sp>
        <p:nvSpPr>
          <p:cNvPr id="5" name="Rectangle 4"/>
          <p:cNvSpPr/>
          <p:nvPr/>
        </p:nvSpPr>
        <p:spPr>
          <a:xfrm>
            <a:off x="345440" y="979200"/>
            <a:ext cx="8382000" cy="5509200"/>
          </a:xfrm>
          <a:prstGeom prst="rect">
            <a:avLst/>
          </a:prstGeom>
        </p:spPr>
        <p:txBody>
          <a:bodyPr wrap="square">
            <a:spAutoFit/>
          </a:bodyPr>
          <a:lstStyle/>
          <a:p>
            <a:r>
              <a:rPr lang="en-US" sz="1600" dirty="0" smtClean="0"/>
              <a:t>SDG&amp;E </a:t>
            </a:r>
            <a:r>
              <a:rPr lang="en-US" sz="1600" dirty="0"/>
              <a:t>is not waiting to improve its electric system to minimize fire risks.  Using state of the art modelling, mapping and prioritizing techniques, SDG&amp;E has initiated the Fire Risk Management Project, or </a:t>
            </a:r>
            <a:r>
              <a:rPr lang="en-US" sz="1600" dirty="0" err="1"/>
              <a:t>FiRM</a:t>
            </a:r>
            <a:r>
              <a:rPr lang="en-US" sz="1600" dirty="0"/>
              <a:t>.  The </a:t>
            </a:r>
            <a:r>
              <a:rPr lang="en-US" sz="1600" dirty="0" err="1"/>
              <a:t>FiRM</a:t>
            </a:r>
            <a:r>
              <a:rPr lang="en-US" sz="1600" dirty="0"/>
              <a:t> project addresses fire risk by hardening overhead distribution circuits in the Fire Threat Zone (FTZ). The work includes:</a:t>
            </a:r>
          </a:p>
          <a:p>
            <a:r>
              <a:rPr lang="en-US" sz="1600" dirty="0"/>
              <a:t> </a:t>
            </a:r>
          </a:p>
          <a:p>
            <a:pPr marL="285750" lvl="0" indent="-285750">
              <a:buFont typeface="Arial" panose="020B0604020202020204" pitchFamily="34" charset="0"/>
              <a:buChar char="•"/>
            </a:pPr>
            <a:r>
              <a:rPr lang="en-US" sz="1600" dirty="0" err="1"/>
              <a:t>Reconductoring</a:t>
            </a:r>
            <a:r>
              <a:rPr lang="en-US" sz="1600" dirty="0"/>
              <a:t> </a:t>
            </a:r>
          </a:p>
          <a:p>
            <a:pPr marL="285750" lvl="0" indent="-285750">
              <a:buFont typeface="Arial" panose="020B0604020202020204" pitchFamily="34" charset="0"/>
              <a:buChar char="•"/>
            </a:pPr>
            <a:r>
              <a:rPr lang="en-US" sz="1600" dirty="0"/>
              <a:t>Pole replacements</a:t>
            </a:r>
          </a:p>
          <a:p>
            <a:pPr marL="285750" lvl="0" indent="-285750">
              <a:buFont typeface="Arial" panose="020B0604020202020204" pitchFamily="34" charset="0"/>
              <a:buChar char="•"/>
            </a:pPr>
            <a:r>
              <a:rPr lang="en-US" sz="1600" dirty="0"/>
              <a:t>Undergrounding overhead </a:t>
            </a:r>
            <a:r>
              <a:rPr lang="en-US" sz="1600" dirty="0" smtClean="0"/>
              <a:t>facilities</a:t>
            </a:r>
            <a:endParaRPr lang="en-US" sz="1600" dirty="0"/>
          </a:p>
          <a:p>
            <a:pPr marL="285750" lvl="0" indent="-285750">
              <a:buFont typeface="Arial" panose="020B0604020202020204" pitchFamily="34" charset="0"/>
              <a:buChar char="•"/>
            </a:pPr>
            <a:r>
              <a:rPr lang="en-US" sz="1600" dirty="0"/>
              <a:t>Equipment </a:t>
            </a:r>
            <a:r>
              <a:rPr lang="en-US" sz="1600" dirty="0" smtClean="0"/>
              <a:t>installation or </a:t>
            </a:r>
            <a:r>
              <a:rPr lang="en-US" sz="1600" dirty="0"/>
              <a:t>removal </a:t>
            </a:r>
          </a:p>
          <a:p>
            <a:pPr marL="285750" lvl="0" indent="-285750">
              <a:buFont typeface="Arial" panose="020B0604020202020204" pitchFamily="34" charset="0"/>
              <a:buChar char="•"/>
            </a:pPr>
            <a:r>
              <a:rPr lang="en-US" sz="1600" dirty="0"/>
              <a:t>New or upgrading </a:t>
            </a:r>
            <a:r>
              <a:rPr lang="en-US" sz="1600" dirty="0" smtClean="0"/>
              <a:t>technology </a:t>
            </a:r>
            <a:endParaRPr lang="en-US" sz="1600" dirty="0"/>
          </a:p>
          <a:p>
            <a:r>
              <a:rPr lang="en-US" sz="1600" dirty="0"/>
              <a:t> </a:t>
            </a:r>
          </a:p>
          <a:p>
            <a:r>
              <a:rPr lang="en-US" sz="1600" dirty="0" smtClean="0"/>
              <a:t>The </a:t>
            </a:r>
            <a:r>
              <a:rPr lang="en-US" sz="1600" dirty="0"/>
              <a:t>work is prioritized based on fire risk, values at risk, and public safety. The </a:t>
            </a:r>
            <a:r>
              <a:rPr lang="en-US" sz="1600" dirty="0" err="1"/>
              <a:t>FiRM</a:t>
            </a:r>
            <a:r>
              <a:rPr lang="en-US" sz="1600" dirty="0"/>
              <a:t> Analysis Team is a technical advisory team that also continuously looks at failures in the system and makes project recommendations and new technology recommendations. </a:t>
            </a:r>
          </a:p>
          <a:p>
            <a:r>
              <a:rPr lang="en-US" sz="1600" dirty="0"/>
              <a:t> </a:t>
            </a:r>
          </a:p>
          <a:p>
            <a:pPr marL="285750" indent="-285750">
              <a:buFont typeface="Arial" panose="020B0604020202020204" pitchFamily="34" charset="0"/>
              <a:buChar char="•"/>
            </a:pPr>
            <a:r>
              <a:rPr lang="en-US" sz="1600" dirty="0" smtClean="0"/>
              <a:t>7,200 </a:t>
            </a:r>
            <a:r>
              <a:rPr lang="en-US" sz="1600" dirty="0"/>
              <a:t>poles located in the High Risk Fire Area (HRFA) were replaced in 2014 and </a:t>
            </a:r>
            <a:r>
              <a:rPr lang="en-US" sz="1600" dirty="0" smtClean="0"/>
              <a:t>2015.</a:t>
            </a:r>
          </a:p>
          <a:p>
            <a:pPr marL="285750" indent="-285750">
              <a:buFont typeface="Arial" panose="020B0604020202020204" pitchFamily="34" charset="0"/>
              <a:buChar char="•"/>
            </a:pPr>
            <a:r>
              <a:rPr lang="en-US" sz="1600" dirty="0" smtClean="0"/>
              <a:t>Phase </a:t>
            </a:r>
            <a:r>
              <a:rPr lang="en-US" sz="1600" dirty="0"/>
              <a:t>2 of </a:t>
            </a:r>
            <a:r>
              <a:rPr lang="en-US" sz="1600" dirty="0" err="1"/>
              <a:t>FiRM</a:t>
            </a:r>
            <a:r>
              <a:rPr lang="en-US" sz="1600" dirty="0"/>
              <a:t> will address the 30,000 poles </a:t>
            </a:r>
            <a:r>
              <a:rPr lang="en-US" sz="1600" dirty="0" smtClean="0"/>
              <a:t>between </a:t>
            </a:r>
            <a:r>
              <a:rPr lang="en-US" sz="1600" dirty="0"/>
              <a:t>2015 and </a:t>
            </a:r>
            <a:r>
              <a:rPr lang="en-US" sz="1600" dirty="0" smtClean="0"/>
              <a:t>2018.  </a:t>
            </a:r>
          </a:p>
          <a:p>
            <a:pPr marL="285750" indent="-285750">
              <a:buFont typeface="Arial" panose="020B0604020202020204" pitchFamily="34" charset="0"/>
              <a:buChar char="•"/>
            </a:pPr>
            <a:r>
              <a:rPr lang="en-US" sz="1600" dirty="0" smtClean="0"/>
              <a:t>Phase </a:t>
            </a:r>
            <a:r>
              <a:rPr lang="en-US" sz="1600" dirty="0"/>
              <a:t>3 of </a:t>
            </a:r>
            <a:r>
              <a:rPr lang="en-US" sz="1600" dirty="0" err="1"/>
              <a:t>FiRM</a:t>
            </a:r>
            <a:r>
              <a:rPr lang="en-US" sz="1600" dirty="0"/>
              <a:t> will address the remaining </a:t>
            </a:r>
            <a:r>
              <a:rPr lang="en-US" sz="1600" dirty="0" smtClean="0"/>
              <a:t>approximately </a:t>
            </a:r>
            <a:r>
              <a:rPr lang="en-US" sz="1600" dirty="0"/>
              <a:t>40,000 </a:t>
            </a:r>
            <a:r>
              <a:rPr lang="en-US" sz="1600" dirty="0" smtClean="0"/>
              <a:t>poles </a:t>
            </a:r>
            <a:r>
              <a:rPr lang="en-US" sz="1600" dirty="0"/>
              <a:t>after </a:t>
            </a:r>
            <a:r>
              <a:rPr lang="en-US" sz="1600" dirty="0" smtClean="0"/>
              <a:t>2018.</a:t>
            </a:r>
          </a:p>
          <a:p>
            <a:pPr marL="285750" indent="-285750">
              <a:buFont typeface="Arial" panose="020B0604020202020204" pitchFamily="34" charset="0"/>
              <a:buChar char="•"/>
            </a:pPr>
            <a:endParaRPr lang="en-US" sz="1600" dirty="0"/>
          </a:p>
          <a:p>
            <a:r>
              <a:rPr lang="en-US" sz="1600" dirty="0" smtClean="0"/>
              <a:t>Cleveland National Forest project would replace 150 miles of wood poles with steel poles as well as undergrounding portions of existing lines and removals from service and </a:t>
            </a:r>
            <a:r>
              <a:rPr lang="en-US" sz="1600" dirty="0" err="1" smtClean="0"/>
              <a:t>reconductoring</a:t>
            </a:r>
            <a:r>
              <a:rPr lang="en-US" sz="1600" dirty="0" smtClean="0"/>
              <a:t> of certain line segments.    </a:t>
            </a:r>
            <a:endParaRPr lang="en-US" sz="16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505" y="2286000"/>
            <a:ext cx="4455758" cy="118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660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4"/>
          <p:cNvSpPr>
            <a:spLocks noChangeArrowheads="1"/>
          </p:cNvSpPr>
          <p:nvPr/>
        </p:nvSpPr>
        <p:spPr bwMode="auto">
          <a:xfrm>
            <a:off x="152400" y="965299"/>
            <a:ext cx="52578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marL="233363" lvl="0" indent="-233363">
              <a:spcAft>
                <a:spcPts val="600"/>
              </a:spcAft>
              <a:buFont typeface="Arial" panose="020B0604020202020204" pitchFamily="34" charset="0"/>
              <a:buChar char="•"/>
            </a:pPr>
            <a:r>
              <a:rPr lang="en-US" dirty="0" smtClean="0"/>
              <a:t>Turn-off automatic reclosing</a:t>
            </a:r>
            <a:endParaRPr lang="en-US" dirty="0"/>
          </a:p>
          <a:p>
            <a:pPr marL="233363" lvl="0" indent="-233363">
              <a:spcAft>
                <a:spcPts val="600"/>
              </a:spcAft>
              <a:buFont typeface="Arial" panose="020B0604020202020204" pitchFamily="34" charset="0"/>
              <a:buChar char="•"/>
            </a:pPr>
            <a:r>
              <a:rPr lang="en-US" dirty="0" smtClean="0"/>
              <a:t>Mobilizing crews to pre-determined locations </a:t>
            </a:r>
            <a:endParaRPr lang="en-US" dirty="0"/>
          </a:p>
          <a:p>
            <a:pPr marL="233363" lvl="0" indent="-233363">
              <a:spcAft>
                <a:spcPts val="600"/>
              </a:spcAft>
              <a:buFont typeface="Arial" panose="020B0604020202020204" pitchFamily="34" charset="0"/>
              <a:buChar char="•"/>
            </a:pPr>
            <a:r>
              <a:rPr lang="en-US" dirty="0" smtClean="0"/>
              <a:t>De-energize </a:t>
            </a:r>
            <a:r>
              <a:rPr lang="en-US" dirty="0"/>
              <a:t>for safety when necessary </a:t>
            </a:r>
          </a:p>
          <a:p>
            <a:pPr marL="233363" lvl="0" indent="-233363">
              <a:spcAft>
                <a:spcPts val="600"/>
              </a:spcAft>
              <a:buFont typeface="Arial" panose="020B0604020202020204" pitchFamily="34" charset="0"/>
              <a:buChar char="•"/>
            </a:pPr>
            <a:r>
              <a:rPr lang="en-US" dirty="0" smtClean="0"/>
              <a:t>Staging of washing rigs and fire crews to pre-determined locations</a:t>
            </a:r>
            <a:endParaRPr lang="en-US" dirty="0"/>
          </a:p>
          <a:p>
            <a:pPr marL="233363" lvl="0" indent="-233363">
              <a:spcAft>
                <a:spcPts val="600"/>
              </a:spcAft>
              <a:buFont typeface="Arial" panose="020B0604020202020204" pitchFamily="34" charset="0"/>
              <a:buChar char="•"/>
            </a:pPr>
            <a:r>
              <a:rPr lang="en-US" dirty="0" smtClean="0"/>
              <a:t>Prior to and throughout the event, SDG&amp;E provides situational awareness and forecasts to CAISO</a:t>
            </a:r>
            <a:endParaRPr lang="en-US" altLang="en-US" dirty="0"/>
          </a:p>
        </p:txBody>
      </p:sp>
      <p:sp>
        <p:nvSpPr>
          <p:cNvPr id="4" name="Slide Number Placeholder 3"/>
          <p:cNvSpPr>
            <a:spLocks noGrp="1"/>
          </p:cNvSpPr>
          <p:nvPr>
            <p:ph type="sldNum" sz="quarter" idx="12"/>
          </p:nvPr>
        </p:nvSpPr>
        <p:spPr/>
        <p:txBody>
          <a:bodyPr/>
          <a:lstStyle/>
          <a:p>
            <a:pPr>
              <a:defRPr/>
            </a:pPr>
            <a:fld id="{D85371F6-4939-4B16-A017-CDC568239ECF}" type="slidenum">
              <a:rPr lang="en-US" smtClean="0"/>
              <a:pPr>
                <a:defRPr/>
              </a:pPr>
              <a:t>11</a:t>
            </a:fld>
            <a:endParaRPr lang="en-US" dirty="0"/>
          </a:p>
        </p:txBody>
      </p:sp>
      <p:sp>
        <p:nvSpPr>
          <p:cNvPr id="8" name="Title 3"/>
          <p:cNvSpPr>
            <a:spLocks noGrp="1"/>
          </p:cNvSpPr>
          <p:nvPr>
            <p:ph type="title"/>
          </p:nvPr>
        </p:nvSpPr>
        <p:spPr>
          <a:xfrm>
            <a:off x="0" y="228600"/>
            <a:ext cx="6858000" cy="609599"/>
          </a:xfrm>
        </p:spPr>
        <p:txBody>
          <a:bodyPr/>
          <a:lstStyle/>
          <a:p>
            <a:pPr eaLnBrk="1" hangingPunct="1"/>
            <a:r>
              <a:rPr lang="en-US" altLang="en-US" dirty="0" smtClean="0">
                <a:solidFill>
                  <a:schemeClr val="bg1"/>
                </a:solidFill>
                <a:latin typeface="Arial" charset="0"/>
                <a:ea typeface="MS PGothic" pitchFamily="34" charset="-128"/>
              </a:rPr>
              <a:t>Proactive </a:t>
            </a:r>
            <a:r>
              <a:rPr lang="en-US" altLang="en-US" dirty="0">
                <a:solidFill>
                  <a:schemeClr val="bg1"/>
                </a:solidFill>
              </a:rPr>
              <a:t>Operational</a:t>
            </a:r>
            <a:r>
              <a:rPr lang="en-US" altLang="en-US" dirty="0">
                <a:solidFill>
                  <a:schemeClr val="bg1"/>
                </a:solidFill>
                <a:latin typeface="Arial" charset="0"/>
                <a:ea typeface="MS PGothic" pitchFamily="34" charset="-128"/>
              </a:rPr>
              <a:t> and Developmental Measures</a:t>
            </a:r>
          </a:p>
        </p:txBody>
      </p:sp>
      <p:sp>
        <p:nvSpPr>
          <p:cNvPr id="3" name="TextBox 2"/>
          <p:cNvSpPr txBox="1"/>
          <p:nvPr/>
        </p:nvSpPr>
        <p:spPr>
          <a:xfrm>
            <a:off x="3733800" y="3657600"/>
            <a:ext cx="5181600" cy="2739211"/>
          </a:xfrm>
          <a:prstGeom prst="rect">
            <a:avLst/>
          </a:prstGeom>
          <a:noFill/>
        </p:spPr>
        <p:txBody>
          <a:bodyPr wrap="square" rtlCol="0">
            <a:spAutoFit/>
          </a:bodyPr>
          <a:lstStyle/>
          <a:p>
            <a:pPr marL="233363" lvl="0" indent="-233363">
              <a:spcAft>
                <a:spcPts val="600"/>
              </a:spcAft>
              <a:buFont typeface="Arial" panose="020B0604020202020204" pitchFamily="34" charset="0"/>
              <a:buChar char="•"/>
            </a:pPr>
            <a:r>
              <a:rPr lang="en-US" dirty="0" smtClean="0"/>
              <a:t>Coordinate </a:t>
            </a:r>
            <a:r>
              <a:rPr lang="en-US" dirty="0"/>
              <a:t>with neighboring utilities for potential </a:t>
            </a:r>
            <a:r>
              <a:rPr lang="en-US" dirty="0" smtClean="0"/>
              <a:t>support</a:t>
            </a:r>
            <a:endParaRPr lang="en-US" dirty="0"/>
          </a:p>
          <a:p>
            <a:pPr marL="233363" lvl="0" indent="-233363">
              <a:spcAft>
                <a:spcPts val="600"/>
              </a:spcAft>
              <a:buFont typeface="Arial" panose="020B0604020202020204" pitchFamily="34" charset="0"/>
              <a:buChar char="•"/>
            </a:pPr>
            <a:r>
              <a:rPr lang="en-US" dirty="0" smtClean="0"/>
              <a:t>Take operational actions as needed to  optimize power flows in coordination with the CAISO</a:t>
            </a:r>
            <a:endParaRPr lang="en-US" dirty="0"/>
          </a:p>
          <a:p>
            <a:pPr marL="233363" lvl="0" indent="-233363">
              <a:spcAft>
                <a:spcPts val="600"/>
              </a:spcAft>
              <a:buFont typeface="Arial" panose="020B0604020202020204" pitchFamily="34" charset="0"/>
              <a:buChar char="•"/>
            </a:pPr>
            <a:r>
              <a:rPr lang="en-US" dirty="0" smtClean="0"/>
              <a:t>For major events, the CAISO </a:t>
            </a:r>
            <a:r>
              <a:rPr lang="en-US" dirty="0"/>
              <a:t>will </a:t>
            </a:r>
            <a:r>
              <a:rPr lang="en-US" dirty="0" smtClean="0"/>
              <a:t>declare a system emergency where they may suspend </a:t>
            </a:r>
            <a:r>
              <a:rPr lang="en-US" dirty="0"/>
              <a:t>code of conduct </a:t>
            </a:r>
            <a:r>
              <a:rPr lang="en-US" dirty="0" smtClean="0"/>
              <a:t>and allow out of market sales to </a:t>
            </a:r>
            <a:r>
              <a:rPr lang="en-US" dirty="0"/>
              <a:t>stabilize system</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180882"/>
            <a:ext cx="3276600" cy="218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22583"/>
            <a:ext cx="3564644" cy="240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228600" y="5181600"/>
            <a:ext cx="5467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eaLnBrk="1" hangingPunct="1">
              <a:spcBef>
                <a:spcPct val="0"/>
              </a:spcBef>
              <a:spcAft>
                <a:spcPct val="0"/>
              </a:spcAft>
              <a:buClrTx/>
              <a:buSzTx/>
              <a:buFontTx/>
              <a:buNone/>
            </a:pPr>
            <a:r>
              <a:rPr lang="en-US" altLang="en-US" dirty="0" smtClean="0">
                <a:latin typeface="Arial" charset="0"/>
                <a:ea typeface="MS PGothic" pitchFamily="34" charset="-128"/>
              </a:rPr>
              <a:t>David L. </a:t>
            </a:r>
            <a:r>
              <a:rPr lang="en-US" altLang="en-US" dirty="0">
                <a:latin typeface="Arial" charset="0"/>
                <a:ea typeface="MS PGothic" pitchFamily="34" charset="-128"/>
              </a:rPr>
              <a:t>Geier</a:t>
            </a:r>
          </a:p>
          <a:p>
            <a:pPr eaLnBrk="1" hangingPunct="1">
              <a:spcBef>
                <a:spcPct val="0"/>
              </a:spcBef>
              <a:spcAft>
                <a:spcPct val="0"/>
              </a:spcAft>
              <a:buClrTx/>
              <a:buSzTx/>
              <a:buNone/>
            </a:pPr>
            <a:r>
              <a:rPr lang="en-US" altLang="en-US" dirty="0">
                <a:latin typeface="Arial" charset="0"/>
                <a:ea typeface="MS PGothic" pitchFamily="34" charset="-128"/>
              </a:rPr>
              <a:t>VP – Electric Transmission &amp; System Engineering</a:t>
            </a:r>
          </a:p>
          <a:p>
            <a:pPr eaLnBrk="1" hangingPunct="1">
              <a:spcBef>
                <a:spcPct val="0"/>
              </a:spcBef>
              <a:spcAft>
                <a:spcPct val="0"/>
              </a:spcAft>
              <a:buClrTx/>
              <a:buSzTx/>
              <a:buFontTx/>
              <a:buNone/>
            </a:pPr>
            <a:r>
              <a:rPr lang="en-US" altLang="en-US" dirty="0" smtClean="0">
                <a:latin typeface="Arial" charset="0"/>
                <a:ea typeface="MS PGothic" pitchFamily="34" charset="-128"/>
              </a:rPr>
              <a:t>San </a:t>
            </a:r>
            <a:r>
              <a:rPr lang="en-US" altLang="en-US" dirty="0">
                <a:latin typeface="Arial" charset="0"/>
                <a:ea typeface="MS PGothic" pitchFamily="34" charset="-128"/>
              </a:rPr>
              <a:t>Diego Gas &amp; Electric</a:t>
            </a:r>
          </a:p>
          <a:p>
            <a:pPr eaLnBrk="1" hangingPunct="1">
              <a:spcBef>
                <a:spcPct val="0"/>
              </a:spcBef>
              <a:spcAft>
                <a:spcPct val="0"/>
              </a:spcAft>
              <a:buClrTx/>
              <a:buSzTx/>
              <a:buFontTx/>
              <a:buNone/>
            </a:pPr>
            <a:r>
              <a:rPr lang="en-US" altLang="en-US" dirty="0" smtClean="0">
                <a:solidFill>
                  <a:srgbClr val="000000"/>
                </a:solidFill>
                <a:latin typeface="Arial" charset="0"/>
                <a:ea typeface="MS PGothic" pitchFamily="34" charset="-128"/>
              </a:rPr>
              <a:t>DGeier@semprautilities.com</a:t>
            </a:r>
            <a:endParaRPr lang="en-US" altLang="en-US" dirty="0">
              <a:solidFill>
                <a:srgbClr val="000000"/>
              </a:solidFill>
              <a:latin typeface="Arial" charset="0"/>
              <a:ea typeface="MS PGothic" pitchFamily="34" charset="-128"/>
            </a:endParaRPr>
          </a:p>
        </p:txBody>
      </p:sp>
      <p:sp>
        <p:nvSpPr>
          <p:cNvPr id="14340" name="Rectangle 3"/>
          <p:cNvSpPr>
            <a:spLocks noChangeArrowheads="1"/>
          </p:cNvSpPr>
          <p:nvPr/>
        </p:nvSpPr>
        <p:spPr bwMode="auto">
          <a:xfrm>
            <a:off x="914400" y="2514600"/>
            <a:ext cx="73152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algn="ctr" eaLnBrk="1" hangingPunct="1">
              <a:spcBef>
                <a:spcPct val="0"/>
              </a:spcBef>
              <a:spcAft>
                <a:spcPts val="1800"/>
              </a:spcAft>
              <a:buClrTx/>
              <a:buSzTx/>
              <a:buFontTx/>
              <a:buNone/>
            </a:pPr>
            <a:r>
              <a:rPr lang="en-US" altLang="en-US" sz="3600" b="1" i="1" dirty="0">
                <a:latin typeface="Arial" charset="0"/>
                <a:ea typeface="MS PGothic" pitchFamily="34" charset="-128"/>
              </a:rPr>
              <a:t>Thank </a:t>
            </a:r>
            <a:r>
              <a:rPr lang="en-US" altLang="en-US" sz="3600" b="1" i="1" dirty="0" smtClean="0">
                <a:latin typeface="Arial" charset="0"/>
                <a:ea typeface="MS PGothic" pitchFamily="34" charset="-128"/>
              </a:rPr>
              <a:t>You</a:t>
            </a:r>
            <a:endParaRPr lang="en-US" altLang="en-US" sz="3600" b="1" i="1" dirty="0">
              <a:latin typeface="Arial" charset="0"/>
              <a:ea typeface="MS PGothic" pitchFamily="34" charset="-128"/>
            </a:endParaRPr>
          </a:p>
          <a:p>
            <a:pPr algn="ctr" eaLnBrk="1" hangingPunct="1">
              <a:spcBef>
                <a:spcPct val="0"/>
              </a:spcBef>
              <a:spcAft>
                <a:spcPct val="0"/>
              </a:spcAft>
              <a:buClrTx/>
              <a:buSzTx/>
              <a:buFontTx/>
              <a:buNone/>
            </a:pPr>
            <a:r>
              <a:rPr lang="en-US" altLang="en-US" sz="2400" dirty="0">
                <a:solidFill>
                  <a:srgbClr val="000000"/>
                </a:solidFill>
                <a:latin typeface="Arial" charset="0"/>
                <a:ea typeface="MS PGothic" pitchFamily="34" charset="-128"/>
              </a:rPr>
              <a:t>Questions?</a:t>
            </a:r>
          </a:p>
        </p:txBody>
      </p:sp>
      <p:sp>
        <p:nvSpPr>
          <p:cNvPr id="4" name="Title 3"/>
          <p:cNvSpPr>
            <a:spLocks noGrp="1"/>
          </p:cNvSpPr>
          <p:nvPr>
            <p:ph type="title"/>
          </p:nvPr>
        </p:nvSpPr>
        <p:spPr/>
        <p:txBody>
          <a:bodyPr/>
          <a:lstStyle/>
          <a:p>
            <a:pPr eaLnBrk="1" hangingPunct="1"/>
            <a:r>
              <a:rPr lang="en-US" altLang="en-US" dirty="0" smtClean="0">
                <a:solidFill>
                  <a:schemeClr val="bg1"/>
                </a:solidFill>
              </a:rPr>
              <a:t>Wildfires, Vegetation Management and Powerlines</a:t>
            </a:r>
            <a:endParaRPr lang="en-US" altLang="en-US" dirty="0">
              <a:solidFill>
                <a:schemeClr val="bg1"/>
              </a:solidFill>
            </a:endParaRPr>
          </a:p>
        </p:txBody>
      </p:sp>
      <p:sp>
        <p:nvSpPr>
          <p:cNvPr id="2" name="Slide Number Placeholder 1"/>
          <p:cNvSpPr>
            <a:spLocks noGrp="1"/>
          </p:cNvSpPr>
          <p:nvPr>
            <p:ph type="sldNum" sz="quarter" idx="12"/>
          </p:nvPr>
        </p:nvSpPr>
        <p:spPr/>
        <p:txBody>
          <a:bodyPr/>
          <a:lstStyle/>
          <a:p>
            <a:pPr>
              <a:defRPr/>
            </a:pPr>
            <a:fld id="{D2A50EB6-A35C-4B48-B4DF-658AF125345C}" type="slidenum">
              <a:rPr lang="en-US" smtClean="0"/>
              <a:pPr>
                <a:defRPr/>
              </a:pPr>
              <a:t>12</a:t>
            </a:fld>
            <a:endParaRPr lang="en-US" dirty="0"/>
          </a:p>
        </p:txBody>
      </p:sp>
    </p:spTree>
    <p:extLst>
      <p:ext uri="{BB962C8B-B14F-4D97-AF65-F5344CB8AC3E}">
        <p14:creationId xmlns:p14="http://schemas.microsoft.com/office/powerpoint/2010/main" val="384332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CTERZICH\My Documents\My Pictures\House_01B.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722120" y="5497953"/>
            <a:ext cx="5385091" cy="1360047"/>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3"/>
          <p:cNvSpPr>
            <a:spLocks noChangeArrowheads="1"/>
          </p:cNvSpPr>
          <p:nvPr/>
        </p:nvSpPr>
        <p:spPr bwMode="auto">
          <a:xfrm>
            <a:off x="304800" y="990600"/>
            <a:ext cx="61722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marL="285750" indent="-285750" eaLnBrk="1" hangingPunct="1">
              <a:spcBef>
                <a:spcPct val="0"/>
              </a:spcBef>
              <a:spcAft>
                <a:spcPts val="1600"/>
              </a:spcAft>
              <a:buClrTx/>
            </a:pPr>
            <a:r>
              <a:rPr lang="en-US" altLang="en-US" sz="1800" dirty="0" smtClean="0">
                <a:latin typeface="Arial" charset="0"/>
                <a:ea typeface="MS PGothic" pitchFamily="34" charset="-128"/>
              </a:rPr>
              <a:t>Extensive </a:t>
            </a:r>
            <a:r>
              <a:rPr lang="en-US" altLang="en-US" sz="1800" dirty="0">
                <a:latin typeface="Arial" charset="0"/>
                <a:ea typeface="MS PGothic" pitchFamily="34" charset="-128"/>
              </a:rPr>
              <a:t>engineering changes </a:t>
            </a:r>
            <a:r>
              <a:rPr lang="en-US" altLang="en-US" sz="1800" dirty="0" smtClean="0">
                <a:latin typeface="Arial" charset="0"/>
                <a:ea typeface="MS PGothic" pitchFamily="34" charset="-128"/>
              </a:rPr>
              <a:t>(more stringent design criteria, use of fire-resistant materials, use of state-of-the-art equipment)</a:t>
            </a:r>
            <a:endParaRPr lang="en-US" altLang="en-US" sz="1800" dirty="0">
              <a:latin typeface="Arial" charset="0"/>
              <a:ea typeface="MS PGothic" pitchFamily="34" charset="-128"/>
            </a:endParaRPr>
          </a:p>
          <a:p>
            <a:pPr marL="285750" indent="-285750" eaLnBrk="1" hangingPunct="1">
              <a:spcBef>
                <a:spcPct val="0"/>
              </a:spcBef>
              <a:spcAft>
                <a:spcPts val="1600"/>
              </a:spcAft>
              <a:buClrTx/>
            </a:pPr>
            <a:r>
              <a:rPr lang="en-US" altLang="en-US" sz="1800" dirty="0">
                <a:latin typeface="Arial" charset="0"/>
                <a:ea typeface="MS PGothic" pitchFamily="34" charset="-128"/>
              </a:rPr>
              <a:t>Weather monitoring and forecasting</a:t>
            </a:r>
          </a:p>
          <a:p>
            <a:pPr marL="285750" indent="-285750" eaLnBrk="1" hangingPunct="1">
              <a:spcBef>
                <a:spcPct val="0"/>
              </a:spcBef>
              <a:spcAft>
                <a:spcPts val="1600"/>
              </a:spcAft>
              <a:buClrTx/>
            </a:pPr>
            <a:r>
              <a:rPr lang="en-US" altLang="en-US" sz="1800" dirty="0" smtClean="0">
                <a:latin typeface="Arial" charset="0"/>
                <a:ea typeface="MS PGothic" pitchFamily="34" charset="-128"/>
              </a:rPr>
              <a:t>Aggressive </a:t>
            </a:r>
            <a:r>
              <a:rPr lang="en-US" altLang="en-US" sz="1800" dirty="0">
                <a:latin typeface="Arial" charset="0"/>
                <a:ea typeface="MS PGothic" pitchFamily="34" charset="-128"/>
              </a:rPr>
              <a:t>vegetation management program</a:t>
            </a:r>
          </a:p>
          <a:p>
            <a:pPr marL="285750" indent="-285750" eaLnBrk="1" hangingPunct="1">
              <a:spcBef>
                <a:spcPct val="0"/>
              </a:spcBef>
              <a:spcAft>
                <a:spcPts val="1600"/>
              </a:spcAft>
              <a:buClrTx/>
            </a:pPr>
            <a:r>
              <a:rPr lang="en-US" altLang="en-US" sz="1800" dirty="0" smtClean="0">
                <a:latin typeface="Arial" charset="0"/>
                <a:ea typeface="MS PGothic" pitchFamily="34" charset="-128"/>
              </a:rPr>
              <a:t>Expanded QA/QC inspection and repair program</a:t>
            </a:r>
          </a:p>
          <a:p>
            <a:pPr marL="285750" indent="-285750" eaLnBrk="1" hangingPunct="1">
              <a:spcBef>
                <a:spcPct val="0"/>
              </a:spcBef>
              <a:spcAft>
                <a:spcPts val="1600"/>
              </a:spcAft>
              <a:buClrTx/>
            </a:pPr>
            <a:r>
              <a:rPr lang="en-US" altLang="en-US" sz="1800" dirty="0" smtClean="0">
                <a:latin typeface="Arial" charset="0"/>
                <a:ea typeface="MS PGothic" pitchFamily="34" charset="-128"/>
              </a:rPr>
              <a:t>Escalating operational changes coincident with   conditions</a:t>
            </a:r>
          </a:p>
          <a:p>
            <a:pPr marL="285750" indent="-285750" eaLnBrk="1" hangingPunct="1">
              <a:spcBef>
                <a:spcPct val="0"/>
              </a:spcBef>
              <a:spcAft>
                <a:spcPts val="1600"/>
              </a:spcAft>
              <a:buClrTx/>
            </a:pPr>
            <a:r>
              <a:rPr lang="en-US" altLang="en-US" sz="1800" dirty="0" smtClean="0">
                <a:latin typeface="Arial" charset="0"/>
                <a:ea typeface="MS PGothic" pitchFamily="34" charset="-128"/>
              </a:rPr>
              <a:t>Far reaching community outreach and involvement</a:t>
            </a:r>
          </a:p>
          <a:p>
            <a:pPr marL="285750" indent="-285750" eaLnBrk="1" hangingPunct="1">
              <a:spcBef>
                <a:spcPct val="0"/>
              </a:spcBef>
              <a:spcAft>
                <a:spcPts val="1600"/>
              </a:spcAft>
              <a:buClrTx/>
            </a:pPr>
            <a:r>
              <a:rPr lang="en-US" altLang="en-US" sz="1800" dirty="0" smtClean="0">
                <a:latin typeface="Arial" charset="0"/>
                <a:ea typeface="MS PGothic" pitchFamily="34" charset="-128"/>
              </a:rPr>
              <a:t>Pole Replacements – FiRM, Cleveland National Forest, Wood to Steel</a:t>
            </a:r>
          </a:p>
        </p:txBody>
      </p:sp>
      <p:sp>
        <p:nvSpPr>
          <p:cNvPr id="4" name="Title 3"/>
          <p:cNvSpPr>
            <a:spLocks noGrp="1"/>
          </p:cNvSpPr>
          <p:nvPr>
            <p:ph type="title"/>
          </p:nvPr>
        </p:nvSpPr>
        <p:spPr/>
        <p:txBody>
          <a:bodyPr/>
          <a:lstStyle/>
          <a:p>
            <a:pPr eaLnBrk="1" hangingPunct="1"/>
            <a:r>
              <a:rPr lang="en-US" altLang="en-US" dirty="0" smtClean="0">
                <a:solidFill>
                  <a:schemeClr val="bg1"/>
                </a:solidFill>
              </a:rPr>
              <a:t> </a:t>
            </a:r>
            <a:r>
              <a:rPr lang="en-US" altLang="en-US" dirty="0">
                <a:latin typeface="Arial" charset="0"/>
                <a:ea typeface="MS PGothic" pitchFamily="34" charset="-128"/>
              </a:rPr>
              <a:t>Comprehensive Program to Reduce Fire Risk</a:t>
            </a:r>
            <a:endParaRPr lang="en-US" altLang="en-US" dirty="0">
              <a:solidFill>
                <a:schemeClr val="bg1"/>
              </a:solidFill>
            </a:endParaRPr>
          </a:p>
        </p:txBody>
      </p:sp>
      <p:sp>
        <p:nvSpPr>
          <p:cNvPr id="2" name="Slide Number Placeholder 1"/>
          <p:cNvSpPr>
            <a:spLocks noGrp="1"/>
          </p:cNvSpPr>
          <p:nvPr>
            <p:ph type="sldNum" sz="quarter" idx="12"/>
          </p:nvPr>
        </p:nvSpPr>
        <p:spPr/>
        <p:txBody>
          <a:bodyPr/>
          <a:lstStyle/>
          <a:p>
            <a:pPr>
              <a:defRPr/>
            </a:pPr>
            <a:fld id="{D2A50EB6-A35C-4B48-B4DF-658AF125345C}" type="slidenum">
              <a:rPr lang="en-US" smtClean="0"/>
              <a:pPr>
                <a:defRPr/>
              </a:pPr>
              <a:t>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009" y="1524000"/>
            <a:ext cx="2352671" cy="239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altLang="en-US" dirty="0" smtClean="0">
                <a:solidFill>
                  <a:schemeClr val="bg1"/>
                </a:solidFill>
                <a:latin typeface="Arial" charset="0"/>
                <a:ea typeface="MS PGothic" pitchFamily="34" charset="-128"/>
              </a:rPr>
              <a:t>Reducing Wildfire Risks</a:t>
            </a:r>
            <a:endParaRPr lang="en-US" altLang="en-US" dirty="0">
              <a:solidFill>
                <a:schemeClr val="bg1"/>
              </a:solidFill>
              <a:latin typeface="Arial" charset="0"/>
              <a:ea typeface="MS PGothic" pitchFamily="34" charset="-128"/>
            </a:endParaRPr>
          </a:p>
        </p:txBody>
      </p:sp>
      <p:sp>
        <p:nvSpPr>
          <p:cNvPr id="717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41EFDED-202A-4DB6-9DA7-0D8A158F09E6}" type="slidenum">
              <a:rPr lang="en-US" altLang="en-US" smtClean="0">
                <a:solidFill>
                  <a:schemeClr val="bg1">
                    <a:lumMod val="50000"/>
                  </a:schemeClr>
                </a:solidFill>
                <a:latin typeface="Arial" panose="020B0604020202020204" pitchFamily="34" charset="0"/>
              </a:rPr>
              <a:pPr eaLnBrk="1" hangingPunct="1"/>
              <a:t>3</a:t>
            </a:fld>
            <a:endParaRPr lang="en-US" altLang="en-US" dirty="0" smtClean="0">
              <a:solidFill>
                <a:schemeClr val="bg1">
                  <a:lumMod val="50000"/>
                </a:schemeClr>
              </a:solidFill>
              <a:latin typeface="Arial" panose="020B0604020202020204" pitchFamily="34" charset="0"/>
            </a:endParaRPr>
          </a:p>
        </p:txBody>
      </p:sp>
      <p:pic>
        <p:nvPicPr>
          <p:cNvPr id="717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 y="3183322"/>
            <a:ext cx="2712720" cy="15766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5" descr="ifb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41375" y="3163002"/>
            <a:ext cx="2754626" cy="15969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9"/>
          <p:cNvSpPr>
            <a:spLocks noChangeArrowheads="1"/>
          </p:cNvSpPr>
          <p:nvPr/>
        </p:nvSpPr>
        <p:spPr bwMode="auto">
          <a:xfrm>
            <a:off x="152400" y="2800690"/>
            <a:ext cx="29710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sz="1600" dirty="0" smtClean="0">
                <a:cs typeface="Arial" charset="0"/>
              </a:rPr>
              <a:t>Air Support Contract</a:t>
            </a:r>
            <a:endParaRPr lang="en-US" altLang="en-US" sz="1600" dirty="0">
              <a:cs typeface="Arial" charset="0"/>
            </a:endParaRPr>
          </a:p>
        </p:txBody>
      </p:sp>
      <p:sp>
        <p:nvSpPr>
          <p:cNvPr id="7178" name="Rectangle 10"/>
          <p:cNvSpPr>
            <a:spLocks noChangeArrowheads="1"/>
          </p:cNvSpPr>
          <p:nvPr/>
        </p:nvSpPr>
        <p:spPr bwMode="auto">
          <a:xfrm>
            <a:off x="3581401" y="2785646"/>
            <a:ext cx="236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altLang="en-US" sz="1600" dirty="0" smtClean="0">
                <a:solidFill>
                  <a:srgbClr val="000000"/>
                </a:solidFill>
              </a:rPr>
              <a:t>Contracted Fire Fighters</a:t>
            </a:r>
            <a:endParaRPr lang="en-US" altLang="en-US" sz="1600" dirty="0"/>
          </a:p>
        </p:txBody>
      </p:sp>
      <p:sp>
        <p:nvSpPr>
          <p:cNvPr id="7179" name="Rectangle 11"/>
          <p:cNvSpPr>
            <a:spLocks noChangeArrowheads="1"/>
          </p:cNvSpPr>
          <p:nvPr/>
        </p:nvSpPr>
        <p:spPr bwMode="auto">
          <a:xfrm>
            <a:off x="152400" y="830383"/>
            <a:ext cx="3566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altLang="en-US" sz="1400" dirty="0">
                <a:cs typeface="Arial" charset="0"/>
              </a:rPr>
              <a:t>Meteorologists and </a:t>
            </a:r>
            <a:r>
              <a:rPr lang="en-US" altLang="en-US" sz="1400" dirty="0" smtClean="0">
                <a:cs typeface="Arial" charset="0"/>
              </a:rPr>
              <a:t>Fire Coordination</a:t>
            </a:r>
            <a:endParaRPr lang="en-US" altLang="en-US" sz="1400" dirty="0">
              <a:cs typeface="Arial" charset="0"/>
            </a:endParaRPr>
          </a:p>
        </p:txBody>
      </p:sp>
      <p:sp>
        <p:nvSpPr>
          <p:cNvPr id="7180" name="Rectangle 12"/>
          <p:cNvSpPr>
            <a:spLocks noChangeArrowheads="1"/>
          </p:cNvSpPr>
          <p:nvPr/>
        </p:nvSpPr>
        <p:spPr bwMode="auto">
          <a:xfrm>
            <a:off x="5943086" y="2785646"/>
            <a:ext cx="3013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sz="1600" dirty="0">
                <a:solidFill>
                  <a:srgbClr val="000000"/>
                </a:solidFill>
              </a:rPr>
              <a:t>Mobile </a:t>
            </a:r>
            <a:r>
              <a:rPr lang="en-US" altLang="en-US" sz="1600" dirty="0" smtClean="0">
                <a:solidFill>
                  <a:srgbClr val="000000"/>
                </a:solidFill>
              </a:rPr>
              <a:t>Fire Trailers</a:t>
            </a:r>
            <a:endParaRPr lang="en-US" altLang="en-US" sz="1600" dirty="0">
              <a:solidFill>
                <a:srgbClr val="000000"/>
              </a:solidFill>
            </a:endParaRPr>
          </a:p>
        </p:txBody>
      </p:sp>
      <p:sp>
        <p:nvSpPr>
          <p:cNvPr id="7184" name="Rectangle 17"/>
          <p:cNvSpPr>
            <a:spLocks noChangeArrowheads="1"/>
          </p:cNvSpPr>
          <p:nvPr/>
        </p:nvSpPr>
        <p:spPr bwMode="auto">
          <a:xfrm>
            <a:off x="259080" y="4923988"/>
            <a:ext cx="8655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sz="1600" dirty="0">
                <a:solidFill>
                  <a:srgbClr val="000000"/>
                </a:solidFill>
              </a:rPr>
              <a:t>Updated Operational Procedures</a:t>
            </a:r>
            <a:endParaRPr lang="en-US" altLang="en-US" sz="1600" dirty="0"/>
          </a:p>
        </p:txBody>
      </p:sp>
      <p:pic>
        <p:nvPicPr>
          <p:cNvPr id="18" name="Picture 7" descr="DSCN2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147762"/>
            <a:ext cx="2317750" cy="16121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375" y="1209019"/>
            <a:ext cx="2754626" cy="1585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0"/>
          <p:cNvSpPr>
            <a:spLocks noChangeArrowheads="1"/>
          </p:cNvSpPr>
          <p:nvPr/>
        </p:nvSpPr>
        <p:spPr bwMode="auto">
          <a:xfrm>
            <a:off x="3045502" y="839968"/>
            <a:ext cx="34334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r>
              <a:rPr lang="en-US" altLang="en-US" sz="1600" dirty="0" smtClean="0">
                <a:solidFill>
                  <a:srgbClr val="000000"/>
                </a:solidFill>
              </a:rPr>
              <a:t>Wood to Steel Conversion</a:t>
            </a:r>
            <a:endParaRPr lang="en-US" altLang="en-US" sz="16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 y="1187344"/>
            <a:ext cx="2712720" cy="15983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77000" y="862389"/>
            <a:ext cx="2590800" cy="338554"/>
          </a:xfrm>
          <a:prstGeom prst="rect">
            <a:avLst/>
          </a:prstGeom>
          <a:noFill/>
        </p:spPr>
        <p:txBody>
          <a:bodyPr wrap="square" rtlCol="0">
            <a:spAutoFit/>
          </a:bodyPr>
          <a:lstStyle/>
          <a:p>
            <a:r>
              <a:rPr lang="en-US" sz="1600" dirty="0" smtClean="0"/>
              <a:t>Vegitation Management</a:t>
            </a:r>
            <a:endParaRPr lang="en-US" sz="1600" dirty="0"/>
          </a:p>
        </p:txBody>
      </p:sp>
      <p:pic>
        <p:nvPicPr>
          <p:cNvPr id="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237948"/>
            <a:ext cx="2317750" cy="156274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 y="5308431"/>
            <a:ext cx="8459470" cy="13209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3"/>
          <p:cNvSpPr txBox="1">
            <a:spLocks noChangeArrowheads="1"/>
          </p:cNvSpPr>
          <p:nvPr/>
        </p:nvSpPr>
        <p:spPr bwMode="auto">
          <a:xfrm>
            <a:off x="241935" y="838200"/>
            <a:ext cx="40274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marL="171450" indent="-171450" eaLnBrk="1" hangingPunct="1">
              <a:spcBef>
                <a:spcPct val="0"/>
              </a:spcBef>
              <a:spcAft>
                <a:spcPct val="0"/>
              </a:spcAft>
              <a:buClrTx/>
              <a:buSzTx/>
            </a:pPr>
            <a:r>
              <a:rPr lang="en-US" altLang="en-US" sz="1400" dirty="0">
                <a:latin typeface="Arial" panose="020B0604020202020204" pitchFamily="34" charset="0"/>
                <a:ea typeface="Calibri" pitchFamily="34" charset="0"/>
                <a:cs typeface="Arial" panose="020B0604020202020204" pitchFamily="34" charset="0"/>
              </a:rPr>
              <a:t>SDG&amp;E Weather Station Network: largest utility weather network in the world delivering unsurpassed real-time decision support</a:t>
            </a:r>
          </a:p>
        </p:txBody>
      </p:sp>
      <p:sp>
        <p:nvSpPr>
          <p:cNvPr id="9220" name="TextBox 23"/>
          <p:cNvSpPr txBox="1">
            <a:spLocks noChangeArrowheads="1"/>
          </p:cNvSpPr>
          <p:nvPr/>
        </p:nvSpPr>
        <p:spPr bwMode="auto">
          <a:xfrm>
            <a:off x="4355624" y="838199"/>
            <a:ext cx="4718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marL="171450" indent="-171450" eaLnBrk="1" hangingPunct="1">
              <a:spcBef>
                <a:spcPct val="0"/>
              </a:spcBef>
              <a:spcAft>
                <a:spcPct val="0"/>
              </a:spcAft>
              <a:buClrTx/>
              <a:buSzTx/>
            </a:pPr>
            <a:r>
              <a:rPr lang="en-US" altLang="en-US" sz="1400" dirty="0">
                <a:latin typeface="Arial" panose="020B0604020202020204" pitchFamily="34" charset="0"/>
                <a:ea typeface="Calibri" pitchFamily="34" charset="0"/>
                <a:cs typeface="Arial" panose="020B0604020202020204" pitchFamily="34" charset="0"/>
              </a:rPr>
              <a:t>State-of-the-Art Forecasting System: Provides superior understanding of weather and vegetation moisture supporting proactive emergency operations</a:t>
            </a:r>
          </a:p>
        </p:txBody>
      </p:sp>
      <p:grpSp>
        <p:nvGrpSpPr>
          <p:cNvPr id="6" name="Group 5"/>
          <p:cNvGrpSpPr/>
          <p:nvPr/>
        </p:nvGrpSpPr>
        <p:grpSpPr>
          <a:xfrm>
            <a:off x="4800600" y="4306095"/>
            <a:ext cx="3505200" cy="2094706"/>
            <a:chOff x="228600" y="1600200"/>
            <a:chExt cx="3505200" cy="2094706"/>
          </a:xfrm>
        </p:grpSpPr>
        <p:sp>
          <p:nvSpPr>
            <p:cNvPr id="5" name="Rectangle 4"/>
            <p:cNvSpPr/>
            <p:nvPr/>
          </p:nvSpPr>
          <p:spPr>
            <a:xfrm>
              <a:off x="228600" y="1600200"/>
              <a:ext cx="3505200" cy="20947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18" name="Picture 8" descr="http://www.lydony.com/wp-content/uploads/2012/08/red-cros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71775" y="2319338"/>
              <a:ext cx="766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28725" y="1639094"/>
              <a:ext cx="52863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8" descr="http://gowally.com/blog/wp-content/uploads/2012/02/NWS-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55800" y="1660526"/>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000" y="1663700"/>
              <a:ext cx="588962"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79912" y="2959103"/>
              <a:ext cx="656430" cy="64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 name="Picture 10" descr="http://upload.wikimedia.org/wikipedia/en/8/80/Ucla_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981200" y="3004344"/>
              <a:ext cx="618493" cy="5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 descr="http://firefighterblog.com/files/2010/07/CAL_FIRE_logo_large.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8624" y="2320132"/>
              <a:ext cx="4937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6" descr="http://upload.wikimedia.org/wikipedia/commons/c/c6/SDFDpatch.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64432" y="2385220"/>
              <a:ext cx="666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0" descr="http://www.sdcounty.ca.gov/reusable_components/images/oes/oes-125x125.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967389" y="2292350"/>
              <a:ext cx="6461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4" descr="http://hrc.unlv.edu/archives/osep/images/dri_logo.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735262" y="1719263"/>
              <a:ext cx="7699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2" descr="https://public.nics.ll.mit.edu/nicshelp/images/NICS.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6238" y="3030540"/>
              <a:ext cx="7397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4" descr="http://hpwren.ucsd.edu/Monika/20060226-Logo/hpwren_logo-small.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743201" y="3040065"/>
              <a:ext cx="8239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122069" y="1614620"/>
            <a:ext cx="2895600" cy="192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TextBox 23"/>
          <p:cNvSpPr txBox="1">
            <a:spLocks noChangeArrowheads="1"/>
          </p:cNvSpPr>
          <p:nvPr/>
        </p:nvSpPr>
        <p:spPr bwMode="auto">
          <a:xfrm>
            <a:off x="4495800" y="3581400"/>
            <a:ext cx="4046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marL="171450" indent="-171450" eaLnBrk="1" hangingPunct="1">
              <a:spcBef>
                <a:spcPct val="0"/>
              </a:spcBef>
              <a:spcAft>
                <a:spcPct val="0"/>
              </a:spcAft>
              <a:buClrTx/>
              <a:buSzTx/>
            </a:pPr>
            <a:r>
              <a:rPr lang="en-US" altLang="en-US" sz="1400" dirty="0" smtClean="0">
                <a:latin typeface="Arial" panose="020B0604020202020204" pitchFamily="34" charset="0"/>
                <a:ea typeface="Calibri" pitchFamily="34" charset="0"/>
                <a:cs typeface="Arial" panose="020B0604020202020204" pitchFamily="34" charset="0"/>
              </a:rPr>
              <a:t>Collaboration </a:t>
            </a:r>
            <a:r>
              <a:rPr lang="en-US" altLang="en-US" sz="1400" dirty="0">
                <a:latin typeface="Arial" panose="020B0604020202020204" pitchFamily="34" charset="0"/>
                <a:ea typeface="Calibri" pitchFamily="34" charset="0"/>
                <a:cs typeface="Arial" panose="020B0604020202020204" pitchFamily="34" charset="0"/>
              </a:rPr>
              <a:t>with key stakeholders in the local fire community increasing data sharing</a:t>
            </a:r>
          </a:p>
        </p:txBody>
      </p:sp>
      <p:pic>
        <p:nvPicPr>
          <p:cNvPr id="9236" name="Picture 26"/>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10555" y="1602449"/>
            <a:ext cx="3316565" cy="189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38" name="TextBox 23"/>
          <p:cNvSpPr txBox="1">
            <a:spLocks noChangeArrowheads="1"/>
          </p:cNvSpPr>
          <p:nvPr/>
        </p:nvSpPr>
        <p:spPr bwMode="auto">
          <a:xfrm>
            <a:off x="228600" y="3536394"/>
            <a:ext cx="3940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marL="171450" indent="-171450" eaLnBrk="1" hangingPunct="1">
              <a:spcBef>
                <a:spcPct val="0"/>
              </a:spcBef>
              <a:spcAft>
                <a:spcPct val="0"/>
              </a:spcAft>
              <a:buClrTx/>
              <a:buSzTx/>
            </a:pPr>
            <a:r>
              <a:rPr lang="en-US" altLang="en-US" sz="1400" dirty="0">
                <a:latin typeface="Arial" panose="020B0604020202020204" pitchFamily="34" charset="0"/>
                <a:ea typeface="Calibri" pitchFamily="34" charset="0"/>
                <a:cs typeface="Arial" panose="020B0604020202020204" pitchFamily="34" charset="0"/>
              </a:rPr>
              <a:t>Mountain top camera network allows for real time monitoring of hazardous conditions providing updated intelligence</a:t>
            </a:r>
          </a:p>
        </p:txBody>
      </p:sp>
      <p:sp>
        <p:nvSpPr>
          <p:cNvPr id="4" name="Title 3"/>
          <p:cNvSpPr>
            <a:spLocks noGrp="1"/>
          </p:cNvSpPr>
          <p:nvPr>
            <p:ph type="title"/>
          </p:nvPr>
        </p:nvSpPr>
        <p:spPr>
          <a:xfrm>
            <a:off x="0" y="228600"/>
            <a:ext cx="6858000" cy="609599"/>
          </a:xfrm>
        </p:spPr>
        <p:txBody>
          <a:bodyPr/>
          <a:lstStyle/>
          <a:p>
            <a:pPr eaLnBrk="1" hangingPunct="1">
              <a:lnSpc>
                <a:spcPct val="90000"/>
              </a:lnSpc>
            </a:pPr>
            <a:r>
              <a:rPr lang="en-US" altLang="en-US" dirty="0" smtClean="0">
                <a:solidFill>
                  <a:schemeClr val="bg1"/>
                </a:solidFill>
                <a:ea typeface="Calibri" pitchFamily="34" charset="0"/>
              </a:rPr>
              <a:t>Situational </a:t>
            </a:r>
            <a:r>
              <a:rPr lang="en-US" altLang="en-US" dirty="0">
                <a:solidFill>
                  <a:schemeClr val="bg1"/>
                </a:solidFill>
                <a:ea typeface="Calibri" pitchFamily="34" charset="0"/>
              </a:rPr>
              <a:t>Awareness Enhancements through Community Collaborations and Big Data </a:t>
            </a:r>
          </a:p>
        </p:txBody>
      </p:sp>
      <p:sp>
        <p:nvSpPr>
          <p:cNvPr id="2" name="Slide Number Placeholder 1"/>
          <p:cNvSpPr>
            <a:spLocks noGrp="1"/>
          </p:cNvSpPr>
          <p:nvPr>
            <p:ph type="sldNum" sz="quarter" idx="12"/>
          </p:nvPr>
        </p:nvSpPr>
        <p:spPr/>
        <p:txBody>
          <a:bodyPr/>
          <a:lstStyle/>
          <a:p>
            <a:pPr>
              <a:defRPr/>
            </a:pPr>
            <a:fld id="{D2A50EB6-A35C-4B48-B4DF-658AF125345C}" type="slidenum">
              <a:rPr lang="en-US" smtClean="0"/>
              <a:pPr>
                <a:defRPr/>
              </a:pPr>
              <a:t>4</a:t>
            </a:fld>
            <a:endParaRPr lang="en-US" dirty="0"/>
          </a:p>
        </p:txBody>
      </p:sp>
      <p:pic>
        <p:nvPicPr>
          <p:cNvPr id="7" name="Picture 6"/>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503295" y="1597369"/>
            <a:ext cx="914401" cy="1890339"/>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407012060"/>
              </p:ext>
            </p:extLst>
          </p:nvPr>
        </p:nvGraphicFramePr>
        <p:xfrm>
          <a:off x="4318000" y="3194050"/>
          <a:ext cx="508000" cy="469900"/>
        </p:xfrm>
        <a:graphic>
          <a:graphicData uri="http://schemas.openxmlformats.org/presentationml/2006/ole">
            <mc:AlternateContent xmlns:mc="http://schemas.openxmlformats.org/markup-compatibility/2006">
              <mc:Choice xmlns:v="urn:schemas-microsoft-com:vml" Requires="v">
                <p:oleObj spid="_x0000_s1085" name="Packager Shell Object" showAsIcon="1" r:id="rId19" imgW="508320" imgH="469440" progId="Package">
                  <p:embed/>
                </p:oleObj>
              </mc:Choice>
              <mc:Fallback>
                <p:oleObj name="Packager Shell Object" showAsIcon="1" r:id="rId19" imgW="508320" imgH="469440" progId="Package">
                  <p:embed/>
                  <p:pic>
                    <p:nvPicPr>
                      <p:cNvPr id="0" name=""/>
                      <p:cNvPicPr/>
                      <p:nvPr/>
                    </p:nvPicPr>
                    <p:blipFill>
                      <a:blip r:embed="rId20"/>
                      <a:stretch>
                        <a:fillRect/>
                      </a:stretch>
                    </p:blipFill>
                    <p:spPr>
                      <a:xfrm>
                        <a:off x="4318000" y="3194050"/>
                        <a:ext cx="508000" cy="469900"/>
                      </a:xfrm>
                      <a:prstGeom prst="rect">
                        <a:avLst/>
                      </a:prstGeom>
                    </p:spPr>
                  </p:pic>
                </p:oleObj>
              </mc:Fallback>
            </mc:AlternateContent>
          </a:graphicData>
        </a:graphic>
      </p:graphicFrame>
      <p:pic>
        <p:nvPicPr>
          <p:cNvPr id="1033" name="Picture 9"/>
          <p:cNvPicPr>
            <a:picLocks noChangeAspect="1" noChangeArrowheads="1"/>
          </p:cNvPicPr>
          <p:nvPr/>
        </p:nvPicPr>
        <p:blipFill rotWithShape="1">
          <a:blip r:embed="rId21">
            <a:extLst>
              <a:ext uri="{28A0092B-C50C-407E-A947-70E740481C1C}">
                <a14:useLocalDpi xmlns:a14="http://schemas.microsoft.com/office/drawing/2010/main" val="0"/>
              </a:ext>
            </a:extLst>
          </a:blip>
          <a:srcRect/>
          <a:stretch/>
        </p:blipFill>
        <p:spPr bwMode="auto">
          <a:xfrm>
            <a:off x="731678" y="4306095"/>
            <a:ext cx="3048000" cy="227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A9F298B2-D0FC-4D44-93AD-152271234977}" type="slidenum">
              <a:rPr lang="en-US" altLang="en-US" sz="1000" b="1" smtClean="0">
                <a:solidFill>
                  <a:schemeClr val="bg1">
                    <a:lumMod val="50000"/>
                  </a:schemeClr>
                </a:solidFill>
                <a:latin typeface="Arial" panose="020B0604020202020204" pitchFamily="34" charset="0"/>
              </a:rPr>
              <a:pPr eaLnBrk="1" hangingPunct="1"/>
              <a:t>5</a:t>
            </a:fld>
            <a:endParaRPr lang="en-US" altLang="en-US" sz="1000" b="1" dirty="0" smtClean="0">
              <a:solidFill>
                <a:schemeClr val="bg1">
                  <a:lumMod val="50000"/>
                </a:schemeClr>
              </a:solidFill>
              <a:latin typeface="Arial" panose="020B0604020202020204" pitchFamily="34" charset="0"/>
            </a:endParaRPr>
          </a:p>
        </p:txBody>
      </p:sp>
      <p:sp>
        <p:nvSpPr>
          <p:cNvPr id="4" name="TextBox 3"/>
          <p:cNvSpPr txBox="1"/>
          <p:nvPr/>
        </p:nvSpPr>
        <p:spPr>
          <a:xfrm>
            <a:off x="162560" y="853440"/>
            <a:ext cx="8686800" cy="609600"/>
          </a:xfrm>
          <a:prstGeom prst="rect">
            <a:avLst/>
          </a:prstGeom>
          <a:noFill/>
        </p:spPr>
        <p:txBody>
          <a:bodyPr/>
          <a:lstStyle/>
          <a:p>
            <a:pPr>
              <a:spcAft>
                <a:spcPts val="600"/>
              </a:spcAft>
              <a:defRPr/>
            </a:pPr>
            <a:r>
              <a:rPr lang="en-US" sz="1600" b="1" dirty="0">
                <a:solidFill>
                  <a:srgbClr val="000000"/>
                </a:solidFill>
              </a:rPr>
              <a:t>The Fire Potential Index is a planning and decision support tool designed to reduce the risk of a wildfire while improving efficiency and </a:t>
            </a:r>
            <a:r>
              <a:rPr lang="en-US" sz="1600" b="1" dirty="0" smtClean="0">
                <a:solidFill>
                  <a:srgbClr val="000000"/>
                </a:solidFill>
              </a:rPr>
              <a:t>reliability</a:t>
            </a:r>
            <a:endParaRPr lang="en-US" sz="1600" b="1" dirty="0">
              <a:solidFill>
                <a:srgbClr val="000000"/>
              </a:solidFill>
            </a:endParaRPr>
          </a:p>
        </p:txBody>
      </p:sp>
      <p:pic>
        <p:nvPicPr>
          <p:cNvPr id="11268"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724025"/>
            <a:ext cx="4498975" cy="1993900"/>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902710"/>
            <a:ext cx="3656013" cy="25495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0" name="Picture 1" descr="image0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0647" y="1524000"/>
            <a:ext cx="36687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p:cNvSpPr txBox="1">
            <a:spLocks/>
          </p:cNvSpPr>
          <p:nvPr/>
        </p:nvSpPr>
        <p:spPr bwMode="auto">
          <a:xfrm>
            <a:off x="0" y="228601"/>
            <a:ext cx="6858000" cy="609599"/>
          </a:xfrm>
          <a:prstGeom prst="rect">
            <a:avLst/>
          </a:prstGeom>
          <a:solidFill>
            <a:srgbClr val="C900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91440" bIns="45720" numCol="1" anchor="ctr" anchorCtr="0" compatLnSpc="1">
            <a:prstTxWarp prst="textNoShape">
              <a:avLst/>
            </a:prstTxWarp>
          </a:bodyPr>
          <a:lstStyle>
            <a:lvl1pPr algn="l" defTabSz="457200" rtl="0" eaLnBrk="0" fontAlgn="base" hangingPunct="0">
              <a:spcBef>
                <a:spcPct val="0"/>
              </a:spcBef>
              <a:spcAft>
                <a:spcPct val="0"/>
              </a:spcAft>
              <a:defRPr sz="1800" i="0" kern="1200">
                <a:solidFill>
                  <a:srgbClr val="FFFFFF"/>
                </a:solidFill>
                <a:latin typeface="Arial" panose="020B0604020202020204" pitchFamily="34" charset="0"/>
                <a:ea typeface="Verdana" pitchFamily="34" charset="0"/>
                <a:cs typeface="Arial" panose="020B0604020202020204" pitchFamily="34" charset="0"/>
              </a:defRPr>
            </a:lvl1pPr>
            <a:lvl2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2pPr>
            <a:lvl3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3pPr>
            <a:lvl4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4pPr>
            <a:lvl5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5pPr>
            <a:lvl6pPr marL="457200" algn="l" defTabSz="457200" rtl="0" fontAlgn="base">
              <a:spcBef>
                <a:spcPct val="0"/>
              </a:spcBef>
              <a:spcAft>
                <a:spcPct val="0"/>
              </a:spcAft>
              <a:defRPr sz="2000" i="1">
                <a:solidFill>
                  <a:schemeClr val="bg1"/>
                </a:solidFill>
                <a:latin typeface="Verdana" pitchFamily="34" charset="0"/>
              </a:defRPr>
            </a:lvl6pPr>
            <a:lvl7pPr marL="914400" algn="l" defTabSz="457200" rtl="0" fontAlgn="base">
              <a:spcBef>
                <a:spcPct val="0"/>
              </a:spcBef>
              <a:spcAft>
                <a:spcPct val="0"/>
              </a:spcAft>
              <a:defRPr sz="2000" i="1">
                <a:solidFill>
                  <a:schemeClr val="bg1"/>
                </a:solidFill>
                <a:latin typeface="Verdana" pitchFamily="34" charset="0"/>
              </a:defRPr>
            </a:lvl7pPr>
            <a:lvl8pPr marL="1371600" algn="l" defTabSz="457200" rtl="0" fontAlgn="base">
              <a:spcBef>
                <a:spcPct val="0"/>
              </a:spcBef>
              <a:spcAft>
                <a:spcPct val="0"/>
              </a:spcAft>
              <a:defRPr sz="2000" i="1">
                <a:solidFill>
                  <a:schemeClr val="bg1"/>
                </a:solidFill>
                <a:latin typeface="Verdana" pitchFamily="34" charset="0"/>
              </a:defRPr>
            </a:lvl8pPr>
            <a:lvl9pPr marL="1828800" algn="l" defTabSz="457200" rtl="0" fontAlgn="base">
              <a:spcBef>
                <a:spcPct val="0"/>
              </a:spcBef>
              <a:spcAft>
                <a:spcPct val="0"/>
              </a:spcAft>
              <a:defRPr sz="2000" i="1">
                <a:solidFill>
                  <a:schemeClr val="bg1"/>
                </a:solidFill>
                <a:latin typeface="Verdana" pitchFamily="34" charset="0"/>
              </a:defRPr>
            </a:lvl9pPr>
          </a:lstStyle>
          <a:p>
            <a:pPr eaLnBrk="1" hangingPunct="1"/>
            <a:r>
              <a:rPr lang="en-US" altLang="en-US" dirty="0" smtClean="0">
                <a:solidFill>
                  <a:schemeClr val="bg1"/>
                </a:solidFill>
              </a:rPr>
              <a:t>Developing Operational Tools - Fire Potential Index (FPI)</a:t>
            </a:r>
            <a:endParaRPr lang="en-US" altLang="en-US" dirty="0">
              <a:solidFill>
                <a:schemeClr val="bg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960" y="4038600"/>
            <a:ext cx="4117975" cy="2626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FPI</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5612763"/>
            <a:ext cx="560073" cy="68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8" descr="http://gowally.com/blog/wp-content/uploads/2012/02/NWS-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5641976"/>
            <a:ext cx="691995" cy="69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4" descr="http://hrc.unlv.edu/archives/osep/images/dri_logo.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4114" y="5638800"/>
            <a:ext cx="1068386" cy="6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5680076"/>
            <a:ext cx="619697" cy="6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10200" y="5670550"/>
            <a:ext cx="685800" cy="67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10" descr="http://upload.wikimedia.org/wikipedia/en/8/80/Ucla_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84687" y="5678488"/>
            <a:ext cx="701913" cy="65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2" descr="http://firefighterblog.com/files/2010/07/CAL_FIRE_logo_large.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80300" y="5638800"/>
            <a:ext cx="5207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13"/>
          <p:cNvSpPr>
            <a:spLocks noChangeArrowheads="1"/>
          </p:cNvSpPr>
          <p:nvPr/>
        </p:nvSpPr>
        <p:spPr bwMode="auto">
          <a:xfrm>
            <a:off x="2982913" y="914400"/>
            <a:ext cx="5899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eaLnBrk="1" hangingPunct="1">
              <a:spcBef>
                <a:spcPct val="0"/>
              </a:spcBef>
              <a:buClrTx/>
              <a:buSzTx/>
              <a:buFontTx/>
              <a:buNone/>
            </a:pPr>
            <a:r>
              <a:rPr lang="en-US" altLang="en-US" b="1">
                <a:solidFill>
                  <a:srgbClr val="000000"/>
                </a:solidFill>
                <a:latin typeface="Arial" charset="0"/>
                <a:ea typeface="MS PGothic" pitchFamily="34" charset="-128"/>
              </a:rPr>
              <a:t>Our Mission: </a:t>
            </a:r>
            <a:r>
              <a:rPr lang="en-US" altLang="en-US">
                <a:solidFill>
                  <a:srgbClr val="000000"/>
                </a:solidFill>
                <a:latin typeface="Arial" charset="0"/>
                <a:ea typeface="MS PGothic" pitchFamily="34" charset="-128"/>
              </a:rPr>
              <a:t>Develop a tool to mitigate risks associated with extreme fire potential during Santa Ana Winds.</a:t>
            </a:r>
          </a:p>
        </p:txBody>
      </p:sp>
      <p:sp>
        <p:nvSpPr>
          <p:cNvPr id="12298" name="Rectangle 14"/>
          <p:cNvSpPr>
            <a:spLocks noChangeArrowheads="1"/>
          </p:cNvSpPr>
          <p:nvPr/>
        </p:nvSpPr>
        <p:spPr bwMode="auto">
          <a:xfrm>
            <a:off x="215900" y="3992563"/>
            <a:ext cx="27717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eaLnBrk="1" hangingPunct="1">
              <a:spcBef>
                <a:spcPct val="0"/>
              </a:spcBef>
              <a:spcAft>
                <a:spcPct val="0"/>
              </a:spcAft>
              <a:buClrTx/>
              <a:buSzTx/>
              <a:buFontTx/>
              <a:buNone/>
            </a:pPr>
            <a:r>
              <a:rPr lang="en-US" altLang="en-US" b="1" dirty="0">
                <a:solidFill>
                  <a:srgbClr val="000000"/>
                </a:solidFill>
                <a:latin typeface="Arial" charset="0"/>
                <a:ea typeface="MS PGothic" pitchFamily="34" charset="-128"/>
              </a:rPr>
              <a:t>Our Vision: </a:t>
            </a:r>
            <a:r>
              <a:rPr lang="en-US" altLang="en-US" dirty="0">
                <a:solidFill>
                  <a:srgbClr val="000000"/>
                </a:solidFill>
                <a:latin typeface="Arial" charset="0"/>
                <a:ea typeface="MS PGothic" pitchFamily="34" charset="-128"/>
              </a:rPr>
              <a:t>To provide a </a:t>
            </a:r>
          </a:p>
          <a:p>
            <a:pPr eaLnBrk="1" hangingPunct="1">
              <a:spcBef>
                <a:spcPct val="0"/>
              </a:spcBef>
              <a:spcAft>
                <a:spcPct val="0"/>
              </a:spcAft>
              <a:buClrTx/>
              <a:buSzTx/>
              <a:buFontTx/>
              <a:buNone/>
            </a:pPr>
            <a:r>
              <a:rPr lang="en-US" altLang="en-US" dirty="0">
                <a:solidFill>
                  <a:srgbClr val="000000"/>
                </a:solidFill>
                <a:latin typeface="Arial" charset="0"/>
                <a:ea typeface="MS PGothic" pitchFamily="34" charset="-128"/>
              </a:rPr>
              <a:t>decision support tool to fire </a:t>
            </a:r>
          </a:p>
          <a:p>
            <a:pPr eaLnBrk="1" hangingPunct="1">
              <a:spcBef>
                <a:spcPct val="0"/>
              </a:spcBef>
              <a:spcAft>
                <a:spcPct val="0"/>
              </a:spcAft>
              <a:buClrTx/>
              <a:buSzTx/>
              <a:buFontTx/>
              <a:buNone/>
            </a:pPr>
            <a:r>
              <a:rPr lang="en-US" altLang="en-US" dirty="0">
                <a:solidFill>
                  <a:srgbClr val="000000"/>
                </a:solidFill>
                <a:latin typeface="Arial" charset="0"/>
                <a:ea typeface="MS PGothic" pitchFamily="34" charset="-128"/>
              </a:rPr>
              <a:t>agencies and the general </a:t>
            </a:r>
          </a:p>
          <a:p>
            <a:pPr eaLnBrk="1" hangingPunct="1">
              <a:spcBef>
                <a:spcPct val="0"/>
              </a:spcBef>
              <a:spcAft>
                <a:spcPct val="0"/>
              </a:spcAft>
              <a:buClrTx/>
              <a:buSzTx/>
              <a:buFontTx/>
              <a:buNone/>
            </a:pPr>
            <a:r>
              <a:rPr lang="en-US" altLang="en-US" dirty="0">
                <a:solidFill>
                  <a:srgbClr val="000000"/>
                </a:solidFill>
                <a:latin typeface="Arial" charset="0"/>
                <a:ea typeface="MS PGothic" pitchFamily="34" charset="-128"/>
              </a:rPr>
              <a:t>public to increase public </a:t>
            </a:r>
          </a:p>
          <a:p>
            <a:pPr eaLnBrk="1" hangingPunct="1">
              <a:spcBef>
                <a:spcPct val="0"/>
              </a:spcBef>
              <a:spcAft>
                <a:spcPct val="0"/>
              </a:spcAft>
              <a:buClrTx/>
              <a:buSzTx/>
              <a:buFontTx/>
              <a:buNone/>
            </a:pPr>
            <a:r>
              <a:rPr lang="en-US" altLang="en-US" dirty="0">
                <a:solidFill>
                  <a:srgbClr val="000000"/>
                </a:solidFill>
                <a:latin typeface="Arial" charset="0"/>
                <a:ea typeface="MS PGothic" pitchFamily="34" charset="-128"/>
              </a:rPr>
              <a:t>safety and overall </a:t>
            </a:r>
          </a:p>
          <a:p>
            <a:pPr eaLnBrk="1" hangingPunct="1">
              <a:spcBef>
                <a:spcPct val="0"/>
              </a:spcBef>
              <a:spcAft>
                <a:spcPct val="0"/>
              </a:spcAft>
              <a:buClrTx/>
              <a:buSzTx/>
              <a:buFontTx/>
              <a:buNone/>
            </a:pPr>
            <a:r>
              <a:rPr lang="en-US" altLang="en-US" dirty="0">
                <a:solidFill>
                  <a:srgbClr val="000000"/>
                </a:solidFill>
                <a:latin typeface="Arial" charset="0"/>
                <a:ea typeface="MS PGothic" pitchFamily="34" charset="-128"/>
              </a:rPr>
              <a:t>preparedness.</a:t>
            </a:r>
          </a:p>
        </p:txBody>
      </p:sp>
      <p:pic>
        <p:nvPicPr>
          <p:cNvPr id="12300" name="Picture 2" descr="C:\Users\BDAgosti\Pictures\SAWTI Logo Final.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15900" y="962025"/>
            <a:ext cx="26304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982913" y="1600200"/>
            <a:ext cx="5999162"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2A50EB6-A35C-4B48-B4DF-658AF125345C}" type="slidenum">
              <a:rPr lang="en-US" smtClean="0"/>
              <a:pPr>
                <a:defRPr/>
              </a:pPr>
              <a:t>6</a:t>
            </a:fld>
            <a:endParaRPr lang="en-US" dirty="0"/>
          </a:p>
        </p:txBody>
      </p:sp>
      <p:sp>
        <p:nvSpPr>
          <p:cNvPr id="17" name="Title 3"/>
          <p:cNvSpPr txBox="1">
            <a:spLocks/>
          </p:cNvSpPr>
          <p:nvPr/>
        </p:nvSpPr>
        <p:spPr bwMode="auto">
          <a:xfrm>
            <a:off x="200660" y="213362"/>
            <a:ext cx="6858000" cy="609599"/>
          </a:xfrm>
          <a:prstGeom prst="rect">
            <a:avLst/>
          </a:prstGeom>
          <a:solidFill>
            <a:srgbClr val="C900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91440" bIns="45720" numCol="1" anchor="ctr" anchorCtr="0" compatLnSpc="1">
            <a:prstTxWarp prst="textNoShape">
              <a:avLst/>
            </a:prstTxWarp>
          </a:bodyPr>
          <a:lstStyle>
            <a:lvl1pPr algn="l" defTabSz="457200" rtl="0" eaLnBrk="0" fontAlgn="base" hangingPunct="0">
              <a:spcBef>
                <a:spcPct val="0"/>
              </a:spcBef>
              <a:spcAft>
                <a:spcPct val="0"/>
              </a:spcAft>
              <a:defRPr sz="1800" i="0" kern="1200">
                <a:solidFill>
                  <a:srgbClr val="FFFFFF"/>
                </a:solidFill>
                <a:latin typeface="Arial" panose="020B0604020202020204" pitchFamily="34" charset="0"/>
                <a:ea typeface="Verdana" pitchFamily="34" charset="0"/>
                <a:cs typeface="Arial" panose="020B0604020202020204" pitchFamily="34" charset="0"/>
              </a:defRPr>
            </a:lvl1pPr>
            <a:lvl2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2pPr>
            <a:lvl3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3pPr>
            <a:lvl4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4pPr>
            <a:lvl5pPr algn="l" defTabSz="457200" rtl="0" eaLnBrk="0" fontAlgn="base" hangingPunct="0">
              <a:spcBef>
                <a:spcPct val="0"/>
              </a:spcBef>
              <a:spcAft>
                <a:spcPct val="0"/>
              </a:spcAft>
              <a:defRPr sz="2000" i="1">
                <a:solidFill>
                  <a:srgbClr val="000000"/>
                </a:solidFill>
                <a:latin typeface="Verdana" pitchFamily="34" charset="0"/>
                <a:ea typeface="Verdana" pitchFamily="34" charset="0"/>
                <a:cs typeface="Verdana" pitchFamily="34" charset="0"/>
              </a:defRPr>
            </a:lvl5pPr>
            <a:lvl6pPr marL="457200" algn="l" defTabSz="457200" rtl="0" fontAlgn="base">
              <a:spcBef>
                <a:spcPct val="0"/>
              </a:spcBef>
              <a:spcAft>
                <a:spcPct val="0"/>
              </a:spcAft>
              <a:defRPr sz="2000" i="1">
                <a:solidFill>
                  <a:schemeClr val="bg1"/>
                </a:solidFill>
                <a:latin typeface="Verdana" pitchFamily="34" charset="0"/>
              </a:defRPr>
            </a:lvl6pPr>
            <a:lvl7pPr marL="914400" algn="l" defTabSz="457200" rtl="0" fontAlgn="base">
              <a:spcBef>
                <a:spcPct val="0"/>
              </a:spcBef>
              <a:spcAft>
                <a:spcPct val="0"/>
              </a:spcAft>
              <a:defRPr sz="2000" i="1">
                <a:solidFill>
                  <a:schemeClr val="bg1"/>
                </a:solidFill>
                <a:latin typeface="Verdana" pitchFamily="34" charset="0"/>
              </a:defRPr>
            </a:lvl7pPr>
            <a:lvl8pPr marL="1371600" algn="l" defTabSz="457200" rtl="0" fontAlgn="base">
              <a:spcBef>
                <a:spcPct val="0"/>
              </a:spcBef>
              <a:spcAft>
                <a:spcPct val="0"/>
              </a:spcAft>
              <a:defRPr sz="2000" i="1">
                <a:solidFill>
                  <a:schemeClr val="bg1"/>
                </a:solidFill>
                <a:latin typeface="Verdana" pitchFamily="34" charset="0"/>
              </a:defRPr>
            </a:lvl8pPr>
            <a:lvl9pPr marL="1828800" algn="l" defTabSz="457200" rtl="0" fontAlgn="base">
              <a:spcBef>
                <a:spcPct val="0"/>
              </a:spcBef>
              <a:spcAft>
                <a:spcPct val="0"/>
              </a:spcAft>
              <a:defRPr sz="2000" i="1">
                <a:solidFill>
                  <a:schemeClr val="bg1"/>
                </a:solidFill>
                <a:latin typeface="Verdana" pitchFamily="34" charset="0"/>
              </a:defRPr>
            </a:lvl9pPr>
          </a:lstStyle>
          <a:p>
            <a:pPr eaLnBrk="1" hangingPunct="1"/>
            <a:r>
              <a:rPr lang="en-US" altLang="en-US" dirty="0" smtClean="0">
                <a:solidFill>
                  <a:schemeClr val="bg1"/>
                </a:solidFill>
              </a:rPr>
              <a:t>Developing Operational Tools - Santa Ana Wildfire Threat Index (SAWTI)</a:t>
            </a:r>
            <a:endParaRPr lang="en-US" altLang="en-US" dirty="0">
              <a:solidFill>
                <a:schemeClr val="bg1"/>
              </a:solidFill>
            </a:endParaRPr>
          </a:p>
        </p:txBody>
      </p:sp>
      <p:sp>
        <p:nvSpPr>
          <p:cNvPr id="3" name="Title 2"/>
          <p:cNvSpPr>
            <a:spLocks noGrp="1"/>
          </p:cNvSpPr>
          <p:nvPr>
            <p:ph type="title"/>
          </p:nvPr>
        </p:nvSpPr>
        <p:spPr/>
        <p:txBody>
          <a:bodyPr/>
          <a:lstStyle/>
          <a:p>
            <a:r>
              <a:rPr lang="en-US" dirty="0" smtClean="0"/>
              <a:t>SAWTI</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79" y="953743"/>
            <a:ext cx="5613861" cy="278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TextBox 23"/>
          <p:cNvSpPr txBox="1">
            <a:spLocks noChangeArrowheads="1"/>
          </p:cNvSpPr>
          <p:nvPr/>
        </p:nvSpPr>
        <p:spPr bwMode="auto">
          <a:xfrm>
            <a:off x="6192520" y="1219200"/>
            <a:ext cx="259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spcAft>
                <a:spcPts val="1200"/>
              </a:spcAft>
              <a:buClr>
                <a:srgbClr val="FF0000"/>
              </a:buClr>
              <a:buSzPct val="125000"/>
              <a:buFont typeface="Arial" charset="0"/>
              <a:buChar char="•"/>
              <a:defRPr sz="16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spcAft>
                <a:spcPts val="1200"/>
              </a:spcAft>
              <a:buClr>
                <a:srgbClr val="FF0000"/>
              </a:buClr>
              <a:buFont typeface="Arial" charset="0"/>
              <a:buChar char="–"/>
              <a:defRPr sz="14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Clr>
                <a:schemeClr val="tx2"/>
              </a:buClr>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defTabSz="457200" eaLnBrk="0" fontAlgn="base" hangingPunct="0">
              <a:spcBef>
                <a:spcPct val="20000"/>
              </a:spcBef>
              <a:spcAft>
                <a:spcPct val="0"/>
              </a:spcAft>
              <a:buClr>
                <a:schemeClr val="tx2"/>
              </a:buClr>
              <a:buFont typeface="Arial" charset="0"/>
              <a:buChar char="»"/>
              <a:defRPr sz="1600">
                <a:solidFill>
                  <a:schemeClr val="tx1"/>
                </a:solidFill>
                <a:latin typeface="Verdana" pitchFamily="34" charset="0"/>
                <a:ea typeface="Verdana" pitchFamily="34" charset="0"/>
                <a:cs typeface="Verdana" pitchFamily="34" charset="0"/>
              </a:defRPr>
            </a:lvl9pPr>
          </a:lstStyle>
          <a:p>
            <a:pPr marL="171450" indent="-171450" eaLnBrk="1" hangingPunct="1">
              <a:spcBef>
                <a:spcPct val="0"/>
              </a:spcBef>
              <a:buClrTx/>
              <a:buSzTx/>
            </a:pPr>
            <a:r>
              <a:rPr lang="en-US" altLang="en-US" sz="1800" dirty="0">
                <a:latin typeface="Arial" panose="020B0604020202020204" pitchFamily="34" charset="0"/>
                <a:ea typeface="Calibri" pitchFamily="34" charset="0"/>
                <a:cs typeface="Arial" panose="020B0604020202020204" pitchFamily="34" charset="0"/>
              </a:rPr>
              <a:t>SDG&amp;E Vegetation Management maintains a comprehensive database of over </a:t>
            </a:r>
            <a:r>
              <a:rPr lang="en-US" altLang="en-US" sz="1800" dirty="0" smtClean="0">
                <a:latin typeface="Arial" panose="020B0604020202020204" pitchFamily="34" charset="0"/>
                <a:ea typeface="Calibri" pitchFamily="34" charset="0"/>
                <a:cs typeface="Arial" panose="020B0604020202020204" pitchFamily="34" charset="0"/>
              </a:rPr>
              <a:t>464,000 </a:t>
            </a:r>
            <a:r>
              <a:rPr lang="en-US" altLang="en-US" sz="1800" dirty="0">
                <a:latin typeface="Arial" panose="020B0604020202020204" pitchFamily="34" charset="0"/>
                <a:ea typeface="Calibri" pitchFamily="34" charset="0"/>
                <a:cs typeface="Arial" panose="020B0604020202020204" pitchFamily="34" charset="0"/>
              </a:rPr>
              <a:t>trees that could impact our </a:t>
            </a:r>
            <a:r>
              <a:rPr lang="en-US" altLang="en-US" sz="1800" dirty="0" smtClean="0">
                <a:latin typeface="Arial" panose="020B0604020202020204" pitchFamily="34" charset="0"/>
                <a:ea typeface="Calibri" pitchFamily="34" charset="0"/>
                <a:cs typeface="Arial" panose="020B0604020202020204" pitchFamily="34" charset="0"/>
              </a:rPr>
              <a:t>system. </a:t>
            </a:r>
          </a:p>
          <a:p>
            <a:pPr marL="171450" indent="-171450" eaLnBrk="1" hangingPunct="1">
              <a:spcBef>
                <a:spcPct val="0"/>
              </a:spcBef>
              <a:buClrTx/>
              <a:buSzTx/>
            </a:pPr>
            <a:r>
              <a:rPr lang="en-US" altLang="en-US" sz="1800" dirty="0" smtClean="0">
                <a:latin typeface="Arial" panose="020B0604020202020204" pitchFamily="34" charset="0"/>
                <a:ea typeface="Calibri" pitchFamily="34" charset="0"/>
                <a:cs typeface="Arial" panose="020B0604020202020204" pitchFamily="34" charset="0"/>
              </a:rPr>
              <a:t>Includes </a:t>
            </a:r>
            <a:r>
              <a:rPr lang="en-US" altLang="en-US" sz="1800" dirty="0">
                <a:latin typeface="Arial" panose="020B0604020202020204" pitchFamily="34" charset="0"/>
                <a:ea typeface="Calibri" pitchFamily="34" charset="0"/>
                <a:cs typeface="Arial" panose="020B0604020202020204" pitchFamily="34" charset="0"/>
              </a:rPr>
              <a:t>tree location, species, growth rates and pruning </a:t>
            </a:r>
            <a:r>
              <a:rPr lang="en-US" altLang="en-US" sz="1800" dirty="0" smtClean="0">
                <a:latin typeface="Arial" panose="020B0604020202020204" pitchFamily="34" charset="0"/>
                <a:ea typeface="Calibri" pitchFamily="34" charset="0"/>
                <a:cs typeface="Arial" panose="020B0604020202020204" pitchFamily="34" charset="0"/>
              </a:rPr>
              <a:t>history.</a:t>
            </a:r>
          </a:p>
          <a:p>
            <a:pPr marL="171450" indent="-171450" eaLnBrk="1" hangingPunct="1">
              <a:spcBef>
                <a:spcPct val="0"/>
              </a:spcBef>
              <a:buClrTx/>
              <a:buSzTx/>
            </a:pPr>
            <a:r>
              <a:rPr lang="en-US" altLang="en-US" sz="1800" dirty="0" smtClean="0">
                <a:latin typeface="Arial" panose="020B0604020202020204" pitchFamily="34" charset="0"/>
                <a:ea typeface="Calibri" pitchFamily="34" charset="0"/>
                <a:cs typeface="Arial" panose="020B0604020202020204" pitchFamily="34" charset="0"/>
              </a:rPr>
              <a:t>This </a:t>
            </a:r>
            <a:r>
              <a:rPr lang="en-US" altLang="en-US" sz="1800" dirty="0">
                <a:latin typeface="Arial" panose="020B0604020202020204" pitchFamily="34" charset="0"/>
                <a:ea typeface="Calibri" pitchFamily="34" charset="0"/>
                <a:cs typeface="Arial" panose="020B0604020202020204" pitchFamily="34" charset="0"/>
              </a:rPr>
              <a:t>program has resulted in drastic decreases in </a:t>
            </a:r>
            <a:r>
              <a:rPr lang="en-US" altLang="en-US" sz="1800" dirty="0" smtClean="0">
                <a:latin typeface="Arial" panose="020B0604020202020204" pitchFamily="34" charset="0"/>
                <a:ea typeface="Calibri" pitchFamily="34" charset="0"/>
                <a:cs typeface="Arial" panose="020B0604020202020204" pitchFamily="34" charset="0"/>
              </a:rPr>
              <a:t>tree-related </a:t>
            </a:r>
            <a:r>
              <a:rPr lang="en-US" altLang="en-US" sz="1800" dirty="0">
                <a:latin typeface="Arial" panose="020B0604020202020204" pitchFamily="34" charset="0"/>
                <a:ea typeface="Calibri" pitchFamily="34" charset="0"/>
                <a:cs typeface="Arial" panose="020B0604020202020204" pitchFamily="34" charset="0"/>
              </a:rPr>
              <a:t>outages on the system.</a:t>
            </a:r>
          </a:p>
        </p:txBody>
      </p:sp>
      <p:sp>
        <p:nvSpPr>
          <p:cNvPr id="4" name="Title 3"/>
          <p:cNvSpPr>
            <a:spLocks noGrp="1"/>
          </p:cNvSpPr>
          <p:nvPr>
            <p:ph type="title"/>
          </p:nvPr>
        </p:nvSpPr>
        <p:spPr/>
        <p:txBody>
          <a:bodyPr/>
          <a:lstStyle/>
          <a:p>
            <a:pPr eaLnBrk="1" hangingPunct="1"/>
            <a:r>
              <a:rPr lang="en-US" altLang="en-US" dirty="0" smtClean="0">
                <a:solidFill>
                  <a:schemeClr val="bg1"/>
                </a:solidFill>
              </a:rPr>
              <a:t>Vegetation Management Program</a:t>
            </a:r>
            <a:endParaRPr lang="en-US" altLang="en-US" dirty="0">
              <a:solidFill>
                <a:schemeClr val="bg1"/>
              </a:solidFill>
            </a:endParaRPr>
          </a:p>
        </p:txBody>
      </p:sp>
      <p:sp>
        <p:nvSpPr>
          <p:cNvPr id="2" name="Slide Number Placeholder 1"/>
          <p:cNvSpPr>
            <a:spLocks noGrp="1"/>
          </p:cNvSpPr>
          <p:nvPr>
            <p:ph type="sldNum" sz="quarter" idx="12"/>
          </p:nvPr>
        </p:nvSpPr>
        <p:spPr/>
        <p:txBody>
          <a:bodyPr/>
          <a:lstStyle/>
          <a:p>
            <a:pPr>
              <a:defRPr/>
            </a:pPr>
            <a:fld id="{D2A50EB6-A35C-4B48-B4DF-658AF125345C}" type="slidenum">
              <a:rPr lang="en-US" smtClean="0"/>
              <a:pPr>
                <a:defRPr/>
              </a:pPr>
              <a:t>7</a:t>
            </a:fld>
            <a:endParaRPr lang="en-US" dirty="0"/>
          </a:p>
        </p:txBody>
      </p:sp>
      <p:pic>
        <p:nvPicPr>
          <p:cNvPr id="2050" name="Picture 1"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803400" y="3797188"/>
            <a:ext cx="2997200" cy="21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4572000"/>
            <a:ext cx="1600200" cy="1169551"/>
          </a:xfrm>
          <a:prstGeom prst="rect">
            <a:avLst/>
          </a:prstGeom>
          <a:noFill/>
        </p:spPr>
        <p:txBody>
          <a:bodyPr wrap="square" rtlCol="0">
            <a:spAutoFit/>
          </a:bodyPr>
          <a:lstStyle/>
          <a:p>
            <a:r>
              <a:rPr lang="en-US" sz="1400" b="1" dirty="0" smtClean="0"/>
              <a:t>1995:</a:t>
            </a:r>
          </a:p>
          <a:p>
            <a:r>
              <a:rPr lang="en-US" sz="1400" dirty="0" smtClean="0"/>
              <a:t>411 outages</a:t>
            </a:r>
          </a:p>
          <a:p>
            <a:endParaRPr lang="en-US" sz="1400" dirty="0" smtClean="0"/>
          </a:p>
          <a:p>
            <a:r>
              <a:rPr lang="en-US" sz="1400" b="1" dirty="0" smtClean="0"/>
              <a:t>2015:</a:t>
            </a:r>
          </a:p>
          <a:p>
            <a:r>
              <a:rPr lang="en-US" sz="1400" dirty="0" smtClean="0"/>
              <a:t>27 outages</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Vegetation Management Components – Records Management</a:t>
            </a:r>
            <a:endParaRPr lang="en-US" dirty="0"/>
          </a:p>
        </p:txBody>
      </p:sp>
      <p:sp>
        <p:nvSpPr>
          <p:cNvPr id="3" name="Slide Number Placeholder 2"/>
          <p:cNvSpPr>
            <a:spLocks noGrp="1"/>
          </p:cNvSpPr>
          <p:nvPr>
            <p:ph type="sldNum" sz="quarter" idx="12"/>
          </p:nvPr>
        </p:nvSpPr>
        <p:spPr/>
        <p:txBody>
          <a:bodyPr/>
          <a:lstStyle/>
          <a:p>
            <a:pPr>
              <a:defRPr/>
            </a:pPr>
            <a:fld id="{D85371F6-4939-4B16-A017-CDC568239ECF}" type="slidenum">
              <a:rPr lang="en-US" smtClean="0"/>
              <a:pPr>
                <a:defRPr/>
              </a:pPr>
              <a:t>8</a:t>
            </a:fld>
            <a:endParaRPr lang="en-US" dirty="0"/>
          </a:p>
        </p:txBody>
      </p:sp>
      <p:sp>
        <p:nvSpPr>
          <p:cNvPr id="5" name="Rectangle 4"/>
          <p:cNvSpPr/>
          <p:nvPr/>
        </p:nvSpPr>
        <p:spPr>
          <a:xfrm>
            <a:off x="198120" y="762001"/>
            <a:ext cx="6248400" cy="5786199"/>
          </a:xfrm>
          <a:prstGeom prst="rect">
            <a:avLst/>
          </a:prstGeom>
        </p:spPr>
        <p:txBody>
          <a:bodyPr wrap="square">
            <a:spAutoFit/>
          </a:bodyPr>
          <a:lstStyle/>
          <a:p>
            <a:endParaRPr lang="en-US" dirty="0" smtClean="0"/>
          </a:p>
          <a:p>
            <a:pPr marL="285750" indent="-285750">
              <a:buFont typeface="Arial" panose="020B0604020202020204" pitchFamily="34" charset="0"/>
              <a:buChar char="•"/>
            </a:pPr>
            <a:r>
              <a:rPr lang="en-US" sz="1600" dirty="0"/>
              <a:t>SDG&amp;E Vegetation Management utilizes a computerized work management system to record all vegetation </a:t>
            </a:r>
            <a:r>
              <a:rPr lang="en-US" sz="1600" dirty="0" smtClean="0"/>
              <a:t>management.</a:t>
            </a:r>
            <a:endParaRPr lang="en-US" sz="1600" dirty="0"/>
          </a:p>
          <a:p>
            <a:endParaRPr lang="en-US" sz="1600" dirty="0"/>
          </a:p>
          <a:p>
            <a:pPr marL="285750" indent="-285750">
              <a:buFont typeface="Arial" panose="020B0604020202020204" pitchFamily="34" charset="0"/>
              <a:buChar char="•"/>
            </a:pPr>
            <a:r>
              <a:rPr lang="en-US" sz="1600" dirty="0"/>
              <a:t>Vegetation Management maintains an inventory of approximately 464,000 trees, which are inspected annually by a contractor force of Certified Arborists.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Any tree identified as a hazard (dead, dying, diseased, leaning, structurally unsound, etc.) is entered into the system during the pre-inspection activity.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After the work is issued to the trim contractor, hazard trees are abated by removing the portion of the crown that could impact the lines or the tree is removed completely.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Each inspection and trim work activity is maintained in the database as a historic record that includes when the work was performed. </a:t>
            </a:r>
          </a:p>
          <a:p>
            <a:endParaRPr lang="en-US" sz="1600" dirty="0"/>
          </a:p>
          <a:p>
            <a:pPr marL="285750" indent="-285750">
              <a:buFont typeface="Arial" panose="020B0604020202020204" pitchFamily="34" charset="0"/>
              <a:buChar char="•"/>
            </a:pPr>
            <a:r>
              <a:rPr lang="en-US" sz="1600" dirty="0"/>
              <a:t>Upon completion of the pre-inspection and tree trim/removal activities, an audit is performed by a separate contractor on a representative sample of the work.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800" y="1468120"/>
            <a:ext cx="263904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800" y="4011361"/>
            <a:ext cx="2613640" cy="184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77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Vegetation Management Components – Customer Refusals</a:t>
            </a:r>
            <a:endParaRPr lang="en-US" dirty="0"/>
          </a:p>
        </p:txBody>
      </p:sp>
      <p:sp>
        <p:nvSpPr>
          <p:cNvPr id="3" name="Slide Number Placeholder 2"/>
          <p:cNvSpPr>
            <a:spLocks noGrp="1"/>
          </p:cNvSpPr>
          <p:nvPr>
            <p:ph type="sldNum" sz="quarter" idx="12"/>
          </p:nvPr>
        </p:nvSpPr>
        <p:spPr/>
        <p:txBody>
          <a:bodyPr/>
          <a:lstStyle/>
          <a:p>
            <a:pPr>
              <a:defRPr/>
            </a:pPr>
            <a:fld id="{D85371F6-4939-4B16-A017-CDC568239ECF}" type="slidenum">
              <a:rPr lang="en-US" smtClean="0"/>
              <a:pPr>
                <a:defRPr/>
              </a:pPr>
              <a:t>9</a:t>
            </a:fld>
            <a:endParaRPr lang="en-US" dirty="0"/>
          </a:p>
        </p:txBody>
      </p:sp>
      <p:sp>
        <p:nvSpPr>
          <p:cNvPr id="5" name="Rectangle 4"/>
          <p:cNvSpPr/>
          <p:nvPr/>
        </p:nvSpPr>
        <p:spPr>
          <a:xfrm>
            <a:off x="380999" y="784364"/>
            <a:ext cx="5028837" cy="5909310"/>
          </a:xfrm>
          <a:prstGeom prst="rect">
            <a:avLst/>
          </a:prstGeom>
        </p:spPr>
        <p:txBody>
          <a:bodyPr wrap="square">
            <a:spAutoFit/>
          </a:bodyPr>
          <a:lstStyle/>
          <a:p>
            <a:pPr marL="285750" indent="-285750">
              <a:buFont typeface="Arial" panose="020B0604020202020204" pitchFamily="34" charset="0"/>
              <a:buChar char="•"/>
            </a:pPr>
            <a:r>
              <a:rPr lang="en-US" dirty="0"/>
              <a:t>SDG&amp;E Vegetation Management has a specific process to track and record customer refusals. </a:t>
            </a:r>
            <a:endParaRPr lang="en-US" dirty="0" smtClean="0"/>
          </a:p>
          <a:p>
            <a:endParaRPr lang="en-US" dirty="0" smtClean="0"/>
          </a:p>
          <a:p>
            <a:pPr marL="285750" indent="-285750">
              <a:buFont typeface="Arial" panose="020B0604020202020204" pitchFamily="34" charset="0"/>
              <a:buChar char="•"/>
            </a:pPr>
            <a:r>
              <a:rPr lang="en-US" dirty="0" smtClean="0"/>
              <a:t>The </a:t>
            </a:r>
            <a:r>
              <a:rPr lang="en-US" dirty="0"/>
              <a:t>process involves multiple communications with the customer, including contact by the tree crew, crew supervisor, and SDG&amp;E Foresters.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If </a:t>
            </a:r>
            <a:r>
              <a:rPr lang="en-US" dirty="0"/>
              <a:t>not initially </a:t>
            </a:r>
            <a:r>
              <a:rPr lang="en-US" dirty="0" smtClean="0"/>
              <a:t>resolved, </a:t>
            </a:r>
            <a:r>
              <a:rPr lang="en-US" dirty="0"/>
              <a:t>SDG&amp;E will send the customer a certified letter outlining the applicable safety and compliance issues, and notifying the customer that SDG&amp;E will need to </a:t>
            </a:r>
            <a:r>
              <a:rPr lang="en-US" dirty="0" smtClean="0"/>
              <a:t>perform </a:t>
            </a:r>
            <a:r>
              <a:rPr lang="en-US" dirty="0"/>
              <a:t>the required work.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If </a:t>
            </a:r>
            <a:r>
              <a:rPr lang="en-US" dirty="0"/>
              <a:t>the issue cannot be resolved, SDG&amp;E may contact law enforcement to assist with a forced trim</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Vegetation </a:t>
            </a:r>
            <a:r>
              <a:rPr lang="en-US" dirty="0"/>
              <a:t>management work is generally completed without substantial delay.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838" y="1371600"/>
            <a:ext cx="3301183" cy="24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837" y="4191000"/>
            <a:ext cx="3301183" cy="20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770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813</Words>
  <Application>Microsoft Office PowerPoint</Application>
  <PresentationFormat>On-screen Show (4:3)</PresentationFormat>
  <Paragraphs>121</Paragraphs>
  <Slides>12</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Packager Shell Object</vt:lpstr>
      <vt:lpstr>Wildfires, Vegetation Management and Powerlines</vt:lpstr>
      <vt:lpstr> Comprehensive Program to Reduce Fire Risk</vt:lpstr>
      <vt:lpstr>Reducing Wildfire Risks</vt:lpstr>
      <vt:lpstr>Situational Awareness Enhancements through Community Collaborations and Big Data </vt:lpstr>
      <vt:lpstr>FPI</vt:lpstr>
      <vt:lpstr>SAWTI</vt:lpstr>
      <vt:lpstr>Vegetation Management Program</vt:lpstr>
      <vt:lpstr>Vegetation Management Components – Records Management</vt:lpstr>
      <vt:lpstr>Vegetation Management Components – Customer Refusals</vt:lpstr>
      <vt:lpstr>Fire Risk Management (FiRM)</vt:lpstr>
      <vt:lpstr>Proactive Operational and Developmental Measures</vt:lpstr>
      <vt:lpstr>Wildfires, Vegetation Management and Powerlines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2015-11-17T17:41:05Z</dcterms:created>
  <dcterms:modified xsi:type="dcterms:W3CDTF">2015-11-23T20:10:53Z</dcterms:modified>
</cp:coreProperties>
</file>