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92B4"/>
    <a:srgbClr val="8CB7C7"/>
    <a:srgbClr val="567632"/>
    <a:srgbClr val="766E54"/>
    <a:srgbClr val="F3BD48"/>
    <a:srgbClr val="E58A9E"/>
    <a:srgbClr val="005ABB"/>
    <a:srgbClr val="00C4DF"/>
    <a:srgbClr val="A3D869"/>
    <a:srgbClr val="FDD4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5" autoAdjust="0"/>
    <p:restoredTop sz="94660"/>
  </p:normalViewPr>
  <p:slideViewPr>
    <p:cSldViewPr snapToGrid="0">
      <p:cViewPr varScale="1">
        <p:scale>
          <a:sx n="89" d="100"/>
          <a:sy n="89" d="100"/>
        </p:scale>
        <p:origin x="-197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F191F9-8717-428C-945B-91A0BCD304DF}" type="datetimeFigureOut">
              <a:rPr lang="en-US" smtClean="0"/>
              <a:t>5/10/2016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C8EF3-0A66-43AA-9F5A-CD3BB4A2275F}" type="slidenum">
              <a:rPr lang="en-US" smtClean="0"/>
              <a:t>‹#›</a:t>
            </a:fld>
            <a:endParaRPr lang="en-US"/>
          </a:p>
        </p:txBody>
      </p:sp>
    </p:spTree>
    <p:extLst>
      <p:ext uri="{BB962C8B-B14F-4D97-AF65-F5344CB8AC3E}">
        <p14:creationId xmlns:p14="http://schemas.microsoft.com/office/powerpoint/2010/main" val="1488227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600">
                <a:solidFill>
                  <a:schemeClr val="tx1"/>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0" name="Footer Placeholder 4"/>
          <p:cNvSpPr>
            <a:spLocks noGrp="1"/>
          </p:cNvSpPr>
          <p:nvPr>
            <p:ph type="ftr" sz="quarter" idx="3"/>
          </p:nvPr>
        </p:nvSpPr>
        <p:spPr>
          <a:xfrm>
            <a:off x="5429250" y="6489521"/>
            <a:ext cx="3086100" cy="365125"/>
          </a:xfrm>
          <a:prstGeom prst="rect">
            <a:avLst/>
          </a:prstGeom>
        </p:spPr>
        <p:txBody>
          <a:bodyPr vert="horz" lIns="91440" tIns="45720" rIns="91440" bIns="45720" rtlCol="0" anchor="ctr"/>
          <a:lstStyle>
            <a:lvl1pPr algn="r">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smtClean="0"/>
              <a:t>Southern California Edison</a:t>
            </a:r>
            <a:endParaRPr lang="en-US" dirty="0"/>
          </a:p>
        </p:txBody>
      </p:sp>
      <p:sp>
        <p:nvSpPr>
          <p:cNvPr id="11" name="Slide Number Placeholder 5"/>
          <p:cNvSpPr>
            <a:spLocks noGrp="1"/>
          </p:cNvSpPr>
          <p:nvPr>
            <p:ph type="sldNum" sz="quarter" idx="4"/>
          </p:nvPr>
        </p:nvSpPr>
        <p:spPr>
          <a:xfrm>
            <a:off x="628650" y="6489521"/>
            <a:ext cx="2057400" cy="365125"/>
          </a:xfrm>
          <a:prstGeom prst="rect">
            <a:avLst/>
          </a:prstGeom>
        </p:spPr>
        <p:txBody>
          <a:bodyPr vert="horz" lIns="91440" tIns="45720" rIns="91440" bIns="45720" rtlCol="0" anchor="ctr"/>
          <a:lstStyle>
            <a:lvl1pPr algn="l">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spTree>
    <p:extLst>
      <p:ext uri="{BB962C8B-B14F-4D97-AF65-F5344CB8AC3E}">
        <p14:creationId xmlns:p14="http://schemas.microsoft.com/office/powerpoint/2010/main" val="3864059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2539"/>
            <a:ext cx="7886700" cy="841101"/>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113640"/>
            <a:ext cx="7886700" cy="5063323"/>
          </a:xfrm>
        </p:spPr>
        <p:txBody>
          <a:bodyPr/>
          <a:lstStyle>
            <a:lvl2pPr marL="685800" indent="-228600">
              <a:buFont typeface="Calibri" panose="020F0502020204030204" pitchFamily="34" charset="0"/>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smtClean="0"/>
              <a:t>Southern California Edison</a:t>
            </a:r>
            <a:endParaRPr lang="en-US"/>
          </a:p>
        </p:txBody>
      </p:sp>
      <p:sp>
        <p:nvSpPr>
          <p:cNvPr id="6" name="Slide Number Placeholder 5"/>
          <p:cNvSpPr>
            <a:spLocks noGrp="1"/>
          </p:cNvSpPr>
          <p:nvPr>
            <p:ph type="sldNum" sz="quarter" idx="12"/>
          </p:nvPr>
        </p:nvSpPr>
        <p:spPr>
          <a:xfrm>
            <a:off x="628650" y="6489520"/>
            <a:ext cx="2057400" cy="365125"/>
          </a:xfrm>
        </p:spPr>
        <p:txBody>
          <a:bodyPr/>
          <a:lstStyle/>
          <a:p>
            <a:fld id="{186DC542-6CB9-419E-B49C-81182B59E367}" type="slidenum">
              <a:rPr lang="en-US" smtClean="0"/>
              <a:t>‹#›</a:t>
            </a:fld>
            <a:endParaRPr lang="en-US" dirty="0"/>
          </a:p>
        </p:txBody>
      </p:sp>
    </p:spTree>
    <p:extLst>
      <p:ext uri="{BB962C8B-B14F-4D97-AF65-F5344CB8AC3E}">
        <p14:creationId xmlns:p14="http://schemas.microsoft.com/office/powerpoint/2010/main" val="477274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807869"/>
            <a:ext cx="7886700" cy="3284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092606"/>
            <a:ext cx="7886700" cy="1997045"/>
          </a:xfrm>
        </p:spPr>
        <p:txBody>
          <a:bodyPr/>
          <a:lstStyle>
            <a:lvl1pPr marL="0" indent="0">
              <a:buNone/>
              <a:defRPr sz="24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r>
              <a:rPr lang="en-US" dirty="0" smtClean="0"/>
              <a:t>Southern California Edison</a:t>
            </a:r>
            <a:endParaRPr lang="en-US" dirty="0"/>
          </a:p>
        </p:txBody>
      </p:sp>
      <p:sp>
        <p:nvSpPr>
          <p:cNvPr id="6" name="Slide Number Placeholder 5"/>
          <p:cNvSpPr>
            <a:spLocks noGrp="1"/>
          </p:cNvSpPr>
          <p:nvPr>
            <p:ph type="sldNum" sz="quarter" idx="12"/>
          </p:nvPr>
        </p:nvSpPr>
        <p:spPr/>
        <p:txBody>
          <a:bodyPr/>
          <a:lstStyle/>
          <a:p>
            <a:fld id="{186DC542-6CB9-419E-B49C-81182B59E367}" type="slidenum">
              <a:rPr lang="en-US" smtClean="0"/>
              <a:t>‹#›</a:t>
            </a:fld>
            <a:endParaRPr lang="en-US"/>
          </a:p>
        </p:txBody>
      </p:sp>
    </p:spTree>
    <p:extLst>
      <p:ext uri="{BB962C8B-B14F-4D97-AF65-F5344CB8AC3E}">
        <p14:creationId xmlns:p14="http://schemas.microsoft.com/office/powerpoint/2010/main" val="46818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dirty="0" smtClean="0"/>
              <a:t>Southern California Edison</a:t>
            </a:r>
            <a:endParaRPr lang="en-US" dirty="0"/>
          </a:p>
        </p:txBody>
      </p:sp>
      <p:sp>
        <p:nvSpPr>
          <p:cNvPr id="7" name="Slide Number Placeholder 6"/>
          <p:cNvSpPr>
            <a:spLocks noGrp="1"/>
          </p:cNvSpPr>
          <p:nvPr>
            <p:ph type="sldNum" sz="quarter" idx="12"/>
          </p:nvPr>
        </p:nvSpPr>
        <p:spPr/>
        <p:txBody>
          <a:bodyPr/>
          <a:lstStyle/>
          <a:p>
            <a:fld id="{186DC542-6CB9-419E-B49C-81182B59E367}" type="slidenum">
              <a:rPr lang="en-US" smtClean="0"/>
              <a:t>‹#›</a:t>
            </a:fld>
            <a:endParaRPr lang="en-US"/>
          </a:p>
        </p:txBody>
      </p:sp>
    </p:spTree>
    <p:extLst>
      <p:ext uri="{BB962C8B-B14F-4D97-AF65-F5344CB8AC3E}">
        <p14:creationId xmlns:p14="http://schemas.microsoft.com/office/powerpoint/2010/main" val="1669069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186DC542-6CB9-419E-B49C-81182B59E367}" type="slidenum">
              <a:rPr lang="en-US" smtClean="0"/>
              <a:t>‹#›</a:t>
            </a:fld>
            <a:endParaRPr lang="en-US"/>
          </a:p>
        </p:txBody>
      </p:sp>
      <p:sp>
        <p:nvSpPr>
          <p:cNvPr id="10" name="Footer Placeholder 5"/>
          <p:cNvSpPr>
            <a:spLocks noGrp="1"/>
          </p:cNvSpPr>
          <p:nvPr>
            <p:ph type="ftr" sz="quarter" idx="11"/>
          </p:nvPr>
        </p:nvSpPr>
        <p:spPr>
          <a:xfrm>
            <a:off x="5429250" y="6489521"/>
            <a:ext cx="3086100" cy="365125"/>
          </a:xfrm>
        </p:spPr>
        <p:txBody>
          <a:bodyPr/>
          <a:lstStyle/>
          <a:p>
            <a:r>
              <a:rPr lang="en-US" dirty="0" smtClean="0"/>
              <a:t>Southern California Edison</a:t>
            </a:r>
            <a:endParaRPr lang="en-US" dirty="0"/>
          </a:p>
        </p:txBody>
      </p:sp>
    </p:spTree>
    <p:extLst>
      <p:ext uri="{BB962C8B-B14F-4D97-AF65-F5344CB8AC3E}">
        <p14:creationId xmlns:p14="http://schemas.microsoft.com/office/powerpoint/2010/main" val="4036282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186DC542-6CB9-419E-B49C-81182B59E367}" type="slidenum">
              <a:rPr lang="en-US" smtClean="0"/>
              <a:t>‹#›</a:t>
            </a:fld>
            <a:endParaRPr lang="en-US"/>
          </a:p>
        </p:txBody>
      </p:sp>
      <p:sp>
        <p:nvSpPr>
          <p:cNvPr id="6" name="Footer Placeholder 5"/>
          <p:cNvSpPr>
            <a:spLocks noGrp="1"/>
          </p:cNvSpPr>
          <p:nvPr>
            <p:ph type="ftr" sz="quarter" idx="11"/>
          </p:nvPr>
        </p:nvSpPr>
        <p:spPr>
          <a:xfrm>
            <a:off x="5429250" y="6489521"/>
            <a:ext cx="3086100" cy="365125"/>
          </a:xfrm>
        </p:spPr>
        <p:txBody>
          <a:bodyPr/>
          <a:lstStyle/>
          <a:p>
            <a:r>
              <a:rPr lang="en-US" dirty="0" smtClean="0"/>
              <a:t>Southern California Edison</a:t>
            </a:r>
            <a:endParaRPr lang="en-US" dirty="0"/>
          </a:p>
        </p:txBody>
      </p:sp>
    </p:spTree>
    <p:extLst>
      <p:ext uri="{BB962C8B-B14F-4D97-AF65-F5344CB8AC3E}">
        <p14:creationId xmlns:p14="http://schemas.microsoft.com/office/powerpoint/2010/main" val="1123003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6DC542-6CB9-419E-B49C-81182B59E367}" type="slidenum">
              <a:rPr lang="en-US" smtClean="0"/>
              <a:t>‹#›</a:t>
            </a:fld>
            <a:endParaRPr lang="en-US"/>
          </a:p>
        </p:txBody>
      </p:sp>
      <p:sp>
        <p:nvSpPr>
          <p:cNvPr id="5" name="Footer Placeholder 5"/>
          <p:cNvSpPr>
            <a:spLocks noGrp="1"/>
          </p:cNvSpPr>
          <p:nvPr>
            <p:ph type="ftr" sz="quarter" idx="11"/>
          </p:nvPr>
        </p:nvSpPr>
        <p:spPr>
          <a:xfrm>
            <a:off x="5429250" y="6489521"/>
            <a:ext cx="3086100" cy="365125"/>
          </a:xfrm>
        </p:spPr>
        <p:txBody>
          <a:bodyPr/>
          <a:lstStyle/>
          <a:p>
            <a:r>
              <a:rPr lang="en-US" dirty="0" smtClean="0"/>
              <a:t>Southern California Edison</a:t>
            </a:r>
            <a:endParaRPr lang="en-US" dirty="0"/>
          </a:p>
        </p:txBody>
      </p:sp>
    </p:spTree>
    <p:extLst>
      <p:ext uri="{BB962C8B-B14F-4D97-AF65-F5344CB8AC3E}">
        <p14:creationId xmlns:p14="http://schemas.microsoft.com/office/powerpoint/2010/main" val="3965434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6480699"/>
            <a:ext cx="9144000" cy="3773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849588"/>
            <a:ext cx="7886700" cy="84110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429250" y="6489521"/>
            <a:ext cx="3086100" cy="365125"/>
          </a:xfrm>
          <a:prstGeom prst="rect">
            <a:avLst/>
          </a:prstGeom>
        </p:spPr>
        <p:txBody>
          <a:bodyPr vert="horz" lIns="91440" tIns="45720" rIns="91440" bIns="45720" rtlCol="0" anchor="ctr"/>
          <a:lstStyle>
            <a:lvl1pPr algn="r">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smtClean="0"/>
              <a:t>Southern California Edison</a:t>
            </a:r>
            <a:endParaRPr lang="en-US" dirty="0"/>
          </a:p>
        </p:txBody>
      </p:sp>
      <p:sp>
        <p:nvSpPr>
          <p:cNvPr id="6" name="Slide Number Placeholder 5"/>
          <p:cNvSpPr>
            <a:spLocks noGrp="1"/>
          </p:cNvSpPr>
          <p:nvPr>
            <p:ph type="sldNum" sz="quarter" idx="4"/>
          </p:nvPr>
        </p:nvSpPr>
        <p:spPr>
          <a:xfrm>
            <a:off x="628650" y="6489521"/>
            <a:ext cx="2057400" cy="365125"/>
          </a:xfrm>
          <a:prstGeom prst="rect">
            <a:avLst/>
          </a:prstGeom>
        </p:spPr>
        <p:txBody>
          <a:bodyPr vert="horz" lIns="91440" tIns="45720" rIns="91440" bIns="45720" rtlCol="0" anchor="ctr"/>
          <a:lstStyle>
            <a:lvl1pPr algn="l">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spTree>
    <p:extLst>
      <p:ext uri="{BB962C8B-B14F-4D97-AF65-F5344CB8AC3E}">
        <p14:creationId xmlns:p14="http://schemas.microsoft.com/office/powerpoint/2010/main" val="1800619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dt="0"/>
  <p:txStyles>
    <p:titleStyle>
      <a:lvl1pPr algn="l" defTabSz="914400" rtl="0" eaLnBrk="1" latinLnBrk="0" hangingPunct="1">
        <a:lnSpc>
          <a:spcPct val="90000"/>
        </a:lnSpc>
        <a:spcBef>
          <a:spcPct val="0"/>
        </a:spcBef>
        <a:buNone/>
        <a:defRPr sz="3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8650" y="814200"/>
            <a:ext cx="7772400" cy="2387600"/>
          </a:xfrm>
        </p:spPr>
        <p:txBody>
          <a:bodyPr>
            <a:normAutofit fontScale="90000"/>
          </a:bodyPr>
          <a:lstStyle/>
          <a:p>
            <a:r>
              <a:rPr lang="en-US" sz="2800" dirty="0" smtClean="0">
                <a:solidFill>
                  <a:schemeClr val="tx1"/>
                </a:solidFill>
              </a:rPr>
              <a:t/>
            </a:r>
            <a:br>
              <a:rPr lang="en-US" sz="2800" dirty="0" smtClean="0">
                <a:solidFill>
                  <a:schemeClr val="tx1"/>
                </a:solidFill>
              </a:rPr>
            </a:br>
            <a:r>
              <a:rPr lang="en-US" sz="2800" dirty="0"/>
              <a:t/>
            </a:r>
            <a:br>
              <a:rPr lang="en-US" sz="2800" dirty="0"/>
            </a:br>
            <a:r>
              <a:rPr lang="en-US" dirty="0" smtClean="0"/>
              <a:t>California Senate </a:t>
            </a:r>
            <a:br>
              <a:rPr lang="en-US" dirty="0" smtClean="0"/>
            </a:br>
            <a:r>
              <a:rPr lang="en-US" dirty="0" smtClean="0">
                <a:solidFill>
                  <a:schemeClr val="tx1"/>
                </a:solidFill>
              </a:rPr>
              <a:t>Energy, </a:t>
            </a:r>
            <a:r>
              <a:rPr lang="en-US" dirty="0" smtClean="0"/>
              <a:t>Utilities </a:t>
            </a:r>
            <a:r>
              <a:rPr lang="en-US" dirty="0" smtClean="0">
                <a:solidFill>
                  <a:schemeClr val="tx1"/>
                </a:solidFill>
              </a:rPr>
              <a:t>and Communications </a:t>
            </a:r>
            <a:br>
              <a:rPr lang="en-US" dirty="0" smtClean="0">
                <a:solidFill>
                  <a:schemeClr val="tx1"/>
                </a:solidFill>
              </a:rPr>
            </a:br>
            <a:r>
              <a:rPr lang="en-US" dirty="0" smtClean="0">
                <a:solidFill>
                  <a:schemeClr val="tx1"/>
                </a:solidFill>
              </a:rPr>
              <a:t>Committee Oversight </a:t>
            </a:r>
            <a:r>
              <a:rPr lang="en-US" dirty="0" smtClean="0"/>
              <a:t>Hearing</a:t>
            </a:r>
            <a:br>
              <a:rPr lang="en-US" dirty="0" smtClean="0"/>
            </a:br>
            <a:r>
              <a:rPr lang="en-US" sz="3100" dirty="0" smtClean="0"/>
              <a:t>May 10, 2016</a:t>
            </a:r>
            <a:endParaRPr lang="en-US" sz="3100" dirty="0">
              <a:solidFill>
                <a:schemeClr val="tx1"/>
              </a:solidFill>
            </a:endParaRPr>
          </a:p>
        </p:txBody>
      </p:sp>
      <p:sp>
        <p:nvSpPr>
          <p:cNvPr id="3" name="Subtitle 2"/>
          <p:cNvSpPr>
            <a:spLocks noGrp="1"/>
          </p:cNvSpPr>
          <p:nvPr>
            <p:ph type="subTitle" idx="1"/>
          </p:nvPr>
        </p:nvSpPr>
        <p:spPr/>
        <p:txBody>
          <a:bodyPr>
            <a:normAutofit fontScale="92500" lnSpcReduction="20000"/>
          </a:bodyPr>
          <a:lstStyle/>
          <a:p>
            <a:endParaRPr lang="en-US" sz="3600" dirty="0" smtClean="0"/>
          </a:p>
          <a:p>
            <a:r>
              <a:rPr lang="en-US" sz="3600" dirty="0" smtClean="0"/>
              <a:t> </a:t>
            </a:r>
            <a:r>
              <a:rPr lang="en-US" sz="3000" dirty="0" smtClean="0"/>
              <a:t>Southern California Edison</a:t>
            </a:r>
          </a:p>
          <a:p>
            <a:r>
              <a:rPr lang="en-US" sz="2000" dirty="0" smtClean="0"/>
              <a:t>Colin Cushnie</a:t>
            </a:r>
          </a:p>
          <a:p>
            <a:r>
              <a:rPr lang="en-US" sz="1700" dirty="0" smtClean="0"/>
              <a:t>Vice President, Energy Procurement &amp; Management</a:t>
            </a:r>
            <a:endParaRPr lang="en-US" sz="17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650" y="320714"/>
            <a:ext cx="1271171" cy="455565"/>
          </a:xfrm>
          <a:prstGeom prst="rect">
            <a:avLst/>
          </a:prstGeom>
        </p:spPr>
      </p:pic>
      <p:sp>
        <p:nvSpPr>
          <p:cNvPr id="5" name="Footer Placeholder 4"/>
          <p:cNvSpPr>
            <a:spLocks noGrp="1"/>
          </p:cNvSpPr>
          <p:nvPr>
            <p:ph type="ftr" sz="quarter" idx="3"/>
          </p:nvPr>
        </p:nvSpPr>
        <p:spPr/>
        <p:txBody>
          <a:bodyPr/>
          <a:lstStyle/>
          <a:p>
            <a:r>
              <a:rPr lang="en-US" dirty="0" smtClean="0"/>
              <a:t>Southern California Edison</a:t>
            </a:r>
            <a:endParaRPr lang="en-US" dirty="0"/>
          </a:p>
        </p:txBody>
      </p:sp>
      <p:sp>
        <p:nvSpPr>
          <p:cNvPr id="6" name="Slide Number Placeholder 5"/>
          <p:cNvSpPr>
            <a:spLocks noGrp="1"/>
          </p:cNvSpPr>
          <p:nvPr>
            <p:ph type="sldNum" sz="quarter" idx="4"/>
          </p:nvPr>
        </p:nvSpPr>
        <p:spPr/>
        <p:txBody>
          <a:bodyPr/>
          <a:lstStyle/>
          <a:p>
            <a:fld id="{186DC542-6CB9-419E-B49C-81182B59E367}" type="slidenum">
              <a:rPr lang="en-US" smtClean="0"/>
              <a:pPr/>
              <a:t>1</a:t>
            </a:fld>
            <a:endParaRPr lang="en-US" dirty="0"/>
          </a:p>
        </p:txBody>
      </p:sp>
    </p:spTree>
    <p:extLst>
      <p:ext uri="{BB962C8B-B14F-4D97-AF65-F5344CB8AC3E}">
        <p14:creationId xmlns:p14="http://schemas.microsoft.com/office/powerpoint/2010/main" val="2267116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93" y="136808"/>
            <a:ext cx="8758237" cy="841101"/>
          </a:xfrm>
        </p:spPr>
        <p:txBody>
          <a:bodyPr>
            <a:normAutofit/>
          </a:bodyPr>
          <a:lstStyle/>
          <a:p>
            <a:r>
              <a:rPr lang="en-US" sz="2400" dirty="0" smtClean="0"/>
              <a:t>The Aliso Canyon Storage Facility is critical in supporting gas and electric system reliability</a:t>
            </a:r>
            <a:endParaRPr lang="en-US" sz="2400" dirty="0"/>
          </a:p>
        </p:txBody>
      </p:sp>
      <p:sp>
        <p:nvSpPr>
          <p:cNvPr id="3" name="Content Placeholder 2"/>
          <p:cNvSpPr>
            <a:spLocks noGrp="1"/>
          </p:cNvSpPr>
          <p:nvPr>
            <p:ph idx="1"/>
          </p:nvPr>
        </p:nvSpPr>
        <p:spPr>
          <a:xfrm>
            <a:off x="628650" y="1269133"/>
            <a:ext cx="7886700" cy="5063323"/>
          </a:xfrm>
        </p:spPr>
        <p:txBody>
          <a:bodyPr>
            <a:normAutofit/>
          </a:bodyPr>
          <a:lstStyle/>
          <a:p>
            <a:r>
              <a:rPr lang="en-US" sz="1600" dirty="0" smtClean="0">
                <a:solidFill>
                  <a:schemeClr val="tx2"/>
                </a:solidFill>
              </a:rPr>
              <a:t>SCE’s primary concern is the safe and reliable operation of the natural gas and electric grid systems in Southern California</a:t>
            </a:r>
          </a:p>
          <a:p>
            <a:pPr>
              <a:spcBef>
                <a:spcPts val="1500"/>
              </a:spcBef>
            </a:pPr>
            <a:r>
              <a:rPr lang="en-US" sz="1600" dirty="0" smtClean="0">
                <a:solidFill>
                  <a:schemeClr val="tx2"/>
                </a:solidFill>
              </a:rPr>
              <a:t>The Aliso Canyon Reliability Action Plan and Risk Assessment Technical Report identifies the possibility of electricity outages occurring up to 14 days of the summer in 2016 if Aliso Canyon is not utilized</a:t>
            </a:r>
          </a:p>
          <a:p>
            <a:pPr>
              <a:spcBef>
                <a:spcPts val="1500"/>
              </a:spcBef>
            </a:pPr>
            <a:r>
              <a:rPr lang="en-US" sz="1600" dirty="0" smtClean="0">
                <a:solidFill>
                  <a:schemeClr val="tx2"/>
                </a:solidFill>
              </a:rPr>
              <a:t>SoCalGas </a:t>
            </a:r>
            <a:r>
              <a:rPr lang="en-US" sz="1600" dirty="0">
                <a:solidFill>
                  <a:schemeClr val="tx2"/>
                </a:solidFill>
              </a:rPr>
              <a:t>utilizes the Aliso Canyon Storage Facility to help maintain pipeline pressure on its Low Pressure System in the LA Basin to support significant changes in </a:t>
            </a:r>
            <a:r>
              <a:rPr lang="en-US" sz="1600" dirty="0" smtClean="0">
                <a:solidFill>
                  <a:schemeClr val="tx2"/>
                </a:solidFill>
              </a:rPr>
              <a:t>natural gas </a:t>
            </a:r>
            <a:r>
              <a:rPr lang="en-US" sz="1600" dirty="0">
                <a:solidFill>
                  <a:schemeClr val="tx2"/>
                </a:solidFill>
              </a:rPr>
              <a:t>demand throughout the operating </a:t>
            </a:r>
            <a:r>
              <a:rPr lang="en-US" sz="1600" dirty="0" smtClean="0">
                <a:solidFill>
                  <a:schemeClr val="tx2"/>
                </a:solidFill>
              </a:rPr>
              <a:t>day</a:t>
            </a:r>
          </a:p>
          <a:p>
            <a:pPr lvl="1">
              <a:spcBef>
                <a:spcPts val="1000"/>
              </a:spcBef>
            </a:pPr>
            <a:r>
              <a:rPr lang="en-US" sz="1400" dirty="0">
                <a:solidFill>
                  <a:schemeClr val="tx2"/>
                </a:solidFill>
              </a:rPr>
              <a:t>Natural gas-fueled electric generation is 60% of the summer demand on the SoCalGas system</a:t>
            </a:r>
          </a:p>
          <a:p>
            <a:pPr lvl="1">
              <a:spcBef>
                <a:spcPts val="1000"/>
              </a:spcBef>
            </a:pPr>
            <a:r>
              <a:rPr lang="en-US" sz="1400" dirty="0" smtClean="0">
                <a:solidFill>
                  <a:schemeClr val="tx2"/>
                </a:solidFill>
              </a:rPr>
              <a:t>Natural gas demand from electric generation can vary significantly on an intra-day basis</a:t>
            </a:r>
          </a:p>
          <a:p>
            <a:pPr>
              <a:spcBef>
                <a:spcPts val="1500"/>
              </a:spcBef>
            </a:pPr>
            <a:r>
              <a:rPr lang="en-US" sz="1600" dirty="0" smtClean="0">
                <a:solidFill>
                  <a:schemeClr val="tx2"/>
                </a:solidFill>
              </a:rPr>
              <a:t>SCE supports the limited use of the existing 15 </a:t>
            </a:r>
            <a:r>
              <a:rPr lang="en-US" sz="1600" dirty="0" err="1" smtClean="0">
                <a:solidFill>
                  <a:schemeClr val="tx2"/>
                </a:solidFill>
              </a:rPr>
              <a:t>Bcf</a:t>
            </a:r>
            <a:r>
              <a:rPr lang="en-US" sz="1600" dirty="0" smtClean="0">
                <a:solidFill>
                  <a:schemeClr val="tx2"/>
                </a:solidFill>
              </a:rPr>
              <a:t> of natural gas in Aliso Canyon to avoid power outages this summer</a:t>
            </a:r>
            <a:endParaRPr lang="en-US" sz="1600" dirty="0">
              <a:solidFill>
                <a:schemeClr val="tx2"/>
              </a:solidFill>
            </a:endParaRPr>
          </a:p>
          <a:p>
            <a:pPr marL="228600" lvl="1">
              <a:spcBef>
                <a:spcPts val="1500"/>
              </a:spcBef>
              <a:buFont typeface="Arial" panose="020B0604020202020204" pitchFamily="34" charset="0"/>
              <a:buChar char="•"/>
            </a:pPr>
            <a:r>
              <a:rPr lang="en-US" sz="1600" dirty="0" smtClean="0">
                <a:solidFill>
                  <a:schemeClr val="tx2"/>
                </a:solidFill>
              </a:rPr>
              <a:t>SCE is encouraged by the Legislature’s recent approval of SB380 which addresses concerns related to energy reliability and provides a path forward for wells at Aliso Canyon to be </a:t>
            </a:r>
            <a:r>
              <a:rPr lang="en-US" sz="1600" dirty="0">
                <a:solidFill>
                  <a:schemeClr val="tx2"/>
                </a:solidFill>
              </a:rPr>
              <a:t>returned to service when found safe to be </a:t>
            </a:r>
            <a:r>
              <a:rPr lang="en-US" sz="1600" dirty="0" smtClean="0">
                <a:solidFill>
                  <a:schemeClr val="tx2"/>
                </a:solidFill>
              </a:rPr>
              <a:t>operated</a:t>
            </a:r>
            <a:endParaRPr lang="en-US" sz="1600" dirty="0"/>
          </a:p>
          <a:p>
            <a:endParaRPr lang="en-US" sz="1600" dirty="0" smtClean="0"/>
          </a:p>
        </p:txBody>
      </p:sp>
      <p:sp>
        <p:nvSpPr>
          <p:cNvPr id="4" name="Footer Placeholder 3"/>
          <p:cNvSpPr>
            <a:spLocks noGrp="1"/>
          </p:cNvSpPr>
          <p:nvPr>
            <p:ph type="ftr" sz="quarter" idx="11"/>
          </p:nvPr>
        </p:nvSpPr>
        <p:spPr/>
        <p:txBody>
          <a:bodyPr/>
          <a:lstStyle/>
          <a:p>
            <a:r>
              <a:rPr lang="en-US" smtClean="0"/>
              <a:t>Southern California Edison</a:t>
            </a:r>
            <a:endParaRPr lang="en-US"/>
          </a:p>
        </p:txBody>
      </p:sp>
      <p:sp>
        <p:nvSpPr>
          <p:cNvPr id="5" name="Slide Number Placeholder 4"/>
          <p:cNvSpPr>
            <a:spLocks noGrp="1"/>
          </p:cNvSpPr>
          <p:nvPr>
            <p:ph type="sldNum" sz="quarter" idx="12"/>
          </p:nvPr>
        </p:nvSpPr>
        <p:spPr/>
        <p:txBody>
          <a:bodyPr/>
          <a:lstStyle/>
          <a:p>
            <a:fld id="{186DC542-6CB9-419E-B49C-81182B59E367}" type="slidenum">
              <a:rPr lang="en-US" smtClean="0"/>
              <a:t>2</a:t>
            </a:fld>
            <a:endParaRPr lang="en-US" dirty="0"/>
          </a:p>
        </p:txBody>
      </p:sp>
      <p:cxnSp>
        <p:nvCxnSpPr>
          <p:cNvPr id="8" name="Straight Connector 7"/>
          <p:cNvCxnSpPr/>
          <p:nvPr/>
        </p:nvCxnSpPr>
        <p:spPr>
          <a:xfrm>
            <a:off x="142875" y="1134039"/>
            <a:ext cx="8858249" cy="0"/>
          </a:xfrm>
          <a:prstGeom prst="line">
            <a:avLst/>
          </a:prstGeom>
          <a:ln w="19050">
            <a:solidFill>
              <a:schemeClr val="tx1">
                <a:lumMod val="50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8982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894" y="116260"/>
            <a:ext cx="8558211" cy="841101"/>
          </a:xfrm>
        </p:spPr>
        <p:txBody>
          <a:bodyPr>
            <a:normAutofit/>
          </a:bodyPr>
          <a:lstStyle/>
          <a:p>
            <a:r>
              <a:rPr lang="en-US" sz="2400" dirty="0" smtClean="0"/>
              <a:t>Natural gas-fueled electric generation is the backbone of Southern California’s electric grid</a:t>
            </a:r>
            <a:endParaRPr lang="en-US" sz="2400" dirty="0"/>
          </a:p>
        </p:txBody>
      </p:sp>
      <p:sp>
        <p:nvSpPr>
          <p:cNvPr id="3" name="Content Placeholder 2"/>
          <p:cNvSpPr>
            <a:spLocks noGrp="1"/>
          </p:cNvSpPr>
          <p:nvPr>
            <p:ph idx="1"/>
          </p:nvPr>
        </p:nvSpPr>
        <p:spPr>
          <a:xfrm>
            <a:off x="522911" y="1310717"/>
            <a:ext cx="7886700" cy="5002123"/>
          </a:xfrm>
        </p:spPr>
        <p:txBody>
          <a:bodyPr>
            <a:normAutofit/>
          </a:bodyPr>
          <a:lstStyle/>
          <a:p>
            <a:r>
              <a:rPr lang="en-US" sz="1600" dirty="0" smtClean="0">
                <a:solidFill>
                  <a:schemeClr val="tx2"/>
                </a:solidFill>
              </a:rPr>
              <a:t>Natural gas-fueled electric generation meets the remaining electric supply needs of Southern California after energy efficiency, demand response, renewables, hydro, nuclear and imports are accounted for</a:t>
            </a:r>
          </a:p>
          <a:p>
            <a:pPr lvl="1">
              <a:spcBef>
                <a:spcPts val="1000"/>
              </a:spcBef>
            </a:pPr>
            <a:r>
              <a:rPr lang="en-US" sz="1400" dirty="0" smtClean="0">
                <a:solidFill>
                  <a:schemeClr val="tx2"/>
                </a:solidFill>
              </a:rPr>
              <a:t>Natural gas-fueled electric generation is 25%-50% of total electric supply</a:t>
            </a:r>
          </a:p>
          <a:p>
            <a:pPr>
              <a:spcBef>
                <a:spcPts val="1500"/>
              </a:spcBef>
            </a:pPr>
            <a:r>
              <a:rPr lang="en-US" sz="1600" dirty="0" smtClean="0">
                <a:solidFill>
                  <a:schemeClr val="tx2"/>
                </a:solidFill>
              </a:rPr>
              <a:t>Natural gas-fueled electric generation provides most of the balancing services needed to operate a safe and reliable electric grid</a:t>
            </a:r>
          </a:p>
          <a:p>
            <a:pPr lvl="1">
              <a:spcBef>
                <a:spcPts val="1000"/>
              </a:spcBef>
            </a:pPr>
            <a:r>
              <a:rPr lang="en-US" sz="1400" dirty="0" smtClean="0">
                <a:solidFill>
                  <a:schemeClr val="tx2"/>
                </a:solidFill>
              </a:rPr>
              <a:t>Additionally, integrates intermittent resources such as wind and solar energy whose electrical output varies based on weather conditions</a:t>
            </a:r>
            <a:endParaRPr lang="en-US" sz="1200" dirty="0">
              <a:solidFill>
                <a:schemeClr val="tx2"/>
              </a:solidFill>
            </a:endParaRPr>
          </a:p>
          <a:p>
            <a:pPr>
              <a:spcBef>
                <a:spcPts val="1500"/>
              </a:spcBef>
            </a:pPr>
            <a:r>
              <a:rPr lang="en-US" sz="1600" dirty="0" smtClean="0">
                <a:solidFill>
                  <a:schemeClr val="tx2"/>
                </a:solidFill>
              </a:rPr>
              <a:t>Pipeline pressure restrictions on the SoCalGas system will limit the flexibility and availability of the natural gas-fueled electric generators to support grid reliability services</a:t>
            </a:r>
          </a:p>
          <a:p>
            <a:pPr>
              <a:spcBef>
                <a:spcPts val="1500"/>
              </a:spcBef>
            </a:pPr>
            <a:r>
              <a:rPr lang="en-US" sz="1600" dirty="0" smtClean="0">
                <a:solidFill>
                  <a:schemeClr val="tx2"/>
                </a:solidFill>
              </a:rPr>
              <a:t>Planned and unplanned outages on the gas pipeline system will further limit the CAISO’s ability to dispatch electric generators connected to the SoCalGas system</a:t>
            </a:r>
          </a:p>
          <a:p>
            <a:pPr>
              <a:spcBef>
                <a:spcPts val="1500"/>
              </a:spcBef>
            </a:pPr>
            <a:r>
              <a:rPr lang="en-US" sz="1600" dirty="0" smtClean="0">
                <a:solidFill>
                  <a:schemeClr val="tx2"/>
                </a:solidFill>
              </a:rPr>
              <a:t>Electric generators connected to the CAISO system have to procure their natural gas supplies before they receive their next-day generation schedules from the CAISO</a:t>
            </a:r>
          </a:p>
          <a:p>
            <a:pPr lvl="1">
              <a:spcBef>
                <a:spcPts val="1000"/>
              </a:spcBef>
            </a:pPr>
            <a:r>
              <a:rPr lang="en-US" sz="1400" dirty="0">
                <a:solidFill>
                  <a:schemeClr val="tx2"/>
                </a:solidFill>
              </a:rPr>
              <a:t>Can lead to natural gas supply imbalances that impact reliability and </a:t>
            </a:r>
            <a:r>
              <a:rPr lang="en-US" sz="1400" dirty="0" smtClean="0">
                <a:solidFill>
                  <a:schemeClr val="tx2"/>
                </a:solidFill>
              </a:rPr>
              <a:t>cost</a:t>
            </a:r>
            <a:endParaRPr lang="en-US" sz="1600" dirty="0">
              <a:solidFill>
                <a:schemeClr val="tx2"/>
              </a:solidFill>
            </a:endParaRPr>
          </a:p>
          <a:p>
            <a:endParaRPr lang="en-US" sz="1600" dirty="0" smtClean="0">
              <a:solidFill>
                <a:schemeClr val="tx2"/>
              </a:solidFill>
            </a:endParaRPr>
          </a:p>
          <a:p>
            <a:endParaRPr lang="en-US" sz="1600" dirty="0">
              <a:solidFill>
                <a:schemeClr val="tx2"/>
              </a:solidFill>
            </a:endParaRPr>
          </a:p>
          <a:p>
            <a:endParaRPr lang="en-US" sz="1600" dirty="0" smtClean="0">
              <a:solidFill>
                <a:schemeClr val="tx2"/>
              </a:solidFill>
            </a:endParaRPr>
          </a:p>
          <a:p>
            <a:endParaRPr lang="en-US" sz="1600" dirty="0">
              <a:solidFill>
                <a:schemeClr val="tx2"/>
              </a:solidFill>
            </a:endParaRPr>
          </a:p>
          <a:p>
            <a:endParaRPr lang="en-US" sz="1600" dirty="0">
              <a:solidFill>
                <a:schemeClr val="tx2"/>
              </a:solidFill>
            </a:endParaRPr>
          </a:p>
          <a:p>
            <a:endParaRPr lang="en-US" sz="1600" dirty="0">
              <a:solidFill>
                <a:schemeClr val="tx2"/>
              </a:solidFill>
            </a:endParaRPr>
          </a:p>
          <a:p>
            <a:endParaRPr lang="en-US" dirty="0"/>
          </a:p>
        </p:txBody>
      </p:sp>
      <p:sp>
        <p:nvSpPr>
          <p:cNvPr id="4" name="Footer Placeholder 3"/>
          <p:cNvSpPr>
            <a:spLocks noGrp="1"/>
          </p:cNvSpPr>
          <p:nvPr>
            <p:ph type="ftr" sz="quarter" idx="11"/>
          </p:nvPr>
        </p:nvSpPr>
        <p:spPr/>
        <p:txBody>
          <a:bodyPr/>
          <a:lstStyle/>
          <a:p>
            <a:r>
              <a:rPr lang="en-US" smtClean="0"/>
              <a:t>Southern California Edison</a:t>
            </a:r>
            <a:endParaRPr lang="en-US"/>
          </a:p>
        </p:txBody>
      </p:sp>
      <p:sp>
        <p:nvSpPr>
          <p:cNvPr id="5" name="Slide Number Placeholder 4"/>
          <p:cNvSpPr>
            <a:spLocks noGrp="1"/>
          </p:cNvSpPr>
          <p:nvPr>
            <p:ph type="sldNum" sz="quarter" idx="12"/>
          </p:nvPr>
        </p:nvSpPr>
        <p:spPr/>
        <p:txBody>
          <a:bodyPr/>
          <a:lstStyle/>
          <a:p>
            <a:fld id="{186DC542-6CB9-419E-B49C-81182B59E367}" type="slidenum">
              <a:rPr lang="en-US" smtClean="0"/>
              <a:t>3</a:t>
            </a:fld>
            <a:endParaRPr lang="en-US" dirty="0"/>
          </a:p>
        </p:txBody>
      </p:sp>
      <p:cxnSp>
        <p:nvCxnSpPr>
          <p:cNvPr id="7" name="Straight Connector 6"/>
          <p:cNvCxnSpPr/>
          <p:nvPr/>
        </p:nvCxnSpPr>
        <p:spPr>
          <a:xfrm>
            <a:off x="142875" y="1134039"/>
            <a:ext cx="8858249" cy="0"/>
          </a:xfrm>
          <a:prstGeom prst="line">
            <a:avLst/>
          </a:prstGeom>
          <a:ln w="19050">
            <a:solidFill>
              <a:schemeClr val="tx1">
                <a:lumMod val="50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837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17" y="272539"/>
            <a:ext cx="8891239" cy="841101"/>
          </a:xfrm>
        </p:spPr>
        <p:txBody>
          <a:bodyPr>
            <a:normAutofit/>
          </a:bodyPr>
          <a:lstStyle/>
          <a:p>
            <a:r>
              <a:rPr lang="en-US" sz="2400" dirty="0"/>
              <a:t>SCE is </a:t>
            </a:r>
            <a:r>
              <a:rPr lang="en-US" sz="2400" dirty="0" smtClean="0"/>
              <a:t>aggressively exploring </a:t>
            </a:r>
            <a:r>
              <a:rPr lang="en-US" sz="2400" dirty="0"/>
              <a:t>mitigation activities to reduce the potential of electric curtailments in the summer and winter</a:t>
            </a:r>
          </a:p>
        </p:txBody>
      </p:sp>
      <p:sp>
        <p:nvSpPr>
          <p:cNvPr id="3" name="Content Placeholder 2"/>
          <p:cNvSpPr>
            <a:spLocks noGrp="1"/>
          </p:cNvSpPr>
          <p:nvPr>
            <p:ph idx="1"/>
          </p:nvPr>
        </p:nvSpPr>
        <p:spPr>
          <a:xfrm>
            <a:off x="658386" y="1426197"/>
            <a:ext cx="7886700" cy="5063323"/>
          </a:xfrm>
        </p:spPr>
        <p:txBody>
          <a:bodyPr>
            <a:normAutofit/>
          </a:bodyPr>
          <a:lstStyle/>
          <a:p>
            <a:pPr>
              <a:spcBef>
                <a:spcPts val="1800"/>
              </a:spcBef>
            </a:pPr>
            <a:r>
              <a:rPr lang="en-US" sz="1600" dirty="0">
                <a:solidFill>
                  <a:schemeClr val="tx2"/>
                </a:solidFill>
              </a:rPr>
              <a:t>SCE is evaluating the potential to accelerate the deliveries of </a:t>
            </a:r>
            <a:r>
              <a:rPr lang="en-US" sz="1600" dirty="0" smtClean="0">
                <a:solidFill>
                  <a:schemeClr val="tx2"/>
                </a:solidFill>
              </a:rPr>
              <a:t>new electric supply resources under contract </a:t>
            </a:r>
            <a:r>
              <a:rPr lang="en-US" sz="1600" dirty="0">
                <a:solidFill>
                  <a:schemeClr val="tx2"/>
                </a:solidFill>
              </a:rPr>
              <a:t>to increase the amount flexibility on the CAISO system this </a:t>
            </a:r>
            <a:r>
              <a:rPr lang="en-US" sz="1600" dirty="0" smtClean="0">
                <a:solidFill>
                  <a:schemeClr val="tx2"/>
                </a:solidFill>
              </a:rPr>
              <a:t>summer</a:t>
            </a:r>
          </a:p>
          <a:p>
            <a:pPr>
              <a:spcBef>
                <a:spcPts val="1800"/>
              </a:spcBef>
            </a:pPr>
            <a:r>
              <a:rPr lang="en-US" sz="1600" dirty="0" smtClean="0">
                <a:solidFill>
                  <a:schemeClr val="tx2"/>
                </a:solidFill>
              </a:rPr>
              <a:t>SCE </a:t>
            </a:r>
            <a:r>
              <a:rPr lang="en-US" sz="1600" dirty="0">
                <a:solidFill>
                  <a:schemeClr val="tx2"/>
                </a:solidFill>
              </a:rPr>
              <a:t>is preparing </a:t>
            </a:r>
            <a:r>
              <a:rPr lang="en-US" sz="1600" dirty="0" smtClean="0">
                <a:solidFill>
                  <a:schemeClr val="tx2"/>
                </a:solidFill>
              </a:rPr>
              <a:t>to increase customer participation in Demand </a:t>
            </a:r>
            <a:r>
              <a:rPr lang="en-US" sz="1600" dirty="0">
                <a:solidFill>
                  <a:schemeClr val="tx2"/>
                </a:solidFill>
              </a:rPr>
              <a:t>Response and Energy Efficiency programs:</a:t>
            </a:r>
          </a:p>
          <a:p>
            <a:pPr lvl="1"/>
            <a:r>
              <a:rPr lang="en-US" sz="1600" dirty="0">
                <a:solidFill>
                  <a:schemeClr val="tx2"/>
                </a:solidFill>
              </a:rPr>
              <a:t>Enhanced Energy Savings Assistance </a:t>
            </a:r>
            <a:r>
              <a:rPr lang="en-US" sz="1600" dirty="0" smtClean="0">
                <a:solidFill>
                  <a:schemeClr val="tx2"/>
                </a:solidFill>
              </a:rPr>
              <a:t>program </a:t>
            </a:r>
            <a:endParaRPr lang="en-US" sz="1600" dirty="0">
              <a:solidFill>
                <a:schemeClr val="tx2"/>
              </a:solidFill>
            </a:endParaRPr>
          </a:p>
          <a:p>
            <a:pPr lvl="1"/>
            <a:r>
              <a:rPr lang="en-US" sz="1600" dirty="0">
                <a:solidFill>
                  <a:schemeClr val="tx2"/>
                </a:solidFill>
              </a:rPr>
              <a:t>Leverage existing portfolio of 1,100 MW </a:t>
            </a:r>
            <a:r>
              <a:rPr lang="en-US" sz="1600">
                <a:solidFill>
                  <a:schemeClr val="tx2"/>
                </a:solidFill>
              </a:rPr>
              <a:t>of </a:t>
            </a:r>
            <a:r>
              <a:rPr lang="en-US" sz="1600" smtClean="0">
                <a:solidFill>
                  <a:schemeClr val="tx2"/>
                </a:solidFill>
              </a:rPr>
              <a:t>demand </a:t>
            </a:r>
            <a:r>
              <a:rPr lang="en-US" sz="1600" dirty="0">
                <a:solidFill>
                  <a:schemeClr val="tx2"/>
                </a:solidFill>
              </a:rPr>
              <a:t>response</a:t>
            </a:r>
          </a:p>
          <a:p>
            <a:pPr lvl="1"/>
            <a:r>
              <a:rPr lang="en-US" sz="1600" dirty="0">
                <a:solidFill>
                  <a:schemeClr val="tx2"/>
                </a:solidFill>
              </a:rPr>
              <a:t>Increase </a:t>
            </a:r>
            <a:r>
              <a:rPr lang="en-US" sz="1600" dirty="0" smtClean="0">
                <a:solidFill>
                  <a:schemeClr val="tx2"/>
                </a:solidFill>
              </a:rPr>
              <a:t>enrollment in </a:t>
            </a:r>
            <a:r>
              <a:rPr lang="en-US" sz="1600" dirty="0">
                <a:solidFill>
                  <a:schemeClr val="tx2"/>
                </a:solidFill>
              </a:rPr>
              <a:t>existing demand response programs</a:t>
            </a:r>
          </a:p>
          <a:p>
            <a:pPr lvl="2"/>
            <a:r>
              <a:rPr lang="en-US" sz="1400" dirty="0">
                <a:solidFill>
                  <a:schemeClr val="tx2"/>
                </a:solidFill>
              </a:rPr>
              <a:t>Summer Discount Plan</a:t>
            </a:r>
          </a:p>
          <a:p>
            <a:pPr lvl="2"/>
            <a:r>
              <a:rPr lang="en-US" sz="1400" dirty="0">
                <a:solidFill>
                  <a:schemeClr val="tx2"/>
                </a:solidFill>
              </a:rPr>
              <a:t>Base Interruptible Program</a:t>
            </a:r>
          </a:p>
          <a:p>
            <a:pPr lvl="2"/>
            <a:r>
              <a:rPr lang="en-US" sz="1400" dirty="0" smtClean="0">
                <a:solidFill>
                  <a:schemeClr val="tx2"/>
                </a:solidFill>
              </a:rPr>
              <a:t>Agriculture </a:t>
            </a:r>
            <a:r>
              <a:rPr lang="en-US" sz="1400" dirty="0">
                <a:solidFill>
                  <a:schemeClr val="tx2"/>
                </a:solidFill>
              </a:rPr>
              <a:t>Pumping Interruptible Program</a:t>
            </a:r>
          </a:p>
          <a:p>
            <a:pPr lvl="2"/>
            <a:r>
              <a:rPr lang="en-US" sz="1400" dirty="0">
                <a:solidFill>
                  <a:schemeClr val="tx2"/>
                </a:solidFill>
              </a:rPr>
              <a:t>3</a:t>
            </a:r>
            <a:r>
              <a:rPr lang="en-US" sz="1400" baseline="30000" dirty="0">
                <a:solidFill>
                  <a:schemeClr val="tx2"/>
                </a:solidFill>
              </a:rPr>
              <a:t>rd</a:t>
            </a:r>
            <a:r>
              <a:rPr lang="en-US" sz="1400" dirty="0">
                <a:solidFill>
                  <a:schemeClr val="tx2"/>
                </a:solidFill>
              </a:rPr>
              <a:t> Party smart thermostat </a:t>
            </a:r>
            <a:r>
              <a:rPr lang="en-US" sz="1400" dirty="0" smtClean="0">
                <a:solidFill>
                  <a:schemeClr val="tx2"/>
                </a:solidFill>
              </a:rPr>
              <a:t>program</a:t>
            </a:r>
            <a:endParaRPr lang="en-US" sz="1600" dirty="0" smtClean="0">
              <a:solidFill>
                <a:schemeClr val="tx2"/>
              </a:solidFill>
            </a:endParaRPr>
          </a:p>
          <a:p>
            <a:pPr>
              <a:spcBef>
                <a:spcPts val="1800"/>
              </a:spcBef>
            </a:pPr>
            <a:r>
              <a:rPr lang="en-US" sz="1600" dirty="0" smtClean="0">
                <a:solidFill>
                  <a:schemeClr val="tx2"/>
                </a:solidFill>
              </a:rPr>
              <a:t>SCE is soliciting for resources that can import energy to the CAISO’s real-time market</a:t>
            </a:r>
          </a:p>
          <a:p>
            <a:pPr>
              <a:spcBef>
                <a:spcPts val="1800"/>
              </a:spcBef>
            </a:pPr>
            <a:r>
              <a:rPr lang="en-US" sz="1600" dirty="0" smtClean="0">
                <a:solidFill>
                  <a:schemeClr val="tx2"/>
                </a:solidFill>
              </a:rPr>
              <a:t>SCE has been engaging with the CAISO and SoCalGas to modify market and/or operating practices to account for restrictions on gas supply flexibility</a:t>
            </a:r>
            <a:r>
              <a:rPr lang="en-US" sz="800" dirty="0" smtClean="0">
                <a:solidFill>
                  <a:schemeClr val="tx2"/>
                </a:solidFill>
              </a:rPr>
              <a:t> </a:t>
            </a:r>
            <a:endParaRPr lang="en-US" sz="800" dirty="0">
              <a:solidFill>
                <a:schemeClr val="tx2"/>
              </a:solidFill>
            </a:endParaRPr>
          </a:p>
          <a:p>
            <a:pPr marL="0" indent="0">
              <a:buNone/>
            </a:pPr>
            <a:endParaRPr lang="en-US" dirty="0"/>
          </a:p>
        </p:txBody>
      </p:sp>
      <p:sp>
        <p:nvSpPr>
          <p:cNvPr id="4" name="Footer Placeholder 3"/>
          <p:cNvSpPr>
            <a:spLocks noGrp="1"/>
          </p:cNvSpPr>
          <p:nvPr>
            <p:ph type="ftr" sz="quarter" idx="11"/>
          </p:nvPr>
        </p:nvSpPr>
        <p:spPr/>
        <p:txBody>
          <a:bodyPr/>
          <a:lstStyle/>
          <a:p>
            <a:r>
              <a:rPr lang="en-US" smtClean="0"/>
              <a:t>Southern California Edison</a:t>
            </a:r>
            <a:endParaRPr lang="en-US"/>
          </a:p>
        </p:txBody>
      </p:sp>
      <p:sp>
        <p:nvSpPr>
          <p:cNvPr id="5" name="Slide Number Placeholder 4"/>
          <p:cNvSpPr>
            <a:spLocks noGrp="1"/>
          </p:cNvSpPr>
          <p:nvPr>
            <p:ph type="sldNum" sz="quarter" idx="12"/>
          </p:nvPr>
        </p:nvSpPr>
        <p:spPr/>
        <p:txBody>
          <a:bodyPr/>
          <a:lstStyle/>
          <a:p>
            <a:fld id="{186DC542-6CB9-419E-B49C-81182B59E367}" type="slidenum">
              <a:rPr lang="en-US" smtClean="0"/>
              <a:t>4</a:t>
            </a:fld>
            <a:endParaRPr lang="en-US" dirty="0"/>
          </a:p>
        </p:txBody>
      </p:sp>
      <p:cxnSp>
        <p:nvCxnSpPr>
          <p:cNvPr id="6" name="Straight Connector 5"/>
          <p:cNvCxnSpPr/>
          <p:nvPr/>
        </p:nvCxnSpPr>
        <p:spPr>
          <a:xfrm>
            <a:off x="142875" y="1134039"/>
            <a:ext cx="8858249" cy="0"/>
          </a:xfrm>
          <a:prstGeom prst="line">
            <a:avLst/>
          </a:prstGeom>
          <a:ln w="19050">
            <a:solidFill>
              <a:schemeClr val="tx1">
                <a:lumMod val="50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9040471"/>
      </p:ext>
    </p:extLst>
  </p:cSld>
  <p:clrMapOvr>
    <a:masterClrMapping/>
  </p:clrMapOvr>
</p:sld>
</file>

<file path=ppt/theme/theme1.xml><?xml version="1.0" encoding="utf-8"?>
<a:theme xmlns:a="http://schemas.openxmlformats.org/drawingml/2006/main" name="Office Theme">
  <a:themeElements>
    <a:clrScheme name="One Voice Colors">
      <a:dk1>
        <a:srgbClr val="417300"/>
      </a:dk1>
      <a:lt1>
        <a:srgbClr val="FFFFFF"/>
      </a:lt1>
      <a:dk2>
        <a:srgbClr val="444444"/>
      </a:dk2>
      <a:lt2>
        <a:srgbClr val="BBBBBB"/>
      </a:lt2>
      <a:accent1>
        <a:srgbClr val="D3222A"/>
      </a:accent1>
      <a:accent2>
        <a:srgbClr val="EF8200"/>
      </a:accent2>
      <a:accent3>
        <a:srgbClr val="FDD475"/>
      </a:accent3>
      <a:accent4>
        <a:srgbClr val="A3D869"/>
      </a:accent4>
      <a:accent5>
        <a:srgbClr val="00C4DF"/>
      </a:accent5>
      <a:accent6>
        <a:srgbClr val="005ABB"/>
      </a:accent6>
      <a:hlink>
        <a:srgbClr val="567632"/>
      </a:hlink>
      <a:folHlink>
        <a:srgbClr val="8CB7C7"/>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1618</TotalTime>
  <Words>527</Words>
  <Application>Microsoft Office PowerPoint</Application>
  <PresentationFormat>On-screen Show (4:3)</PresentationFormat>
  <Paragraphs>47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California Senate  Energy, Utilities and Communications  Committee Oversight Hearing May 10, 2016</vt:lpstr>
      <vt:lpstr>The Aliso Canyon Storage Facility is critical in supporting gas and electric system reliability</vt:lpstr>
      <vt:lpstr>Natural gas-fueled electric generation is the backbone of Southern California’s electric grid</vt:lpstr>
      <vt:lpstr>SCE is aggressively exploring mitigation activities to reduce the potential of electric curtailments in the summer and winter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Hume</dc:creator>
  <cp:lastModifiedBy>Melanie Cain</cp:lastModifiedBy>
  <cp:revision>53</cp:revision>
  <dcterms:created xsi:type="dcterms:W3CDTF">2015-05-07T18:04:48Z</dcterms:created>
  <dcterms:modified xsi:type="dcterms:W3CDTF">2016-05-10T21:04:11Z</dcterms:modified>
</cp:coreProperties>
</file>