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87" autoAdjust="0"/>
  </p:normalViewPr>
  <p:slideViewPr>
    <p:cSldViewPr snapToGrid="0" snapToObjects="1">
      <p:cViewPr>
        <p:scale>
          <a:sx n="99" d="100"/>
          <a:sy n="99" d="100"/>
        </p:scale>
        <p:origin x="-32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DB68-F0FA-E54C-AA32-4A1E6C8722BA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7E56-5ACD-A347-90BF-152A23DC7AE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DB68-F0FA-E54C-AA32-4A1E6C8722BA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7E56-5ACD-A347-90BF-152A23DC7AE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DB68-F0FA-E54C-AA32-4A1E6C8722BA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7E56-5ACD-A347-90BF-152A23DC7AE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DB68-F0FA-E54C-AA32-4A1E6C8722BA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7E56-5ACD-A347-90BF-152A23DC7AE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DB68-F0FA-E54C-AA32-4A1E6C8722BA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7E56-5ACD-A347-90BF-152A23DC7AE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DB68-F0FA-E54C-AA32-4A1E6C8722BA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7E56-5ACD-A347-90BF-152A23DC7AE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DB68-F0FA-E54C-AA32-4A1E6C8722BA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7E56-5ACD-A347-90BF-152A23DC7AE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DB68-F0FA-E54C-AA32-4A1E6C8722BA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7E56-5ACD-A347-90BF-152A23DC7AE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DB68-F0FA-E54C-AA32-4A1E6C8722BA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7E56-5ACD-A347-90BF-152A23DC7AE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DB68-F0FA-E54C-AA32-4A1E6C8722BA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7E56-5ACD-A347-90BF-152A23DC7AE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DB68-F0FA-E54C-AA32-4A1E6C8722BA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7E56-5ACD-A347-90BF-152A23DC7AE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4DB68-F0FA-E54C-AA32-4A1E6C8722BA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07E56-5ACD-A347-90BF-152A23DC7AE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cap="small" dirty="0" smtClean="0"/>
              <a:t>Ex Parte Requirements at the California Public Utility Commission: A Comparative Analysis and Recommended Changes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Professor Deborah Behles, </a:t>
            </a:r>
          </a:p>
          <a:p>
            <a:r>
              <a:rPr lang="en-US" dirty="0" smtClean="0"/>
              <a:t>Golden Gate University School of Law</a:t>
            </a:r>
          </a:p>
          <a:p>
            <a:r>
              <a:rPr lang="en-US" dirty="0" smtClean="0"/>
              <a:t>Steven Weissman, Lecturer in Residence, </a:t>
            </a:r>
          </a:p>
          <a:p>
            <a:r>
              <a:rPr lang="en-US" dirty="0" smtClean="0"/>
              <a:t>UC Berkeley School of Law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 smtClean="0"/>
              <a:t>Introduction</a:t>
            </a:r>
            <a:endParaRPr lang="en-US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“ We think it is a mockery of justice to even suggest that judges or other decision-makers may be properly approached on the merits of a case during [its] pendency. . . .”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i="1" dirty="0" smtClean="0"/>
              <a:t>     Professional Air Traffic Controllers Org v. FLRA</a:t>
            </a:r>
            <a:r>
              <a:rPr lang="en-US" sz="2400" dirty="0" smtClean="0"/>
              <a:t>, 685 F.2d 547 (D.C. Cir. 1982).  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 smtClean="0"/>
              <a:t>CPUC’s Current Ex Parte Rules </a:t>
            </a:r>
            <a:endParaRPr lang="en-US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Ex Parte Meetings Broadly Allowed in Contested Proceedings</a:t>
            </a:r>
          </a:p>
          <a:p>
            <a:r>
              <a:rPr lang="en-US" dirty="0" smtClean="0"/>
              <a:t>No Duty for Decision-makers</a:t>
            </a:r>
          </a:p>
          <a:p>
            <a:r>
              <a:rPr lang="en-US" dirty="0" smtClean="0"/>
              <a:t>Rules Not Well-Defined Related to Procedural Matters, Definition of Decision-maker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5" name="Content Placeholder 4" descr="cpuc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7437" b="-7437"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 smtClean="0"/>
              <a:t>Major Findings</a:t>
            </a:r>
            <a:endParaRPr lang="en-US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CPUC’s Ex Parte Practice Is Inconsistent with the Quasi-Judicial Nature of</a:t>
            </a:r>
            <a:r>
              <a:rPr lang="en-US" dirty="0" smtClean="0"/>
              <a:t> Proceedings.</a:t>
            </a:r>
          </a:p>
          <a:p>
            <a:pPr lvl="0"/>
            <a:endParaRPr lang="en-US" dirty="0" smtClean="0"/>
          </a:p>
          <a:p>
            <a:pPr lvl="0"/>
            <a:r>
              <a:rPr lang="en-US" dirty="0"/>
              <a:t>CPUC’s Ex Parte Approach Is Not Well-suited for a Major Economic Regulatory Agency and an Agency with a High Level of </a:t>
            </a:r>
            <a:r>
              <a:rPr lang="en-US" dirty="0" smtClean="0"/>
              <a:t>Independence.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CPUC’s Ex Parte Rules Are An Outlier.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61672" cy="1143000"/>
          </a:xfrm>
        </p:spPr>
        <p:txBody>
          <a:bodyPr>
            <a:normAutofit fontScale="90000"/>
          </a:bodyPr>
          <a:lstStyle/>
          <a:p>
            <a:r>
              <a:rPr lang="en-US" b="1" cap="small" dirty="0" smtClean="0"/>
              <a:t>Ex Parte Contacts Should Be Prohibited in All Contested Proceedings </a:t>
            </a:r>
            <a:endParaRPr lang="en-US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 smtClean="0"/>
              <a:t>Entities that </a:t>
            </a:r>
            <a:r>
              <a:rPr lang="en-US" b="1" i="1" dirty="0" smtClean="0"/>
              <a:t>Allow</a:t>
            </a:r>
            <a:r>
              <a:rPr lang="en-US" i="1" dirty="0" smtClean="0"/>
              <a:t> Contacts in Contested Proceedings</a:t>
            </a:r>
          </a:p>
          <a:p>
            <a:pPr lvl="1"/>
            <a:r>
              <a:rPr lang="en-US" dirty="0" smtClean="0"/>
              <a:t>CPUC</a:t>
            </a:r>
          </a:p>
          <a:p>
            <a:pPr lvl="1"/>
            <a:r>
              <a:rPr lang="en-US" dirty="0" smtClean="0"/>
              <a:t>New York Public Service Commission*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sz="1882" dirty="0"/>
          </a:p>
          <a:p>
            <a:pPr lvl="1">
              <a:buNone/>
            </a:pPr>
            <a:r>
              <a:rPr lang="en-US" sz="1882" dirty="0" smtClean="0"/>
              <a:t> *   New York Oversight Commission found that New York’s Rules created a “disparity in the ability of certain classes of utility customers to avail themselves of direct access to decision-makers.”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 smtClean="0"/>
              <a:t>Entities that </a:t>
            </a:r>
            <a:r>
              <a:rPr lang="en-US" b="1" i="1" dirty="0" smtClean="0"/>
              <a:t>Do Not Allow </a:t>
            </a:r>
            <a:r>
              <a:rPr lang="en-US" i="1" dirty="0" smtClean="0"/>
              <a:t>Contacts in Contested Proceedings</a:t>
            </a:r>
          </a:p>
          <a:p>
            <a:pPr lvl="1"/>
            <a:r>
              <a:rPr lang="en-US" dirty="0" smtClean="0"/>
              <a:t>FERC</a:t>
            </a:r>
          </a:p>
          <a:p>
            <a:pPr lvl="1"/>
            <a:r>
              <a:rPr lang="en-US" dirty="0" smtClean="0"/>
              <a:t>CEC</a:t>
            </a:r>
          </a:p>
          <a:p>
            <a:pPr lvl="1"/>
            <a:r>
              <a:rPr lang="en-US" dirty="0" smtClean="0"/>
              <a:t>CARB</a:t>
            </a:r>
          </a:p>
          <a:p>
            <a:pPr lvl="1"/>
            <a:r>
              <a:rPr lang="en-US" dirty="0" smtClean="0"/>
              <a:t>Similar State Regulatory Agencies In:</a:t>
            </a:r>
          </a:p>
          <a:p>
            <a:pPr lvl="2"/>
            <a:r>
              <a:rPr lang="en-US" dirty="0" smtClean="0"/>
              <a:t>Illinois</a:t>
            </a:r>
          </a:p>
          <a:p>
            <a:pPr lvl="2"/>
            <a:r>
              <a:rPr lang="en-US" dirty="0" smtClean="0"/>
              <a:t>Texas</a:t>
            </a:r>
          </a:p>
          <a:p>
            <a:pPr lvl="2"/>
            <a:r>
              <a:rPr lang="en-US" dirty="0" smtClean="0"/>
              <a:t>Florida</a:t>
            </a:r>
          </a:p>
          <a:p>
            <a:pPr lvl="2"/>
            <a:r>
              <a:rPr lang="en-US" dirty="0" smtClean="0"/>
              <a:t>Nevada</a:t>
            </a:r>
          </a:p>
          <a:p>
            <a:pPr lvl="2"/>
            <a:r>
              <a:rPr lang="en-US" dirty="0" smtClean="0"/>
              <a:t>Virginia </a:t>
            </a:r>
          </a:p>
          <a:p>
            <a:pPr lvl="2"/>
            <a:r>
              <a:rPr lang="en-US" dirty="0" smtClean="0"/>
              <a:t>Connecticut</a:t>
            </a:r>
          </a:p>
          <a:p>
            <a:pPr lvl="2"/>
            <a:r>
              <a:rPr lang="en-US" dirty="0" smtClean="0"/>
              <a:t>Delaware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cap="small" dirty="0" smtClean="0"/>
              <a:t>Decision-Makers Should Have Affirmative Duty To Report Contacts</a:t>
            </a:r>
            <a:endParaRPr lang="en-US" b="1" cap="smal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 Affirmative Duty to Report</a:t>
            </a:r>
          </a:p>
          <a:p>
            <a:pPr lvl="1"/>
            <a:r>
              <a:rPr lang="en-US" dirty="0" smtClean="0"/>
              <a:t>CPUC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sz="2000" dirty="0" smtClean="0"/>
              <a:t>Not Addressed in Requirements:</a:t>
            </a:r>
          </a:p>
          <a:p>
            <a:pPr lvl="1">
              <a:buFontTx/>
              <a:buChar char="-"/>
            </a:pPr>
            <a:r>
              <a:rPr lang="en-US" sz="2000" dirty="0" smtClean="0"/>
              <a:t>Connecticut</a:t>
            </a:r>
          </a:p>
          <a:p>
            <a:pPr lvl="1">
              <a:buFontTx/>
              <a:buChar char="-"/>
            </a:pPr>
            <a:r>
              <a:rPr lang="en-US" sz="2000" dirty="0" smtClean="0"/>
              <a:t>New York</a:t>
            </a:r>
          </a:p>
          <a:p>
            <a:pPr lvl="1">
              <a:buFontTx/>
              <a:buChar char="-"/>
            </a:pPr>
            <a:r>
              <a:rPr lang="en-US" sz="2000" dirty="0" smtClean="0"/>
              <a:t>Nevada</a:t>
            </a:r>
          </a:p>
          <a:p>
            <a:pPr lvl="1">
              <a:buFontTx/>
              <a:buChar char="-"/>
            </a:pPr>
            <a:r>
              <a:rPr lang="en-US" sz="2000" dirty="0" smtClean="0"/>
              <a:t>Virginia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Affirmative Duty to Report</a:t>
            </a:r>
          </a:p>
          <a:p>
            <a:pPr lvl="1"/>
            <a:r>
              <a:rPr lang="en-US" dirty="0" smtClean="0"/>
              <a:t>FERC</a:t>
            </a:r>
          </a:p>
          <a:p>
            <a:pPr lvl="1"/>
            <a:r>
              <a:rPr lang="en-US" dirty="0" smtClean="0"/>
              <a:t>CEC</a:t>
            </a:r>
          </a:p>
          <a:p>
            <a:pPr lvl="1"/>
            <a:r>
              <a:rPr lang="en-US" dirty="0" smtClean="0"/>
              <a:t>CARB</a:t>
            </a:r>
          </a:p>
          <a:p>
            <a:pPr lvl="1"/>
            <a:r>
              <a:rPr lang="en-US" dirty="0" smtClean="0"/>
              <a:t>Other Similar State Agencies In:</a:t>
            </a:r>
          </a:p>
          <a:p>
            <a:pPr lvl="2"/>
            <a:r>
              <a:rPr lang="en-US" dirty="0" smtClean="0"/>
              <a:t>Texas</a:t>
            </a:r>
          </a:p>
          <a:p>
            <a:pPr lvl="2"/>
            <a:r>
              <a:rPr lang="en-US" dirty="0" smtClean="0"/>
              <a:t>Delaware (on website)</a:t>
            </a:r>
          </a:p>
          <a:p>
            <a:pPr lvl="2"/>
            <a:r>
              <a:rPr lang="en-US" dirty="0" smtClean="0"/>
              <a:t>Illinois</a:t>
            </a:r>
          </a:p>
          <a:p>
            <a:pPr lvl="2"/>
            <a:r>
              <a:rPr lang="en-US" dirty="0" smtClean="0"/>
              <a:t>Florida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 smtClean="0"/>
              <a:t>Other Recommendations</a:t>
            </a:r>
            <a:endParaRPr lang="en-US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Ban Should Expressly Apply to Decision-Makers.</a:t>
            </a:r>
          </a:p>
          <a:p>
            <a:r>
              <a:rPr lang="en-US" dirty="0" smtClean="0"/>
              <a:t>Decision-Makers Should Be Clearly Defined.</a:t>
            </a:r>
          </a:p>
          <a:p>
            <a:r>
              <a:rPr lang="en-US" dirty="0" smtClean="0"/>
              <a:t>All Communications Related to Substance Should Be Covered.</a:t>
            </a:r>
          </a:p>
          <a:p>
            <a:r>
              <a:rPr lang="en-US" dirty="0" smtClean="0"/>
              <a:t>The Distinction Between Procedural and Substantive Issues Should Be Clear.</a:t>
            </a:r>
          </a:p>
          <a:p>
            <a:r>
              <a:rPr lang="en-US" dirty="0" smtClean="0"/>
              <a:t>Procedural Communication Should Only Be Made to the ALJ.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small" dirty="0" smtClean="0"/>
              <a:t>Example of Other Avenues for </a:t>
            </a:r>
            <a:br>
              <a:rPr lang="en-US" cap="small" dirty="0" smtClean="0"/>
            </a:br>
            <a:r>
              <a:rPr lang="en-US" cap="small" dirty="0" smtClean="0"/>
              <a:t>Public Participation</a:t>
            </a:r>
            <a:endParaRPr lang="en-US" cap="small" dirty="0"/>
          </a:p>
        </p:txBody>
      </p:sp>
      <p:pic>
        <p:nvPicPr>
          <p:cNvPr id="3074" name="Picture 2" descr="http://media.utsandiego.com/img/photos/2013/03/21/ppcpuc329570x017_r620x349.jpg?75d51d0aea2efce5189afce216053cbc530c46a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52" y="1686435"/>
            <a:ext cx="8425348" cy="4742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small" dirty="0" smtClean="0"/>
              <a:t>Next Steps and Questions</a:t>
            </a:r>
            <a:endParaRPr lang="en-US" cap="smal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1768</TotalTime>
  <Words>351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Ex Parte Requirements at the California Public Utility Commission: A Comparative Analysis and Recommended Changes  </vt:lpstr>
      <vt:lpstr>Introduction</vt:lpstr>
      <vt:lpstr>CPUC’s Current Ex Parte Rules </vt:lpstr>
      <vt:lpstr>Major Findings</vt:lpstr>
      <vt:lpstr>Ex Parte Contacts Should Be Prohibited in All Contested Proceedings </vt:lpstr>
      <vt:lpstr>Decision-Makers Should Have Affirmative Duty To Report Contacts</vt:lpstr>
      <vt:lpstr>Other Recommendations</vt:lpstr>
      <vt:lpstr>Example of Other Avenues for  Public Participation</vt:lpstr>
      <vt:lpstr>Next Steps and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 Parte Requirements at the California Public Utility Commission: A Comparative Analysis and Recommended Changes</dc:title>
  <dc:creator>Deborah Behles</dc:creator>
  <cp:lastModifiedBy>Melanie Cain</cp:lastModifiedBy>
  <cp:revision>12</cp:revision>
  <dcterms:created xsi:type="dcterms:W3CDTF">2015-03-04T05:23:29Z</dcterms:created>
  <dcterms:modified xsi:type="dcterms:W3CDTF">2015-03-09T19:12:20Z</dcterms:modified>
</cp:coreProperties>
</file>