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4" r:id="rId5"/>
    <p:sldId id="333" r:id="rId6"/>
    <p:sldId id="324" r:id="rId7"/>
    <p:sldId id="323" r:id="rId8"/>
    <p:sldId id="318" r:id="rId9"/>
    <p:sldId id="319" r:id="rId10"/>
    <p:sldId id="320" r:id="rId11"/>
    <p:sldId id="322" r:id="rId12"/>
    <p:sldId id="328" r:id="rId13"/>
    <p:sldId id="32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97" autoAdjust="0"/>
    <p:restoredTop sz="70072" autoAdjust="0"/>
  </p:normalViewPr>
  <p:slideViewPr>
    <p:cSldViewPr snapToGrid="0">
      <p:cViewPr varScale="1">
        <p:scale>
          <a:sx n="89" d="100"/>
          <a:sy n="89" d="100"/>
        </p:scale>
        <p:origin x="-139" y="-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37CDB-0E87-41D0-9FC4-200B8C5959F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6D8708-08EC-4C4B-91D5-9AFE0C958B6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Lighting</a:t>
          </a:r>
          <a:endParaRPr lang="en-US" dirty="0"/>
        </a:p>
      </dgm:t>
    </dgm:pt>
    <dgm:pt modelId="{BFCEC240-A029-48C1-BC13-0E999D9F212E}" type="parTrans" cxnId="{B0021F35-8B2A-4DC6-9F62-7F9962F94DB6}">
      <dgm:prSet/>
      <dgm:spPr/>
      <dgm:t>
        <a:bodyPr/>
        <a:lstStyle/>
        <a:p>
          <a:endParaRPr lang="en-US"/>
        </a:p>
      </dgm:t>
    </dgm:pt>
    <dgm:pt modelId="{468B3230-02BB-4BDC-BAF4-5EC6E865A70B}" type="sibTrans" cxnId="{B0021F35-8B2A-4DC6-9F62-7F9962F94DB6}">
      <dgm:prSet/>
      <dgm:spPr/>
      <dgm:t>
        <a:bodyPr/>
        <a:lstStyle/>
        <a:p>
          <a:endParaRPr lang="en-US"/>
        </a:p>
      </dgm:t>
    </dgm:pt>
    <dgm:pt modelId="{786C3AB5-87BE-41DD-8A8F-BA08B72F9C82}">
      <dgm:prSet phldrT="[Text]" custT="1"/>
      <dgm:spPr/>
      <dgm:t>
        <a:bodyPr/>
        <a:lstStyle/>
        <a:p>
          <a:r>
            <a:rPr lang="en-US" altLang="en-US" sz="1400" dirty="0" smtClean="0"/>
            <a:t>Interior fixture - Retrofit or Replacement, w/ Dimmable Ballasts</a:t>
          </a:r>
          <a:endParaRPr lang="en-US" sz="1400" dirty="0"/>
        </a:p>
      </dgm:t>
    </dgm:pt>
    <dgm:pt modelId="{09CCF069-1EDF-4404-89F7-0381205DD040}" type="parTrans" cxnId="{065E657E-8883-40B6-A734-C366B1ACA579}">
      <dgm:prSet/>
      <dgm:spPr/>
      <dgm:t>
        <a:bodyPr/>
        <a:lstStyle/>
        <a:p>
          <a:endParaRPr lang="en-US"/>
        </a:p>
      </dgm:t>
    </dgm:pt>
    <dgm:pt modelId="{552E3BBC-F8CB-43CD-924F-F397E1C370B5}" type="sibTrans" cxnId="{065E657E-8883-40B6-A734-C366B1ACA579}">
      <dgm:prSet/>
      <dgm:spPr/>
      <dgm:t>
        <a:bodyPr/>
        <a:lstStyle/>
        <a:p>
          <a:endParaRPr lang="en-US"/>
        </a:p>
      </dgm:t>
    </dgm:pt>
    <dgm:pt modelId="{8178F92C-6082-4E98-AAD3-C350E5FC115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HVAC</a:t>
          </a:r>
        </a:p>
      </dgm:t>
    </dgm:pt>
    <dgm:pt modelId="{97165CF7-CCD7-430D-ADD9-73BEF054FEEB}" type="parTrans" cxnId="{568D4E19-4E77-4408-9D40-1A867966A173}">
      <dgm:prSet/>
      <dgm:spPr/>
      <dgm:t>
        <a:bodyPr/>
        <a:lstStyle/>
        <a:p>
          <a:endParaRPr lang="en-US"/>
        </a:p>
      </dgm:t>
    </dgm:pt>
    <dgm:pt modelId="{E2F86BA0-DD21-4220-B52C-BDF326D59DB6}" type="sibTrans" cxnId="{568D4E19-4E77-4408-9D40-1A867966A173}">
      <dgm:prSet/>
      <dgm:spPr/>
      <dgm:t>
        <a:bodyPr/>
        <a:lstStyle/>
        <a:p>
          <a:endParaRPr lang="en-US"/>
        </a:p>
      </dgm:t>
    </dgm:pt>
    <dgm:pt modelId="{090A25D3-DF03-469E-AEFB-8DE384A04436}">
      <dgm:prSet phldrT="[Text]" custT="1"/>
      <dgm:spPr/>
      <dgm:t>
        <a:bodyPr/>
        <a:lstStyle/>
        <a:p>
          <a:r>
            <a:rPr lang="en-US" altLang="en-US" sz="1400" dirty="0" smtClean="0"/>
            <a:t>Air Handler &amp; Package Units - Repair, Modify or Replace</a:t>
          </a:r>
          <a:endParaRPr lang="en-US" sz="1400" dirty="0"/>
        </a:p>
      </dgm:t>
    </dgm:pt>
    <dgm:pt modelId="{F061BFEE-E3B6-462F-ABFE-63F330AB35A6}" type="parTrans" cxnId="{4A1C6CAB-B129-43BB-B04D-0D4BFFECE6DB}">
      <dgm:prSet/>
      <dgm:spPr/>
      <dgm:t>
        <a:bodyPr/>
        <a:lstStyle/>
        <a:p>
          <a:endParaRPr lang="en-US"/>
        </a:p>
      </dgm:t>
    </dgm:pt>
    <dgm:pt modelId="{B525EBCF-AEDD-4A58-B265-0F138FB4B43B}" type="sibTrans" cxnId="{4A1C6CAB-B129-43BB-B04D-0D4BFFECE6DB}">
      <dgm:prSet/>
      <dgm:spPr/>
      <dgm:t>
        <a:bodyPr/>
        <a:lstStyle/>
        <a:p>
          <a:endParaRPr lang="en-US"/>
        </a:p>
      </dgm:t>
    </dgm:pt>
    <dgm:pt modelId="{CFF8D6AF-12CC-410C-95E5-956615F0F7D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Plumbing</a:t>
          </a:r>
          <a:endParaRPr lang="en-US" dirty="0"/>
        </a:p>
      </dgm:t>
    </dgm:pt>
    <dgm:pt modelId="{98436726-0719-46CF-98C3-B6C1699F6EE6}" type="parTrans" cxnId="{072379DF-19D8-4488-8C30-8B9346DB4A90}">
      <dgm:prSet/>
      <dgm:spPr/>
      <dgm:t>
        <a:bodyPr/>
        <a:lstStyle/>
        <a:p>
          <a:endParaRPr lang="en-US"/>
        </a:p>
      </dgm:t>
    </dgm:pt>
    <dgm:pt modelId="{5E77FC0C-245E-4F70-8716-0CFC31D2C5E3}" type="sibTrans" cxnId="{072379DF-19D8-4488-8C30-8B9346DB4A90}">
      <dgm:prSet/>
      <dgm:spPr/>
      <dgm:t>
        <a:bodyPr/>
        <a:lstStyle/>
        <a:p>
          <a:endParaRPr lang="en-US"/>
        </a:p>
      </dgm:t>
    </dgm:pt>
    <dgm:pt modelId="{BE1704E8-6BF4-4EE0-BEEF-AEA919EAF944}">
      <dgm:prSet phldrT="[Text]" custT="1"/>
      <dgm:spPr/>
      <dgm:t>
        <a:bodyPr/>
        <a:lstStyle/>
        <a:p>
          <a:r>
            <a:rPr lang="en-US" altLang="en-US" sz="1400" dirty="0" smtClean="0"/>
            <a:t>Domestic Water Heaters - Repair, Modify or Replace</a:t>
          </a:r>
          <a:endParaRPr lang="en-US" sz="1400" dirty="0"/>
        </a:p>
      </dgm:t>
    </dgm:pt>
    <dgm:pt modelId="{DD36ED5E-029A-415B-AB32-DD5AE4981711}" type="parTrans" cxnId="{B990F446-735F-4156-8E7D-730C36BAE098}">
      <dgm:prSet/>
      <dgm:spPr/>
      <dgm:t>
        <a:bodyPr/>
        <a:lstStyle/>
        <a:p>
          <a:endParaRPr lang="en-US"/>
        </a:p>
      </dgm:t>
    </dgm:pt>
    <dgm:pt modelId="{98720649-BA2E-4638-BFC9-12AE31E937F3}" type="sibTrans" cxnId="{B990F446-735F-4156-8E7D-730C36BAE098}">
      <dgm:prSet/>
      <dgm:spPr/>
      <dgm:t>
        <a:bodyPr/>
        <a:lstStyle/>
        <a:p>
          <a:endParaRPr lang="en-US"/>
        </a:p>
      </dgm:t>
    </dgm:pt>
    <dgm:pt modelId="{7A67D617-831C-41D0-93CB-D3C124D34D46}">
      <dgm:prSet custT="1"/>
      <dgm:spPr/>
      <dgm:t>
        <a:bodyPr/>
        <a:lstStyle/>
        <a:p>
          <a:r>
            <a:rPr lang="en-US" altLang="en-US" sz="1400" dirty="0" smtClean="0"/>
            <a:t>Exterior fixture - Retrofit or Replacement</a:t>
          </a:r>
          <a:endParaRPr lang="en-US" altLang="en-US" sz="1400" dirty="0"/>
        </a:p>
      </dgm:t>
    </dgm:pt>
    <dgm:pt modelId="{796B0B07-0AC7-458D-87B5-695509B3DB58}" type="parTrans" cxnId="{58699BF5-020E-4C43-ACF7-D6627816EC5A}">
      <dgm:prSet/>
      <dgm:spPr/>
      <dgm:t>
        <a:bodyPr/>
        <a:lstStyle/>
        <a:p>
          <a:endParaRPr lang="en-US"/>
        </a:p>
      </dgm:t>
    </dgm:pt>
    <dgm:pt modelId="{F2E307B1-7196-4556-AF55-B40ACF10BF8C}" type="sibTrans" cxnId="{58699BF5-020E-4C43-ACF7-D6627816EC5A}">
      <dgm:prSet/>
      <dgm:spPr/>
      <dgm:t>
        <a:bodyPr/>
        <a:lstStyle/>
        <a:p>
          <a:endParaRPr lang="en-US"/>
        </a:p>
      </dgm:t>
    </dgm:pt>
    <dgm:pt modelId="{04BD158A-5A7A-43F2-B4F6-52CD9BC89CD1}">
      <dgm:prSet custT="1"/>
      <dgm:spPr/>
      <dgm:t>
        <a:bodyPr/>
        <a:lstStyle/>
        <a:p>
          <a:r>
            <a:rPr lang="en-US" altLang="en-US" sz="1400" dirty="0" smtClean="0"/>
            <a:t>Adjust temperature set points</a:t>
          </a:r>
          <a:endParaRPr lang="en-US" altLang="en-US" sz="1400" dirty="0"/>
        </a:p>
      </dgm:t>
    </dgm:pt>
    <dgm:pt modelId="{2F1C5643-FD67-460B-8726-6D2652FE2334}" type="parTrans" cxnId="{F6FA6F0D-5341-4F1B-A01B-BDC3AFE0FBCD}">
      <dgm:prSet/>
      <dgm:spPr/>
      <dgm:t>
        <a:bodyPr/>
        <a:lstStyle/>
        <a:p>
          <a:endParaRPr lang="en-US"/>
        </a:p>
      </dgm:t>
    </dgm:pt>
    <dgm:pt modelId="{5C2525B7-FA8F-4672-88BD-E0D3649E3356}" type="sibTrans" cxnId="{F6FA6F0D-5341-4F1B-A01B-BDC3AFE0FBCD}">
      <dgm:prSet/>
      <dgm:spPr/>
      <dgm:t>
        <a:bodyPr/>
        <a:lstStyle/>
        <a:p>
          <a:endParaRPr lang="en-US"/>
        </a:p>
      </dgm:t>
    </dgm:pt>
    <dgm:pt modelId="{84BCD40C-518D-48D2-880D-CA62036A9462}">
      <dgm:prSet phldrT="[Text]" custT="1"/>
      <dgm:spPr/>
      <dgm:t>
        <a:bodyPr/>
        <a:lstStyle/>
        <a:p>
          <a:r>
            <a:rPr lang="en-US" sz="1400" dirty="0" smtClean="0"/>
            <a:t>Consider Condensing or </a:t>
          </a:r>
          <a:r>
            <a:rPr lang="en-US" sz="1400" dirty="0" err="1" smtClean="0"/>
            <a:t>Tankless</a:t>
          </a:r>
          <a:r>
            <a:rPr lang="en-US" sz="1400" dirty="0" smtClean="0"/>
            <a:t> Water Heaters</a:t>
          </a:r>
          <a:endParaRPr lang="en-US" sz="1400" dirty="0"/>
        </a:p>
      </dgm:t>
    </dgm:pt>
    <dgm:pt modelId="{4EE3F68F-28F1-4D62-AA6F-20647BE2D627}" type="parTrans" cxnId="{21CB5563-3BDC-4447-8EB5-66B6C897CC43}">
      <dgm:prSet/>
      <dgm:spPr/>
      <dgm:t>
        <a:bodyPr/>
        <a:lstStyle/>
        <a:p>
          <a:endParaRPr lang="en-US"/>
        </a:p>
      </dgm:t>
    </dgm:pt>
    <dgm:pt modelId="{CF809C86-CA04-4CE6-B267-994C82EDD37E}" type="sibTrans" cxnId="{21CB5563-3BDC-4447-8EB5-66B6C897CC43}">
      <dgm:prSet/>
      <dgm:spPr/>
      <dgm:t>
        <a:bodyPr/>
        <a:lstStyle/>
        <a:p>
          <a:endParaRPr lang="en-US"/>
        </a:p>
      </dgm:t>
    </dgm:pt>
    <dgm:pt modelId="{446956BD-9C3F-4730-B712-BF253EFADF5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Controls</a:t>
          </a:r>
          <a:endParaRPr lang="en-US" dirty="0"/>
        </a:p>
      </dgm:t>
    </dgm:pt>
    <dgm:pt modelId="{3BC2117C-7D74-4FA2-A8CE-3F6C25DBEDF0}" type="parTrans" cxnId="{AD73B96A-1199-4454-9331-16D55867EAC0}">
      <dgm:prSet/>
      <dgm:spPr/>
      <dgm:t>
        <a:bodyPr/>
        <a:lstStyle/>
        <a:p>
          <a:endParaRPr lang="en-US"/>
        </a:p>
      </dgm:t>
    </dgm:pt>
    <dgm:pt modelId="{4AF198E8-8B49-41B1-B6BF-AB0705538070}" type="sibTrans" cxnId="{AD73B96A-1199-4454-9331-16D55867EAC0}">
      <dgm:prSet/>
      <dgm:spPr/>
      <dgm:t>
        <a:bodyPr/>
        <a:lstStyle/>
        <a:p>
          <a:endParaRPr lang="en-US"/>
        </a:p>
      </dgm:t>
    </dgm:pt>
    <dgm:pt modelId="{9C108F85-EC90-4FB8-87D3-AF17919E98A4}">
      <dgm:prSet phldrT="[Text]" custT="1"/>
      <dgm:spPr/>
      <dgm:t>
        <a:bodyPr/>
        <a:lstStyle/>
        <a:p>
          <a:r>
            <a:rPr lang="en-US" altLang="en-US" sz="1400" dirty="0" smtClean="0"/>
            <a:t>Energy Management Systems - HVAC</a:t>
          </a:r>
          <a:endParaRPr lang="en-US" sz="1400" dirty="0"/>
        </a:p>
      </dgm:t>
    </dgm:pt>
    <dgm:pt modelId="{E3260240-98DA-4848-865E-F546164AD7A1}" type="parTrans" cxnId="{1998C0A1-F711-4DDD-A28C-3FD92A98CA48}">
      <dgm:prSet/>
      <dgm:spPr/>
      <dgm:t>
        <a:bodyPr/>
        <a:lstStyle/>
        <a:p>
          <a:endParaRPr lang="en-US"/>
        </a:p>
      </dgm:t>
    </dgm:pt>
    <dgm:pt modelId="{52268ADF-A25A-418F-B0E2-7448D979253F}" type="sibTrans" cxnId="{1998C0A1-F711-4DDD-A28C-3FD92A98CA48}">
      <dgm:prSet/>
      <dgm:spPr/>
      <dgm:t>
        <a:bodyPr/>
        <a:lstStyle/>
        <a:p>
          <a:endParaRPr lang="en-US"/>
        </a:p>
      </dgm:t>
    </dgm:pt>
    <dgm:pt modelId="{5E363181-C9C1-4915-9EFD-FA4E70D19D3A}">
      <dgm:prSet custT="1"/>
      <dgm:spPr/>
      <dgm:t>
        <a:bodyPr/>
        <a:lstStyle/>
        <a:p>
          <a:r>
            <a:rPr lang="en-US" altLang="en-US" sz="1400" dirty="0" smtClean="0"/>
            <a:t>Rewire interior lights for Daylight control and dimming </a:t>
          </a:r>
          <a:endParaRPr lang="en-US" altLang="en-US" sz="1400" dirty="0"/>
        </a:p>
      </dgm:t>
    </dgm:pt>
    <dgm:pt modelId="{07BD982B-3951-4B1C-8D9D-0D1EEDC96FF5}" type="parTrans" cxnId="{2C4245BB-9E73-4F05-9D83-E57DD4E8F768}">
      <dgm:prSet/>
      <dgm:spPr/>
      <dgm:t>
        <a:bodyPr/>
        <a:lstStyle/>
        <a:p>
          <a:endParaRPr lang="en-US"/>
        </a:p>
      </dgm:t>
    </dgm:pt>
    <dgm:pt modelId="{567ED099-FEB9-41FC-A7CB-34AE4D9DC3AB}" type="sibTrans" cxnId="{2C4245BB-9E73-4F05-9D83-E57DD4E8F768}">
      <dgm:prSet/>
      <dgm:spPr/>
      <dgm:t>
        <a:bodyPr/>
        <a:lstStyle/>
        <a:p>
          <a:endParaRPr lang="en-US"/>
        </a:p>
      </dgm:t>
    </dgm:pt>
    <dgm:pt modelId="{2CA67745-0316-40F4-9D16-CC019EE2C77C}">
      <dgm:prSet custT="1"/>
      <dgm:spPr/>
      <dgm:t>
        <a:bodyPr/>
        <a:lstStyle/>
        <a:p>
          <a:r>
            <a:rPr lang="en-US" altLang="en-US" sz="1400" dirty="0" smtClean="0"/>
            <a:t>Chiller control upgrades</a:t>
          </a:r>
          <a:endParaRPr lang="en-US" altLang="en-US" sz="1400" dirty="0"/>
        </a:p>
      </dgm:t>
    </dgm:pt>
    <dgm:pt modelId="{A40AF2AB-D782-433A-8342-459CB9998934}" type="parTrans" cxnId="{08E050B5-E10F-4FB1-863A-6F5FD013E9D7}">
      <dgm:prSet/>
      <dgm:spPr/>
      <dgm:t>
        <a:bodyPr/>
        <a:lstStyle/>
        <a:p>
          <a:endParaRPr lang="en-US"/>
        </a:p>
      </dgm:t>
    </dgm:pt>
    <dgm:pt modelId="{FF6A017E-43B1-4BD0-A0D0-60DFC0A6BFAD}" type="sibTrans" cxnId="{08E050B5-E10F-4FB1-863A-6F5FD013E9D7}">
      <dgm:prSet/>
      <dgm:spPr/>
      <dgm:t>
        <a:bodyPr/>
        <a:lstStyle/>
        <a:p>
          <a:endParaRPr lang="en-US"/>
        </a:p>
      </dgm:t>
    </dgm:pt>
    <dgm:pt modelId="{6A15BA45-B6E0-46DE-9A58-21580B48571B}">
      <dgm:prSet custT="1"/>
      <dgm:spPr/>
      <dgm:t>
        <a:bodyPr/>
        <a:lstStyle/>
        <a:p>
          <a:r>
            <a:rPr lang="en-US" sz="1400" dirty="0" smtClean="0"/>
            <a:t>Lighting controls – interior &amp; exterior lighting</a:t>
          </a:r>
          <a:endParaRPr lang="en-US" sz="1400" dirty="0"/>
        </a:p>
      </dgm:t>
    </dgm:pt>
    <dgm:pt modelId="{D8BE9D71-CB49-422A-B2FF-B1809153427E}" type="parTrans" cxnId="{9AC9E13F-48C1-41F4-A7B6-B7408E550E59}">
      <dgm:prSet/>
      <dgm:spPr/>
      <dgm:t>
        <a:bodyPr/>
        <a:lstStyle/>
        <a:p>
          <a:endParaRPr lang="en-US"/>
        </a:p>
      </dgm:t>
    </dgm:pt>
    <dgm:pt modelId="{FF7D0635-65AD-47D8-86DF-4D20054AAE04}" type="sibTrans" cxnId="{9AC9E13F-48C1-41F4-A7B6-B7408E550E59}">
      <dgm:prSet/>
      <dgm:spPr/>
      <dgm:t>
        <a:bodyPr/>
        <a:lstStyle/>
        <a:p>
          <a:endParaRPr lang="en-US"/>
        </a:p>
      </dgm:t>
    </dgm:pt>
    <dgm:pt modelId="{C94BAEDF-003D-4943-9DE4-90EA9304741B}">
      <dgm:prSet custT="1"/>
      <dgm:spPr/>
      <dgm:t>
        <a:bodyPr/>
        <a:lstStyle/>
        <a:p>
          <a:r>
            <a:rPr lang="en-US" sz="1400" dirty="0" smtClean="0"/>
            <a:t>Pumps, Economizers and VFDs - </a:t>
          </a:r>
          <a:r>
            <a:rPr lang="en-US" altLang="en-US" sz="1400" dirty="0" smtClean="0"/>
            <a:t>Repair, Replace or New</a:t>
          </a:r>
          <a:endParaRPr lang="en-US" sz="1400" dirty="0"/>
        </a:p>
      </dgm:t>
    </dgm:pt>
    <dgm:pt modelId="{DFA9A78A-D297-4BA0-9055-A845EFEABB33}" type="parTrans" cxnId="{0F61A65B-506C-4609-9C1E-355146B6AFA4}">
      <dgm:prSet/>
      <dgm:spPr/>
      <dgm:t>
        <a:bodyPr/>
        <a:lstStyle/>
        <a:p>
          <a:endParaRPr lang="en-US"/>
        </a:p>
      </dgm:t>
    </dgm:pt>
    <dgm:pt modelId="{451E434C-4868-4EFF-9A07-A5B19D6092E1}" type="sibTrans" cxnId="{0F61A65B-506C-4609-9C1E-355146B6AFA4}">
      <dgm:prSet/>
      <dgm:spPr/>
      <dgm:t>
        <a:bodyPr/>
        <a:lstStyle/>
        <a:p>
          <a:endParaRPr lang="en-US"/>
        </a:p>
      </dgm:t>
    </dgm:pt>
    <dgm:pt modelId="{DFC01B18-B3A6-4DCD-BF11-BF5339A13BA8}">
      <dgm:prSet custT="1"/>
      <dgm:spPr/>
      <dgm:t>
        <a:bodyPr/>
        <a:lstStyle/>
        <a:p>
          <a:r>
            <a:rPr lang="en-US" altLang="en-US" sz="1400" dirty="0" smtClean="0"/>
            <a:t>Adjust temperature set points</a:t>
          </a:r>
          <a:endParaRPr lang="en-US" altLang="en-US" sz="1400" dirty="0"/>
        </a:p>
      </dgm:t>
    </dgm:pt>
    <dgm:pt modelId="{150A454F-6E1B-4FC8-8C49-0EEEB93E36A2}" type="parTrans" cxnId="{AD31F28E-B041-4760-8AD0-D7E0AB47E665}">
      <dgm:prSet/>
      <dgm:spPr/>
      <dgm:t>
        <a:bodyPr/>
        <a:lstStyle/>
        <a:p>
          <a:endParaRPr lang="en-US"/>
        </a:p>
      </dgm:t>
    </dgm:pt>
    <dgm:pt modelId="{22F187EC-B6B1-4FC0-807D-60A5B9DEB772}" type="sibTrans" cxnId="{AD31F28E-B041-4760-8AD0-D7E0AB47E665}">
      <dgm:prSet/>
      <dgm:spPr/>
      <dgm:t>
        <a:bodyPr/>
        <a:lstStyle/>
        <a:p>
          <a:endParaRPr lang="en-US"/>
        </a:p>
      </dgm:t>
    </dgm:pt>
    <dgm:pt modelId="{2D17687A-C427-4CE0-ACB1-6811EA044C01}">
      <dgm:prSet custT="1"/>
      <dgm:spPr/>
      <dgm:t>
        <a:bodyPr/>
        <a:lstStyle/>
        <a:p>
          <a:r>
            <a:rPr lang="en-US" altLang="en-US" sz="1400" dirty="0" smtClean="0"/>
            <a:t>Occupancy &amp; Daylight sensor – Repair, Replace or New</a:t>
          </a:r>
          <a:endParaRPr lang="en-US" altLang="en-US" sz="1400" dirty="0"/>
        </a:p>
      </dgm:t>
    </dgm:pt>
    <dgm:pt modelId="{62DAA86D-5359-4188-97E8-7671BBE7FC1F}" type="parTrans" cxnId="{85292769-EF50-4278-8C40-F9969F57ACD5}">
      <dgm:prSet/>
      <dgm:spPr/>
      <dgm:t>
        <a:bodyPr/>
        <a:lstStyle/>
        <a:p>
          <a:endParaRPr lang="en-US"/>
        </a:p>
      </dgm:t>
    </dgm:pt>
    <dgm:pt modelId="{48D656E9-520A-410D-87B3-658056D4A954}" type="sibTrans" cxnId="{85292769-EF50-4278-8C40-F9969F57ACD5}">
      <dgm:prSet/>
      <dgm:spPr/>
      <dgm:t>
        <a:bodyPr/>
        <a:lstStyle/>
        <a:p>
          <a:endParaRPr lang="en-US"/>
        </a:p>
      </dgm:t>
    </dgm:pt>
    <dgm:pt modelId="{001DE340-843F-47E8-9935-7DAE81B0666E}">
      <dgm:prSet custT="1"/>
      <dgm:spPr/>
      <dgm:t>
        <a:bodyPr/>
        <a:lstStyle/>
        <a:p>
          <a:r>
            <a:rPr lang="en-US" altLang="en-US" sz="1400" dirty="0" smtClean="0"/>
            <a:t>Revise equipment operating schedules</a:t>
          </a:r>
          <a:endParaRPr lang="en-US" altLang="en-US" sz="1400" dirty="0"/>
        </a:p>
      </dgm:t>
    </dgm:pt>
    <dgm:pt modelId="{9A81F729-9BC3-4BCE-BF34-E18D70B3E31E}" type="parTrans" cxnId="{75F11FB2-1C8B-46A1-881A-CF46E0BDEB16}">
      <dgm:prSet/>
      <dgm:spPr/>
      <dgm:t>
        <a:bodyPr/>
        <a:lstStyle/>
        <a:p>
          <a:endParaRPr lang="en-US"/>
        </a:p>
      </dgm:t>
    </dgm:pt>
    <dgm:pt modelId="{7E0460BB-DED5-49C4-8557-D1A57692F83F}" type="sibTrans" cxnId="{75F11FB2-1C8B-46A1-881A-CF46E0BDEB16}">
      <dgm:prSet/>
      <dgm:spPr/>
      <dgm:t>
        <a:bodyPr/>
        <a:lstStyle/>
        <a:p>
          <a:endParaRPr lang="en-US"/>
        </a:p>
      </dgm:t>
    </dgm:pt>
    <dgm:pt modelId="{AA33FA80-CB4D-42B1-A274-1B388EF22438}" type="pres">
      <dgm:prSet presAssocID="{A1E37CDB-0E87-41D0-9FC4-200B8C5959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D74853-3E02-4908-A1FF-C8BE1ECB4715}" type="pres">
      <dgm:prSet presAssocID="{006D8708-08EC-4C4B-91D5-9AFE0C958B6A}" presName="linNode" presStyleCnt="0"/>
      <dgm:spPr/>
    </dgm:pt>
    <dgm:pt modelId="{979EF5B3-C6BA-4A61-9C45-CAB03B472C7F}" type="pres">
      <dgm:prSet presAssocID="{006D8708-08EC-4C4B-91D5-9AFE0C958B6A}" presName="parentText" presStyleLbl="node1" presStyleIdx="0" presStyleCnt="4" custScaleX="80280" custScaleY="2000000" custLinFactNeighborX="824" custLinFactNeighborY="-32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843A0-6DF5-4157-8C4C-89402BD09A74}" type="pres">
      <dgm:prSet presAssocID="{006D8708-08EC-4C4B-91D5-9AFE0C958B6A}" presName="descendantText" presStyleLbl="alignAccFollowNode1" presStyleIdx="0" presStyleCnt="4" custScaleX="102816" custScaleY="2000000" custLinFactNeighborX="-1408" custLinFactNeighborY="-1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17DFE-5626-4DE9-B48B-AC8CDB7E4688}" type="pres">
      <dgm:prSet presAssocID="{468B3230-02BB-4BDC-BAF4-5EC6E865A70B}" presName="sp" presStyleCnt="0"/>
      <dgm:spPr/>
    </dgm:pt>
    <dgm:pt modelId="{853094B0-BF0D-4F26-99CF-E1D1E80514C0}" type="pres">
      <dgm:prSet presAssocID="{8178F92C-6082-4E98-AAD3-C350E5FC1154}" presName="linNode" presStyleCnt="0"/>
      <dgm:spPr/>
    </dgm:pt>
    <dgm:pt modelId="{105ABB5F-D786-4B42-BF1F-9CD391E6E403}" type="pres">
      <dgm:prSet presAssocID="{8178F92C-6082-4E98-AAD3-C350E5FC1154}" presName="parentText" presStyleLbl="node1" presStyleIdx="1" presStyleCnt="4" custScaleX="80280" custScaleY="2000000" custLinFactNeighborX="971" custLinFactNeighborY="-12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6A858-43DC-466F-A8D8-92644B68497F}" type="pres">
      <dgm:prSet presAssocID="{8178F92C-6082-4E98-AAD3-C350E5FC1154}" presName="descendantText" presStyleLbl="alignAccFollowNode1" presStyleIdx="1" presStyleCnt="4" custScaleX="100758" custScaleY="2000000" custLinFactNeighborX="1348" custLinFactNeighborY="54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1795C-FE3A-4A39-9EBE-030EEB2450E5}" type="pres">
      <dgm:prSet presAssocID="{E2F86BA0-DD21-4220-B52C-BDF326D59DB6}" presName="sp" presStyleCnt="0"/>
      <dgm:spPr/>
    </dgm:pt>
    <dgm:pt modelId="{FA3BC7BA-BD5B-4FA1-92CE-12A9AD32757B}" type="pres">
      <dgm:prSet presAssocID="{446956BD-9C3F-4730-B712-BF253EFADF5A}" presName="linNode" presStyleCnt="0"/>
      <dgm:spPr/>
    </dgm:pt>
    <dgm:pt modelId="{29E95DB6-5A27-46D3-9260-B80A3ECB019A}" type="pres">
      <dgm:prSet presAssocID="{446956BD-9C3F-4730-B712-BF253EFADF5A}" presName="parentText" presStyleLbl="node1" presStyleIdx="2" presStyleCnt="4" custScaleX="80280" custScaleY="2000000" custLinFactNeighborX="971" custLinFactNeighborY="-12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F69B3-10ED-46D8-846A-DC4755D80241}" type="pres">
      <dgm:prSet presAssocID="{446956BD-9C3F-4730-B712-BF253EFADF5A}" presName="descendantText" presStyleLbl="alignAccFollowNode1" presStyleIdx="2" presStyleCnt="4" custScaleX="102210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4DFF1-61F1-44E4-8B6F-8E26D6BF1279}" type="pres">
      <dgm:prSet presAssocID="{4AF198E8-8B49-41B1-B6BF-AB0705538070}" presName="sp" presStyleCnt="0"/>
      <dgm:spPr/>
    </dgm:pt>
    <dgm:pt modelId="{382F855B-A939-4672-964D-2CD260FE50C1}" type="pres">
      <dgm:prSet presAssocID="{CFF8D6AF-12CC-410C-95E5-956615F0F7D4}" presName="linNode" presStyleCnt="0"/>
      <dgm:spPr/>
    </dgm:pt>
    <dgm:pt modelId="{1DAA8DF6-A1C7-4C57-8217-0096F594EF43}" type="pres">
      <dgm:prSet presAssocID="{CFF8D6AF-12CC-410C-95E5-956615F0F7D4}" presName="parentText" presStyleLbl="node1" presStyleIdx="3" presStyleCnt="4" custScaleX="80280" custScaleY="2000000" custLinFactNeighborX="971" custLinFactNeighborY="-12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D3533-8E3C-4E20-B617-04206EE7EB26}" type="pres">
      <dgm:prSet presAssocID="{CFF8D6AF-12CC-410C-95E5-956615F0F7D4}" presName="descendantText" presStyleLbl="alignAccFollowNode1" presStyleIdx="3" presStyleCnt="4" custScaleX="102251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5A72E1-1E3F-4E64-AFBD-F7ABA24B5AC8}" type="presOf" srcId="{2D17687A-C427-4CE0-ACB1-6811EA044C01}" destId="{BB8F69B3-10ED-46D8-846A-DC4755D80241}" srcOrd="0" destOrd="2" presId="urn:microsoft.com/office/officeart/2005/8/layout/vList5"/>
    <dgm:cxn modelId="{08E050B5-E10F-4FB1-863A-6F5FD013E9D7}" srcId="{446956BD-9C3F-4730-B712-BF253EFADF5A}" destId="{2CA67745-0316-40F4-9D16-CC019EE2C77C}" srcOrd="1" destOrd="0" parTransId="{A40AF2AB-D782-433A-8342-459CB9998934}" sibTransId="{FF6A017E-43B1-4BD0-A0D0-60DFC0A6BFAD}"/>
    <dgm:cxn modelId="{75F11FB2-1C8B-46A1-881A-CF46E0BDEB16}" srcId="{8178F92C-6082-4E98-AAD3-C350E5FC1154}" destId="{001DE340-843F-47E8-9935-7DAE81B0666E}" srcOrd="3" destOrd="0" parTransId="{9A81F729-9BC3-4BCE-BF34-E18D70B3E31E}" sibTransId="{7E0460BB-DED5-49C4-8557-D1A57692F83F}"/>
    <dgm:cxn modelId="{249ED311-7D00-4544-A846-A0209B97DDA4}" type="presOf" srcId="{84BCD40C-518D-48D2-880D-CA62036A9462}" destId="{57FD3533-8E3C-4E20-B617-04206EE7EB26}" srcOrd="0" destOrd="1" presId="urn:microsoft.com/office/officeart/2005/8/layout/vList5"/>
    <dgm:cxn modelId="{A3A02B54-E26B-4556-96B6-39F8A9EF1369}" type="presOf" srcId="{001DE340-843F-47E8-9935-7DAE81B0666E}" destId="{4526A858-43DC-466F-A8D8-92644B68497F}" srcOrd="0" destOrd="3" presId="urn:microsoft.com/office/officeart/2005/8/layout/vList5"/>
    <dgm:cxn modelId="{2C4245BB-9E73-4F05-9D83-E57DD4E8F768}" srcId="{006D8708-08EC-4C4B-91D5-9AFE0C958B6A}" destId="{5E363181-C9C1-4915-9EFD-FA4E70D19D3A}" srcOrd="2" destOrd="0" parTransId="{07BD982B-3951-4B1C-8D9D-0D1EEDC96FF5}" sibTransId="{567ED099-FEB9-41FC-A7CB-34AE4D9DC3AB}"/>
    <dgm:cxn modelId="{7DAA0BE3-E5C9-4C94-AF32-F7EA01DC3729}" type="presOf" srcId="{CFF8D6AF-12CC-410C-95E5-956615F0F7D4}" destId="{1DAA8DF6-A1C7-4C57-8217-0096F594EF43}" srcOrd="0" destOrd="0" presId="urn:microsoft.com/office/officeart/2005/8/layout/vList5"/>
    <dgm:cxn modelId="{8B67F0CF-29EF-4259-BFE6-6278F3431670}" type="presOf" srcId="{8178F92C-6082-4E98-AAD3-C350E5FC1154}" destId="{105ABB5F-D786-4B42-BF1F-9CD391E6E403}" srcOrd="0" destOrd="0" presId="urn:microsoft.com/office/officeart/2005/8/layout/vList5"/>
    <dgm:cxn modelId="{0F61A65B-506C-4609-9C1E-355146B6AFA4}" srcId="{8178F92C-6082-4E98-AAD3-C350E5FC1154}" destId="{C94BAEDF-003D-4943-9DE4-90EA9304741B}" srcOrd="1" destOrd="0" parTransId="{DFA9A78A-D297-4BA0-9055-A845EFEABB33}" sibTransId="{451E434C-4868-4EFF-9A07-A5B19D6092E1}"/>
    <dgm:cxn modelId="{3B4DC026-F44A-4110-B545-4C782EC6698A}" type="presOf" srcId="{7A67D617-831C-41D0-93CB-D3C124D34D46}" destId="{367843A0-6DF5-4157-8C4C-89402BD09A74}" srcOrd="0" destOrd="1" presId="urn:microsoft.com/office/officeart/2005/8/layout/vList5"/>
    <dgm:cxn modelId="{9F5D749E-A7E8-47D7-BA92-4AFE7571E67A}" type="presOf" srcId="{006D8708-08EC-4C4B-91D5-9AFE0C958B6A}" destId="{979EF5B3-C6BA-4A61-9C45-CAB03B472C7F}" srcOrd="0" destOrd="0" presId="urn:microsoft.com/office/officeart/2005/8/layout/vList5"/>
    <dgm:cxn modelId="{921848AD-5F8D-42AB-9A43-0EAB5C25D64E}" type="presOf" srcId="{9C108F85-EC90-4FB8-87D3-AF17919E98A4}" destId="{BB8F69B3-10ED-46D8-846A-DC4755D80241}" srcOrd="0" destOrd="0" presId="urn:microsoft.com/office/officeart/2005/8/layout/vList5"/>
    <dgm:cxn modelId="{3D8BB474-C7FE-4F80-8633-687129438BB2}" type="presOf" srcId="{BE1704E8-6BF4-4EE0-BEEF-AEA919EAF944}" destId="{57FD3533-8E3C-4E20-B617-04206EE7EB26}" srcOrd="0" destOrd="0" presId="urn:microsoft.com/office/officeart/2005/8/layout/vList5"/>
    <dgm:cxn modelId="{B0021F35-8B2A-4DC6-9F62-7F9962F94DB6}" srcId="{A1E37CDB-0E87-41D0-9FC4-200B8C5959FD}" destId="{006D8708-08EC-4C4B-91D5-9AFE0C958B6A}" srcOrd="0" destOrd="0" parTransId="{BFCEC240-A029-48C1-BC13-0E999D9F212E}" sibTransId="{468B3230-02BB-4BDC-BAF4-5EC6E865A70B}"/>
    <dgm:cxn modelId="{1998C0A1-F711-4DDD-A28C-3FD92A98CA48}" srcId="{446956BD-9C3F-4730-B712-BF253EFADF5A}" destId="{9C108F85-EC90-4FB8-87D3-AF17919E98A4}" srcOrd="0" destOrd="0" parTransId="{E3260240-98DA-4848-865E-F546164AD7A1}" sibTransId="{52268ADF-A25A-418F-B0E2-7448D979253F}"/>
    <dgm:cxn modelId="{21CB5563-3BDC-4447-8EB5-66B6C897CC43}" srcId="{CFF8D6AF-12CC-410C-95E5-956615F0F7D4}" destId="{84BCD40C-518D-48D2-880D-CA62036A9462}" srcOrd="1" destOrd="0" parTransId="{4EE3F68F-28F1-4D62-AA6F-20647BE2D627}" sibTransId="{CF809C86-CA04-4CE6-B267-994C82EDD37E}"/>
    <dgm:cxn modelId="{B1327115-8D8C-452F-9511-268739BB95D9}" type="presOf" srcId="{A1E37CDB-0E87-41D0-9FC4-200B8C5959FD}" destId="{AA33FA80-CB4D-42B1-A274-1B388EF22438}" srcOrd="0" destOrd="0" presId="urn:microsoft.com/office/officeart/2005/8/layout/vList5"/>
    <dgm:cxn modelId="{9AC9E13F-48C1-41F4-A7B6-B7408E550E59}" srcId="{446956BD-9C3F-4730-B712-BF253EFADF5A}" destId="{6A15BA45-B6E0-46DE-9A58-21580B48571B}" srcOrd="3" destOrd="0" parTransId="{D8BE9D71-CB49-422A-B2FF-B1809153427E}" sibTransId="{FF7D0635-65AD-47D8-86DF-4D20054AAE04}"/>
    <dgm:cxn modelId="{4A1C6CAB-B129-43BB-B04D-0D4BFFECE6DB}" srcId="{8178F92C-6082-4E98-AAD3-C350E5FC1154}" destId="{090A25D3-DF03-469E-AEFB-8DE384A04436}" srcOrd="0" destOrd="0" parTransId="{F061BFEE-E3B6-462F-ABFE-63F330AB35A6}" sibTransId="{B525EBCF-AEDD-4A58-B265-0F138FB4B43B}"/>
    <dgm:cxn modelId="{ED1EE84C-EBA3-441F-AB9A-4BFCB72D0057}" type="presOf" srcId="{C94BAEDF-003D-4943-9DE4-90EA9304741B}" destId="{4526A858-43DC-466F-A8D8-92644B68497F}" srcOrd="0" destOrd="1" presId="urn:microsoft.com/office/officeart/2005/8/layout/vList5"/>
    <dgm:cxn modelId="{3F1F8052-D5BF-46C1-B8F0-C81F944D3A1D}" type="presOf" srcId="{446956BD-9C3F-4730-B712-BF253EFADF5A}" destId="{29E95DB6-5A27-46D3-9260-B80A3ECB019A}" srcOrd="0" destOrd="0" presId="urn:microsoft.com/office/officeart/2005/8/layout/vList5"/>
    <dgm:cxn modelId="{65FEC0D1-68F0-4DF0-A3DC-CA7CF7E675B8}" type="presOf" srcId="{786C3AB5-87BE-41DD-8A8F-BA08B72F9C82}" destId="{367843A0-6DF5-4157-8C4C-89402BD09A74}" srcOrd="0" destOrd="0" presId="urn:microsoft.com/office/officeart/2005/8/layout/vList5"/>
    <dgm:cxn modelId="{85292769-EF50-4278-8C40-F9969F57ACD5}" srcId="{446956BD-9C3F-4730-B712-BF253EFADF5A}" destId="{2D17687A-C427-4CE0-ACB1-6811EA044C01}" srcOrd="2" destOrd="0" parTransId="{62DAA86D-5359-4188-97E8-7671BBE7FC1F}" sibTransId="{48D656E9-520A-410D-87B3-658056D4A954}"/>
    <dgm:cxn modelId="{0C8B2BCE-B6B9-4627-AEE3-A0306A7C7658}" type="presOf" srcId="{5E363181-C9C1-4915-9EFD-FA4E70D19D3A}" destId="{367843A0-6DF5-4157-8C4C-89402BD09A74}" srcOrd="0" destOrd="2" presId="urn:microsoft.com/office/officeart/2005/8/layout/vList5"/>
    <dgm:cxn modelId="{072379DF-19D8-4488-8C30-8B9346DB4A90}" srcId="{A1E37CDB-0E87-41D0-9FC4-200B8C5959FD}" destId="{CFF8D6AF-12CC-410C-95E5-956615F0F7D4}" srcOrd="3" destOrd="0" parTransId="{98436726-0719-46CF-98C3-B6C1699F6EE6}" sibTransId="{5E77FC0C-245E-4F70-8716-0CFC31D2C5E3}"/>
    <dgm:cxn modelId="{58699BF5-020E-4C43-ACF7-D6627816EC5A}" srcId="{006D8708-08EC-4C4B-91D5-9AFE0C958B6A}" destId="{7A67D617-831C-41D0-93CB-D3C124D34D46}" srcOrd="1" destOrd="0" parTransId="{796B0B07-0AC7-458D-87B5-695509B3DB58}" sibTransId="{F2E307B1-7196-4556-AF55-B40ACF10BF8C}"/>
    <dgm:cxn modelId="{ACB97DBB-439A-4567-86E9-FE4DD40EEA4D}" type="presOf" srcId="{DFC01B18-B3A6-4DCD-BF11-BF5339A13BA8}" destId="{4526A858-43DC-466F-A8D8-92644B68497F}" srcOrd="0" destOrd="2" presId="urn:microsoft.com/office/officeart/2005/8/layout/vList5"/>
    <dgm:cxn modelId="{AD73B96A-1199-4454-9331-16D55867EAC0}" srcId="{A1E37CDB-0E87-41D0-9FC4-200B8C5959FD}" destId="{446956BD-9C3F-4730-B712-BF253EFADF5A}" srcOrd="2" destOrd="0" parTransId="{3BC2117C-7D74-4FA2-A8CE-3F6C25DBEDF0}" sibTransId="{4AF198E8-8B49-41B1-B6BF-AB0705538070}"/>
    <dgm:cxn modelId="{343AFED3-CB97-429F-8583-C814486CB2A6}" type="presOf" srcId="{2CA67745-0316-40F4-9D16-CC019EE2C77C}" destId="{BB8F69B3-10ED-46D8-846A-DC4755D80241}" srcOrd="0" destOrd="1" presId="urn:microsoft.com/office/officeart/2005/8/layout/vList5"/>
    <dgm:cxn modelId="{6861ED9C-283C-4550-95B4-F5A87633C62C}" type="presOf" srcId="{6A15BA45-B6E0-46DE-9A58-21580B48571B}" destId="{BB8F69B3-10ED-46D8-846A-DC4755D80241}" srcOrd="0" destOrd="3" presId="urn:microsoft.com/office/officeart/2005/8/layout/vList5"/>
    <dgm:cxn modelId="{568D4E19-4E77-4408-9D40-1A867966A173}" srcId="{A1E37CDB-0E87-41D0-9FC4-200B8C5959FD}" destId="{8178F92C-6082-4E98-AAD3-C350E5FC1154}" srcOrd="1" destOrd="0" parTransId="{97165CF7-CCD7-430D-ADD9-73BEF054FEEB}" sibTransId="{E2F86BA0-DD21-4220-B52C-BDF326D59DB6}"/>
    <dgm:cxn modelId="{065E657E-8883-40B6-A734-C366B1ACA579}" srcId="{006D8708-08EC-4C4B-91D5-9AFE0C958B6A}" destId="{786C3AB5-87BE-41DD-8A8F-BA08B72F9C82}" srcOrd="0" destOrd="0" parTransId="{09CCF069-1EDF-4404-89F7-0381205DD040}" sibTransId="{552E3BBC-F8CB-43CD-924F-F397E1C370B5}"/>
    <dgm:cxn modelId="{E7E54E56-B698-4B4C-BF4E-E9C495B5B228}" type="presOf" srcId="{090A25D3-DF03-469E-AEFB-8DE384A04436}" destId="{4526A858-43DC-466F-A8D8-92644B68497F}" srcOrd="0" destOrd="0" presId="urn:microsoft.com/office/officeart/2005/8/layout/vList5"/>
    <dgm:cxn modelId="{F38DD0B1-CC16-4096-8383-ACC00B125CF3}" type="presOf" srcId="{04BD158A-5A7A-43F2-B4F6-52CD9BC89CD1}" destId="{57FD3533-8E3C-4E20-B617-04206EE7EB26}" srcOrd="0" destOrd="2" presId="urn:microsoft.com/office/officeart/2005/8/layout/vList5"/>
    <dgm:cxn modelId="{F6FA6F0D-5341-4F1B-A01B-BDC3AFE0FBCD}" srcId="{CFF8D6AF-12CC-410C-95E5-956615F0F7D4}" destId="{04BD158A-5A7A-43F2-B4F6-52CD9BC89CD1}" srcOrd="2" destOrd="0" parTransId="{2F1C5643-FD67-460B-8726-6D2652FE2334}" sibTransId="{5C2525B7-FA8F-4672-88BD-E0D3649E3356}"/>
    <dgm:cxn modelId="{AD31F28E-B041-4760-8AD0-D7E0AB47E665}" srcId="{8178F92C-6082-4E98-AAD3-C350E5FC1154}" destId="{DFC01B18-B3A6-4DCD-BF11-BF5339A13BA8}" srcOrd="2" destOrd="0" parTransId="{150A454F-6E1B-4FC8-8C49-0EEEB93E36A2}" sibTransId="{22F187EC-B6B1-4FC0-807D-60A5B9DEB772}"/>
    <dgm:cxn modelId="{B990F446-735F-4156-8E7D-730C36BAE098}" srcId="{CFF8D6AF-12CC-410C-95E5-956615F0F7D4}" destId="{BE1704E8-6BF4-4EE0-BEEF-AEA919EAF944}" srcOrd="0" destOrd="0" parTransId="{DD36ED5E-029A-415B-AB32-DD5AE4981711}" sibTransId="{98720649-BA2E-4638-BFC9-12AE31E937F3}"/>
    <dgm:cxn modelId="{332ADBB4-2C77-4B22-A7B9-7B7A2C21AD3E}" type="presParOf" srcId="{AA33FA80-CB4D-42B1-A274-1B388EF22438}" destId="{E0D74853-3E02-4908-A1FF-C8BE1ECB4715}" srcOrd="0" destOrd="0" presId="urn:microsoft.com/office/officeart/2005/8/layout/vList5"/>
    <dgm:cxn modelId="{628A2D2A-8AEA-4733-9396-319680EFD10F}" type="presParOf" srcId="{E0D74853-3E02-4908-A1FF-C8BE1ECB4715}" destId="{979EF5B3-C6BA-4A61-9C45-CAB03B472C7F}" srcOrd="0" destOrd="0" presId="urn:microsoft.com/office/officeart/2005/8/layout/vList5"/>
    <dgm:cxn modelId="{EE4FE513-33CB-4E1A-9586-C84D1C77C330}" type="presParOf" srcId="{E0D74853-3E02-4908-A1FF-C8BE1ECB4715}" destId="{367843A0-6DF5-4157-8C4C-89402BD09A74}" srcOrd="1" destOrd="0" presId="urn:microsoft.com/office/officeart/2005/8/layout/vList5"/>
    <dgm:cxn modelId="{A65937D9-BFA9-4049-8A5F-4AE91EBC2987}" type="presParOf" srcId="{AA33FA80-CB4D-42B1-A274-1B388EF22438}" destId="{AD117DFE-5626-4DE9-B48B-AC8CDB7E4688}" srcOrd="1" destOrd="0" presId="urn:microsoft.com/office/officeart/2005/8/layout/vList5"/>
    <dgm:cxn modelId="{01AA1FF6-6E05-481A-AAE0-6F0F8DABA8E2}" type="presParOf" srcId="{AA33FA80-CB4D-42B1-A274-1B388EF22438}" destId="{853094B0-BF0D-4F26-99CF-E1D1E80514C0}" srcOrd="2" destOrd="0" presId="urn:microsoft.com/office/officeart/2005/8/layout/vList5"/>
    <dgm:cxn modelId="{92CAE09F-81B1-423C-AFFE-D910B5165916}" type="presParOf" srcId="{853094B0-BF0D-4F26-99CF-E1D1E80514C0}" destId="{105ABB5F-D786-4B42-BF1F-9CD391E6E403}" srcOrd="0" destOrd="0" presId="urn:microsoft.com/office/officeart/2005/8/layout/vList5"/>
    <dgm:cxn modelId="{07215A6A-37B1-4554-99E3-2E070E37F87C}" type="presParOf" srcId="{853094B0-BF0D-4F26-99CF-E1D1E80514C0}" destId="{4526A858-43DC-466F-A8D8-92644B68497F}" srcOrd="1" destOrd="0" presId="urn:microsoft.com/office/officeart/2005/8/layout/vList5"/>
    <dgm:cxn modelId="{167C8179-70D5-4F99-ABA8-8CEFB9D3273E}" type="presParOf" srcId="{AA33FA80-CB4D-42B1-A274-1B388EF22438}" destId="{4591795C-FE3A-4A39-9EBE-030EEB2450E5}" srcOrd="3" destOrd="0" presId="urn:microsoft.com/office/officeart/2005/8/layout/vList5"/>
    <dgm:cxn modelId="{BB2FF32B-17D3-4F8A-8A2A-087419F90C6E}" type="presParOf" srcId="{AA33FA80-CB4D-42B1-A274-1B388EF22438}" destId="{FA3BC7BA-BD5B-4FA1-92CE-12A9AD32757B}" srcOrd="4" destOrd="0" presId="urn:microsoft.com/office/officeart/2005/8/layout/vList5"/>
    <dgm:cxn modelId="{74FE0D79-132A-424C-BF45-53227CC433DF}" type="presParOf" srcId="{FA3BC7BA-BD5B-4FA1-92CE-12A9AD32757B}" destId="{29E95DB6-5A27-46D3-9260-B80A3ECB019A}" srcOrd="0" destOrd="0" presId="urn:microsoft.com/office/officeart/2005/8/layout/vList5"/>
    <dgm:cxn modelId="{65164B94-BC87-42A3-BF19-D9665C1E1519}" type="presParOf" srcId="{FA3BC7BA-BD5B-4FA1-92CE-12A9AD32757B}" destId="{BB8F69B3-10ED-46D8-846A-DC4755D80241}" srcOrd="1" destOrd="0" presId="urn:microsoft.com/office/officeart/2005/8/layout/vList5"/>
    <dgm:cxn modelId="{1CCD87BB-D5A0-4A51-9A60-AF9A5B40B636}" type="presParOf" srcId="{AA33FA80-CB4D-42B1-A274-1B388EF22438}" destId="{B9E4DFF1-61F1-44E4-8B6F-8E26D6BF1279}" srcOrd="5" destOrd="0" presId="urn:microsoft.com/office/officeart/2005/8/layout/vList5"/>
    <dgm:cxn modelId="{D0D4AFD9-2EC7-48C9-B9AA-75F5E51247CE}" type="presParOf" srcId="{AA33FA80-CB4D-42B1-A274-1B388EF22438}" destId="{382F855B-A939-4672-964D-2CD260FE50C1}" srcOrd="6" destOrd="0" presId="urn:microsoft.com/office/officeart/2005/8/layout/vList5"/>
    <dgm:cxn modelId="{6259C66B-EBA6-44A5-B37C-4CB736B3C392}" type="presParOf" srcId="{382F855B-A939-4672-964D-2CD260FE50C1}" destId="{1DAA8DF6-A1C7-4C57-8217-0096F594EF43}" srcOrd="0" destOrd="0" presId="urn:microsoft.com/office/officeart/2005/8/layout/vList5"/>
    <dgm:cxn modelId="{BFD9763D-527B-411C-887D-B8A9123F3D76}" type="presParOf" srcId="{382F855B-A939-4672-964D-2CD260FE50C1}" destId="{57FD3533-8E3C-4E20-B617-04206EE7EB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43A0-6DF5-4157-8C4C-89402BD09A74}">
      <dsp:nvSpPr>
        <dsp:cNvPr id="0" name=""/>
        <dsp:cNvSpPr/>
      </dsp:nvSpPr>
      <dsp:spPr>
        <a:xfrm rot="5400000">
          <a:off x="4388544" y="-1934572"/>
          <a:ext cx="866347" cy="49542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Interior fixture - Retrofit or Replacement, w/ Dimmable Ballasts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Exterior fixture - Retrofit or Replacement</a:t>
          </a:r>
          <a:endParaRPr lang="en-US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Rewire interior lights for Daylight control and dimming </a:t>
          </a:r>
          <a:endParaRPr lang="en-US" altLang="en-US" sz="1400" kern="1200" dirty="0"/>
        </a:p>
      </dsp:txBody>
      <dsp:txXfrm rot="-5400000">
        <a:off x="2344569" y="151695"/>
        <a:ext cx="4912006" cy="781763"/>
      </dsp:txXfrm>
    </dsp:sp>
    <dsp:sp modelId="{979EF5B3-C6BA-4A61-9C45-CAB03B472C7F}">
      <dsp:nvSpPr>
        <dsp:cNvPr id="0" name=""/>
        <dsp:cNvSpPr/>
      </dsp:nvSpPr>
      <dsp:spPr>
        <a:xfrm>
          <a:off x="246474" y="0"/>
          <a:ext cx="2175962" cy="108293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Lighting</a:t>
          </a:r>
          <a:endParaRPr lang="en-US" sz="3300" kern="1200" dirty="0"/>
        </a:p>
      </dsp:txBody>
      <dsp:txXfrm>
        <a:off x="299338" y="52864"/>
        <a:ext cx="2070234" cy="977205"/>
      </dsp:txXfrm>
    </dsp:sp>
    <dsp:sp modelId="{4526A858-43DC-466F-A8D8-92644B68497F}">
      <dsp:nvSpPr>
        <dsp:cNvPr id="0" name=""/>
        <dsp:cNvSpPr/>
      </dsp:nvSpPr>
      <dsp:spPr>
        <a:xfrm rot="5400000">
          <a:off x="4413661" y="-775192"/>
          <a:ext cx="866347" cy="48551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Air Handler &amp; Package Units - Repair, Modify or Replace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Pumps, Economizers and VFDs - </a:t>
          </a:r>
          <a:r>
            <a:rPr lang="en-US" altLang="en-US" sz="1400" kern="1200" dirty="0" smtClean="0"/>
            <a:t>Repair, Replace or New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Adjust temperature set points</a:t>
          </a:r>
          <a:endParaRPr lang="en-US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Revise equipment operating schedules</a:t>
          </a:r>
          <a:endParaRPr lang="en-US" altLang="en-US" sz="1400" kern="1200" dirty="0"/>
        </a:p>
      </dsp:txBody>
      <dsp:txXfrm rot="-5400000">
        <a:off x="2419269" y="1261492"/>
        <a:ext cx="4812839" cy="781763"/>
      </dsp:txXfrm>
    </dsp:sp>
    <dsp:sp modelId="{105ABB5F-D786-4B42-BF1F-9CD391E6E403}">
      <dsp:nvSpPr>
        <dsp:cNvPr id="0" name=""/>
        <dsp:cNvSpPr/>
      </dsp:nvSpPr>
      <dsp:spPr>
        <a:xfrm>
          <a:off x="253558" y="1086750"/>
          <a:ext cx="2175962" cy="108293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HVAC</a:t>
          </a:r>
        </a:p>
      </dsp:txBody>
      <dsp:txXfrm>
        <a:off x="306422" y="1139614"/>
        <a:ext cx="2070234" cy="977205"/>
      </dsp:txXfrm>
    </dsp:sp>
    <dsp:sp modelId="{BB8F69B3-10ED-46D8-846A-DC4755D80241}">
      <dsp:nvSpPr>
        <dsp:cNvPr id="0" name=""/>
        <dsp:cNvSpPr/>
      </dsp:nvSpPr>
      <dsp:spPr>
        <a:xfrm rot="5400000">
          <a:off x="4412107" y="251971"/>
          <a:ext cx="866347" cy="49250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Energy Management Systems - HVAC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Chiller control upgrades</a:t>
          </a:r>
          <a:endParaRPr lang="en-US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Occupancy &amp; Daylight sensor – Repair, Replace or New</a:t>
          </a:r>
          <a:endParaRPr lang="en-US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Lighting controls – interior &amp; exterior lighting</a:t>
          </a:r>
          <a:endParaRPr lang="en-US" sz="1400" kern="1200" dirty="0"/>
        </a:p>
      </dsp:txBody>
      <dsp:txXfrm rot="-5400000">
        <a:off x="2382732" y="2323638"/>
        <a:ext cx="4882806" cy="781763"/>
      </dsp:txXfrm>
    </dsp:sp>
    <dsp:sp modelId="{29E95DB6-5A27-46D3-9260-B80A3ECB019A}">
      <dsp:nvSpPr>
        <dsp:cNvPr id="0" name=""/>
        <dsp:cNvSpPr/>
      </dsp:nvSpPr>
      <dsp:spPr>
        <a:xfrm>
          <a:off x="253558" y="2172391"/>
          <a:ext cx="2175962" cy="108293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Controls</a:t>
          </a:r>
          <a:endParaRPr lang="en-US" sz="3300" kern="1200" dirty="0"/>
        </a:p>
      </dsp:txBody>
      <dsp:txXfrm>
        <a:off x="306422" y="2225255"/>
        <a:ext cx="2070234" cy="977205"/>
      </dsp:txXfrm>
    </dsp:sp>
    <dsp:sp modelId="{57FD3533-8E3C-4E20-B617-04206EE7EB26}">
      <dsp:nvSpPr>
        <dsp:cNvPr id="0" name=""/>
        <dsp:cNvSpPr/>
      </dsp:nvSpPr>
      <dsp:spPr>
        <a:xfrm rot="5400000">
          <a:off x="4417630" y="1334216"/>
          <a:ext cx="866347" cy="49318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Domestic Water Heaters - Repair, Modify or Replace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Consider Condensing or </a:t>
          </a:r>
          <a:r>
            <a:rPr lang="en-US" sz="1400" kern="1200" dirty="0" err="1" smtClean="0"/>
            <a:t>Tankless</a:t>
          </a:r>
          <a:r>
            <a:rPr lang="en-US" sz="1400" kern="1200" dirty="0" smtClean="0"/>
            <a:t> Water Heaters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/>
            <a:t>Adjust temperature set points</a:t>
          </a:r>
          <a:endParaRPr lang="en-US" altLang="en-US" sz="1400" kern="1200" dirty="0"/>
        </a:p>
      </dsp:txBody>
      <dsp:txXfrm rot="-5400000">
        <a:off x="2384859" y="3409279"/>
        <a:ext cx="4889597" cy="781763"/>
      </dsp:txXfrm>
    </dsp:sp>
    <dsp:sp modelId="{1DAA8DF6-A1C7-4C57-8217-0096F594EF43}">
      <dsp:nvSpPr>
        <dsp:cNvPr id="0" name=""/>
        <dsp:cNvSpPr/>
      </dsp:nvSpPr>
      <dsp:spPr>
        <a:xfrm>
          <a:off x="253603" y="3258033"/>
          <a:ext cx="2178089" cy="108293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Plumbing</a:t>
          </a:r>
          <a:endParaRPr lang="en-US" sz="3300" kern="1200" dirty="0"/>
        </a:p>
      </dsp:txBody>
      <dsp:txXfrm>
        <a:off x="306467" y="3310897"/>
        <a:ext cx="2072361" cy="977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0" tIns="46581" rIns="93160" bIns="4658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0" tIns="46581" rIns="93160" bIns="46581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1/20/2016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60" tIns="46581" rIns="93160" bIns="4658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3"/>
            <a:ext cx="3037840" cy="466433"/>
          </a:xfrm>
          <a:prstGeom prst="rect">
            <a:avLst/>
          </a:prstGeom>
        </p:spPr>
        <p:txBody>
          <a:bodyPr vert="horz" lIns="93160" tIns="46581" rIns="93160" bIns="46581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0" tIns="46581" rIns="93160" bIns="4658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0" tIns="46581" rIns="93160" bIns="46581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1/20/2016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1" rIns="93160" bIns="4658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0" tIns="46581" rIns="93160" bIns="46581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60" tIns="46581" rIns="93160" bIns="4658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3"/>
            <a:ext cx="3037840" cy="466433"/>
          </a:xfrm>
          <a:prstGeom prst="rect">
            <a:avLst/>
          </a:prstGeom>
        </p:spPr>
        <p:txBody>
          <a:bodyPr vert="horz" lIns="93160" tIns="46581" rIns="93160" bIns="46581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7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7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7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01/15/16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Prop 39 Update - Maintenance &amp; Operations - Sustainability Initiatives Unit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jp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diagramData" Target="../diagrams/data1.xml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 smtClean="0"/>
              <a:t>01/15/16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en-US" dirty="0" smtClean="0"/>
              <a:t>Prop 39 Update - Maintenance &amp; Operations - Sustainability Initiatives Unit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US" smtClean="0"/>
              <a:t>1</a:t>
            </a:fld>
            <a:endParaRPr lang="en-US" dirty="0"/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1552105" y="1968909"/>
            <a:ext cx="9187542" cy="1208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CLEAN ENERGY JOBS ACT </a:t>
            </a:r>
          </a:p>
          <a:p>
            <a:pPr algn="ctr">
              <a:buFont typeface="Arial" charset="0"/>
              <a:buNone/>
            </a:pP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LAUSD PROPOSITION 39 </a:t>
            </a:r>
          </a:p>
          <a:p>
            <a:pPr algn="ctr">
              <a:buFont typeface="Arial" charset="0"/>
              <a:buNone/>
            </a:pP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EFFICIENCY PROGRAM </a:t>
            </a:r>
          </a:p>
        </p:txBody>
      </p:sp>
      <p:pic>
        <p:nvPicPr>
          <p:cNvPr id="28" name="Picture 0" descr="LAUSD logo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151" y="493031"/>
            <a:ext cx="1327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2713701" y="5603196"/>
            <a:ext cx="723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Presentation 01/20/16</a:t>
            </a:r>
            <a:endParaRPr lang="en-US" altLang="en-US" sz="2400" i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30" name="Straight Connector 26"/>
          <p:cNvCxnSpPr>
            <a:cxnSpLocks noChangeShapeType="1"/>
          </p:cNvCxnSpPr>
          <p:nvPr/>
        </p:nvCxnSpPr>
        <p:spPr bwMode="auto">
          <a:xfrm>
            <a:off x="2336800" y="3537858"/>
            <a:ext cx="7768301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" name="Picture 10" descr="E:\585_photos_from_archive\09_jeff_es2_051304_13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71" y="3715441"/>
            <a:ext cx="1927860" cy="1566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E:\585_photos_from_archive\SLA_HS1_012606_26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79" y="3690438"/>
            <a:ext cx="2179320" cy="1592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E:\585_photos_from_archive\NoHO_PC4_042607_08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36" y="3715441"/>
            <a:ext cx="2011680" cy="1566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26"/>
          <p:cNvCxnSpPr>
            <a:cxnSpLocks noChangeShapeType="1"/>
          </p:cNvCxnSpPr>
          <p:nvPr/>
        </p:nvCxnSpPr>
        <p:spPr bwMode="auto">
          <a:xfrm>
            <a:off x="2713701" y="5517471"/>
            <a:ext cx="711247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26"/>
          <p:cNvCxnSpPr>
            <a:cxnSpLocks noChangeShapeType="1"/>
          </p:cNvCxnSpPr>
          <p:nvPr/>
        </p:nvCxnSpPr>
        <p:spPr bwMode="auto">
          <a:xfrm>
            <a:off x="1680443" y="1888899"/>
            <a:ext cx="9103671" cy="0"/>
          </a:xfrm>
          <a:prstGeom prst="line">
            <a:avLst/>
          </a:prstGeom>
          <a:noFill/>
          <a:ln w="317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289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24" y="0"/>
            <a:ext cx="10108513" cy="522961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LAUSD </a:t>
            </a:r>
            <a:r>
              <a:rPr lang="en-US" sz="1400" dirty="0">
                <a:solidFill>
                  <a:srgbClr val="7030A0"/>
                </a:solidFill>
              </a:rPr>
              <a:t>Maintenance &amp; Operations – Sustainability Initiatives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Proposition </a:t>
            </a:r>
            <a:r>
              <a:rPr lang="en-US" sz="1400" dirty="0">
                <a:solidFill>
                  <a:srgbClr val="7030A0"/>
                </a:solidFill>
              </a:rPr>
              <a:t>39 Energy Efficiency Program</a:t>
            </a:r>
          </a:p>
          <a:p>
            <a:pPr marL="0"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0" descr="LAUSD logo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8" y="56572"/>
            <a:ext cx="674997" cy="6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9500" y="694673"/>
            <a:ext cx="100203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>
              <a:defRPr/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PROGRAM IMPACTS (Phases 1-5)</a:t>
            </a:r>
          </a:p>
          <a:p>
            <a:pPr marL="3086100">
              <a:buFont typeface="+mj-lt"/>
              <a:buAutoNum type="arabicPeriod"/>
              <a:defRPr/>
            </a:pPr>
            <a:endParaRPr lang="en-US" alt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Jobs Creation</a:t>
            </a: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550 Job Years (As estimated through the CEC Calculator).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General Fund Savings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$5.84 Million estimated in Annual Electric &amp; Gas Savings.</a:t>
            </a:r>
          </a:p>
          <a:p>
            <a:pPr marL="349250" lvl="0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Improve Learning Environment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Improved Lighting &amp; Temperature Control in Classrooms. </a:t>
            </a:r>
          </a:p>
          <a:p>
            <a:pPr marL="465138" lvl="0" indent="-115888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Lower Maintenance Costs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New LED lighting with less replacement costs.</a:t>
            </a: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Retrofitted and Retro-commissioned HVAC Systems to meet current requirements.</a:t>
            </a: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Energy Management Systems to improve HVAC controls and operating schedules.</a:t>
            </a:r>
          </a:p>
          <a:p>
            <a:pPr marL="349250" lvl="0"/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Student Energy Auditor Training </a:t>
            </a: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60-80 High School Seniors trained in performing energy surveys.</a:t>
            </a: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Partner with the California Conservation Corps &amp; Los Angeles Conservation Corps.</a:t>
            </a:r>
          </a:p>
          <a:p>
            <a:pPr marL="465138" lvl="0" indent="-115888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465138" lvl="0" indent="-115888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24" y="0"/>
            <a:ext cx="10108513" cy="524180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LAUSD Maintenance &amp; Operations – Sustainability Initiatives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Proposition 39 Energy Efficiency Program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pic>
        <p:nvPicPr>
          <p:cNvPr id="22" name="Picture 0" descr="LAUSD logo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8" y="56572"/>
            <a:ext cx="674997" cy="6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9474" y="649524"/>
            <a:ext cx="1037507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8">
              <a:defRPr/>
            </a:pP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TYPES</a:t>
            </a:r>
          </a:p>
          <a:p>
            <a:pPr marL="109538">
              <a:defRPr/>
            </a:pPr>
            <a:endParaRPr lang="en-US" altLang="en-US" sz="1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indent="-285750"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Efficiency and Retro-Commissioning projects that </a:t>
            </a:r>
            <a:r>
              <a:rPr lang="en-US" altLang="en-US" sz="2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energy use in existing building systems.</a:t>
            </a:r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648430"/>
              </p:ext>
            </p:extLst>
          </p:nvPr>
        </p:nvGraphicFramePr>
        <p:xfrm>
          <a:off x="669474" y="2082798"/>
          <a:ext cx="7543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32" y="2027482"/>
            <a:ext cx="1238250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87" y="1669380"/>
            <a:ext cx="1644827" cy="1278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32" y="2948233"/>
            <a:ext cx="1231882" cy="1231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87" y="2888822"/>
            <a:ext cx="1499684" cy="1350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84" y="4201776"/>
            <a:ext cx="959757" cy="9597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14" y="4202998"/>
            <a:ext cx="1775913" cy="16844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64" y="5272468"/>
            <a:ext cx="1675317" cy="12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24" y="0"/>
            <a:ext cx="10108513" cy="524180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LAUSD Maintenance &amp; Operations – Sustainability Initiatives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Proposition 39 Energy Efficiency Program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pic>
        <p:nvPicPr>
          <p:cNvPr id="22" name="Picture 0" descr="LAUSD logo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8" y="56572"/>
            <a:ext cx="674997" cy="6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776052" y="689270"/>
            <a:ext cx="4216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Times New Roman" pitchFamily="18" charset="0"/>
              </a:defRPr>
            </a:lvl9pPr>
          </a:lstStyle>
          <a:p>
            <a:r>
              <a:rPr lang="en-US" altLang="en-US" dirty="0"/>
              <a:t>Flow Chart &amp; Selection Criteria</a:t>
            </a:r>
          </a:p>
        </p:txBody>
      </p:sp>
      <p:pic>
        <p:nvPicPr>
          <p:cNvPr id="19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6" y="1194174"/>
            <a:ext cx="10515147" cy="524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6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24" y="0"/>
            <a:ext cx="10108513" cy="524180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LAUSD Maintenance &amp; Operations – Sustainability Initiatives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Proposition 39 Energy Efficiency Program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0" descr="LAUSD logo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7" y="56572"/>
            <a:ext cx="674997" cy="6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2" y="797505"/>
            <a:ext cx="11239500" cy="600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73" y="0"/>
            <a:ext cx="10108513" cy="522961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LAUSD </a:t>
            </a:r>
            <a:r>
              <a:rPr lang="en-US" sz="1400" dirty="0">
                <a:solidFill>
                  <a:srgbClr val="7030A0"/>
                </a:solidFill>
              </a:rPr>
              <a:t>Maintenance &amp; Operations – Sustainability Initiatives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Proposition </a:t>
            </a:r>
            <a:r>
              <a:rPr lang="en-US" sz="1400" dirty="0">
                <a:solidFill>
                  <a:srgbClr val="7030A0"/>
                </a:solidFill>
              </a:rPr>
              <a:t>39 Energy Efficiency Program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659" y="6233160"/>
            <a:ext cx="41633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 1: Not including Affiliated Charter Schools (estimated @ $15M over 5 years) 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0" descr="LAUSD logo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8" y="56572"/>
            <a:ext cx="674997" cy="6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2" y="760539"/>
            <a:ext cx="5262338" cy="239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31" y="1533847"/>
            <a:ext cx="5720468" cy="326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9" y="3152646"/>
            <a:ext cx="5184071" cy="29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4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16" y="0"/>
            <a:ext cx="10108513" cy="524180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LAUSD </a:t>
            </a:r>
            <a:r>
              <a:rPr lang="en-US" sz="1400" dirty="0">
                <a:solidFill>
                  <a:srgbClr val="7030A0"/>
                </a:solidFill>
              </a:rPr>
              <a:t>Maintenance &amp; Operations – Sustainability Initiatives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Proposition </a:t>
            </a:r>
            <a:r>
              <a:rPr lang="en-US" sz="1400" dirty="0">
                <a:solidFill>
                  <a:srgbClr val="7030A0"/>
                </a:solidFill>
              </a:rPr>
              <a:t>39 Energy Efficiency Program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0" descr="LAUSD logo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8" y="56572"/>
            <a:ext cx="674997" cy="6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30" y="594726"/>
            <a:ext cx="8400191" cy="60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5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24" y="0"/>
            <a:ext cx="10108513" cy="522961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LAUSD </a:t>
            </a:r>
            <a:r>
              <a:rPr lang="en-US" sz="1400" dirty="0">
                <a:solidFill>
                  <a:srgbClr val="7030A0"/>
                </a:solidFill>
              </a:rPr>
              <a:t>Maintenance &amp; Operations – Sustainability Initiatives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Proposition </a:t>
            </a:r>
            <a:r>
              <a:rPr lang="en-US" sz="1400" dirty="0">
                <a:solidFill>
                  <a:srgbClr val="7030A0"/>
                </a:solidFill>
              </a:rPr>
              <a:t>39 Energy Efficiency Program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19" y="3446108"/>
            <a:ext cx="3503675" cy="296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695" y="3446108"/>
            <a:ext cx="3819969" cy="296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3" y="3438434"/>
            <a:ext cx="3731516" cy="297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0" descr="LAUSD logo.e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8" y="56572"/>
            <a:ext cx="674997" cy="6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39" y="620775"/>
            <a:ext cx="8345318" cy="286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2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24" y="0"/>
            <a:ext cx="10108513" cy="522961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LAUSD </a:t>
            </a:r>
            <a:r>
              <a:rPr lang="en-US" sz="1400" dirty="0">
                <a:solidFill>
                  <a:srgbClr val="7030A0"/>
                </a:solidFill>
              </a:rPr>
              <a:t>Maintenance &amp; Operations – Sustainability Initiatives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Proposition </a:t>
            </a:r>
            <a:r>
              <a:rPr lang="en-US" sz="1400" dirty="0">
                <a:solidFill>
                  <a:srgbClr val="7030A0"/>
                </a:solidFill>
              </a:rPr>
              <a:t>39 Energy Efficiency Program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33403"/>
            <a:ext cx="10410825" cy="285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1" y="3489579"/>
            <a:ext cx="10973049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0" descr="LAUSD logo.e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8" y="56572"/>
            <a:ext cx="674997" cy="6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27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24" y="0"/>
            <a:ext cx="10108513" cy="522961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LAUSD </a:t>
            </a:r>
            <a:r>
              <a:rPr lang="en-US" sz="1400" dirty="0">
                <a:solidFill>
                  <a:srgbClr val="7030A0"/>
                </a:solidFill>
              </a:rPr>
              <a:t>Maintenance &amp; Operations – Sustainability Initiatives Unit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7030A0"/>
                </a:solidFill>
              </a:rPr>
              <a:t>          Proposition </a:t>
            </a:r>
            <a:r>
              <a:rPr lang="en-US" sz="1400" dirty="0">
                <a:solidFill>
                  <a:srgbClr val="7030A0"/>
                </a:solidFill>
              </a:rPr>
              <a:t>39 Energy Efficiency Program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 39 Update - Maintenance &amp; Operations - Sustainability Initiatives Unit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0" descr="LAUSD logo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8" y="56572"/>
            <a:ext cx="674997" cy="63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02524" y="687969"/>
            <a:ext cx="1104645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>
              <a:defRPr/>
            </a:pPr>
            <a:r>
              <a:rPr lang="en-US" alt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 / CHALLENGES</a:t>
            </a:r>
          </a:p>
          <a:p>
            <a:pPr marL="3086100">
              <a:buFont typeface="+mj-lt"/>
              <a:buAutoNum type="arabicPeriod"/>
              <a:defRPr/>
            </a:pPr>
            <a:endParaRPr lang="en-US" altLang="en-US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Contractor Resources and School Coordination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Understand site coordination &amp; logistics issues.</a:t>
            </a: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Develop phasing plan &amp; appropriate working hours to accommodate school schedule.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Streamline Utility Rebate Process</a:t>
            </a: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Prevent Delays in Application Review and Scheduling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Pre-Inspection.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Require Energy Service Companies to attend all Rebate Program training seminars sponsored by the Utility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9250" lvl="0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Agency Collaboration with Department of State Architecture (DSA)</a:t>
            </a: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Determining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Type of Projects that Require DSA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Approval.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Streamlining Submittal and Approval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Process.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Streamline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District’s Process to Review and Approve New Technologies </a:t>
            </a: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Lighting, Wireless Controls,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Tankless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Domestic Water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Heaters.</a:t>
            </a:r>
          </a:p>
          <a:p>
            <a:pPr marL="465138" lvl="0" indent="-115888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New Title 24 Requirements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Incorporation of new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Title 24 energy requirements for lighting and mechanical systems. </a:t>
            </a:r>
          </a:p>
          <a:p>
            <a:pPr marL="465138" lvl="0" indent="-1158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ighting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control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requirements such as daylight harvesting sensors which has high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installation costs and low energy savings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will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adversely affect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SIR and the number of energy measures that can be implemented.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349250" lvl="0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F5851BCBEB04397834060E901C578" ma:contentTypeVersion="22" ma:contentTypeDescription="Create a new document." ma:contentTypeScope="" ma:versionID="95cd7ef79797565fc8f87f060639b0bc">
  <xsd:schema xmlns:xsd="http://www.w3.org/2001/XMLSchema" xmlns:xs="http://www.w3.org/2001/XMLSchema" xmlns:p="http://schemas.microsoft.com/office/2006/metadata/properties" xmlns:ns2="4f01b1c8-aa4c-4634-81e8-43d58c59c404" xmlns:ns3="af1f536f-947e-439f-a086-ef4242f2ab99" targetNamespace="http://schemas.microsoft.com/office/2006/metadata/properties" ma:root="true" ma:fieldsID="d486ba2379cdd580d59fe1aab63c2a7b" ns2:_="" ns3:_="">
    <xsd:import namespace="4f01b1c8-aa4c-4634-81e8-43d58c59c404"/>
    <xsd:import namespace="af1f536f-947e-439f-a086-ef4242f2ab99"/>
    <xsd:element name="properties">
      <xsd:complexType>
        <xsd:sequence>
          <xsd:element name="documentManagement">
            <xsd:complexType>
              <xsd:all>
                <xsd:element ref="ns2:School" minOccurs="0"/>
                <xsd:element ref="ns2:School_x003a_Org" minOccurs="0"/>
                <xsd:element ref="ns2:School_x003a_Cost_x0020_Center" minOccurs="0"/>
                <xsd:element ref="ns2:School_x003a_CAFM_x0020_Site_x0020_ID" minOccurs="0"/>
                <xsd:element ref="ns2:School_x003a_ESC_x0020_District" minOccurs="0"/>
                <xsd:element ref="ns2:School_x003a_Physical_x0020_ESC_x0020_District" minOccurs="0"/>
                <xsd:element ref="ns2:School_x003a_M_x0026_O_x0020_District" minOccurs="0"/>
                <xsd:element ref="ns2:School_x003a_Board_x0020_District" minOccurs="0"/>
                <xsd:element ref="ns2:School_x003a_Complex" minOccurs="0"/>
                <xsd:element ref="ns2:School_x003a_CPM" minOccurs="0"/>
                <xsd:element ref="ns2:Project_x0020_Type" minOccurs="0"/>
                <xsd:element ref="ns2:Project_x0020_Status" minOccurs="0"/>
                <xsd:element ref="ns2:Lead_x0020_Unit" minOccurs="0"/>
                <xsd:element ref="ns2:Colin_x0020_ID" minOccurs="0"/>
                <xsd:element ref="ns2:DSA_x0020_Number" minOccurs="0"/>
                <xsd:element ref="ns3:SharedWithUsers" minOccurs="0"/>
                <xsd:element ref="ns3:SharingHintHash" minOccurs="0"/>
                <xsd:element ref="ns3:SharedWithDetails" minOccurs="0"/>
                <xsd:element ref="ns2:Design_x0020_Manager" minOccurs="0"/>
                <xsd:element ref="ns2:Design_x0020_Manager_x003a_Design_x0020_Manag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b1c8-aa4c-4634-81e8-43d58c59c404" elementFormDefault="qualified">
    <xsd:import namespace="http://schemas.microsoft.com/office/2006/documentManagement/types"/>
    <xsd:import namespace="http://schemas.microsoft.com/office/infopath/2007/PartnerControls"/>
    <xsd:element name="School" ma:index="8" nillable="true" ma:displayName="School" ma:list="{ae607627-f2e3-49b5-86f8-4d0e9d2a0405}" ma:internalName="School" ma:showField="School_x0020_Name">
      <xsd:simpleType>
        <xsd:restriction base="dms:Lookup"/>
      </xsd:simpleType>
    </xsd:element>
    <xsd:element name="School_x003a_Org" ma:index="9" nillable="true" ma:displayName="School:Org" ma:list="{ae607627-f2e3-49b5-86f8-4d0e9d2a0405}" ma:internalName="School_x003a_Org" ma:readOnly="true" ma:showField="Title" ma:web="af1f536f-947e-439f-a086-ef4242f2ab99">
      <xsd:simpleType>
        <xsd:restriction base="dms:Lookup"/>
      </xsd:simpleType>
    </xsd:element>
    <xsd:element name="School_x003a_Cost_x0020_Center" ma:index="10" nillable="true" ma:displayName="School:Cost Center" ma:list="{ae607627-f2e3-49b5-86f8-4d0e9d2a0405}" ma:internalName="School_x003a_Cost_x0020_Center" ma:readOnly="true" ma:showField="Cost_x0020_Center" ma:web="af1f536f-947e-439f-a086-ef4242f2ab99">
      <xsd:simpleType>
        <xsd:restriction base="dms:Lookup"/>
      </xsd:simpleType>
    </xsd:element>
    <xsd:element name="School_x003a_CAFM_x0020_Site_x0020_ID" ma:index="11" nillable="true" ma:displayName="School:CAFM Site ID" ma:list="{ae607627-f2e3-49b5-86f8-4d0e9d2a0405}" ma:internalName="School_x003a_CAFM_x0020_Site_x0020_ID" ma:readOnly="true" ma:showField="CAFM_x0020_Site_x0020_ID" ma:web="af1f536f-947e-439f-a086-ef4242f2ab99">
      <xsd:simpleType>
        <xsd:restriction base="dms:Lookup"/>
      </xsd:simpleType>
    </xsd:element>
    <xsd:element name="School_x003a_ESC_x0020_District" ma:index="12" nillable="true" ma:displayName="School:ESC District" ma:list="{ae607627-f2e3-49b5-86f8-4d0e9d2a0405}" ma:internalName="School_x003a_ESC_x0020_District" ma:readOnly="true" ma:showField="ESC_x0020_District" ma:web="af1f536f-947e-439f-a086-ef4242f2ab99">
      <xsd:simpleType>
        <xsd:restriction base="dms:Lookup"/>
      </xsd:simpleType>
    </xsd:element>
    <xsd:element name="School_x003a_Physical_x0020_ESC_x0020_District" ma:index="13" nillable="true" ma:displayName="School:Physical ESC District" ma:list="{ae607627-f2e3-49b5-86f8-4d0e9d2a0405}" ma:internalName="School_x003a_Physical_x0020_ESC_x0020_District" ma:readOnly="true" ma:showField="Physical_x0020_ESC_x0020_Distric" ma:web="af1f536f-947e-439f-a086-ef4242f2ab99">
      <xsd:simpleType>
        <xsd:restriction base="dms:Lookup"/>
      </xsd:simpleType>
    </xsd:element>
    <xsd:element name="School_x003a_M_x0026_O_x0020_District" ma:index="14" nillable="true" ma:displayName="School:M&amp;O District" ma:list="{ae607627-f2e3-49b5-86f8-4d0e9d2a0405}" ma:internalName="School_x003a_M_x0026_O_x0020_District" ma:readOnly="true" ma:showField="M_x0026_O_x0020_District" ma:web="af1f536f-947e-439f-a086-ef4242f2ab99">
      <xsd:simpleType>
        <xsd:restriction base="dms:Lookup"/>
      </xsd:simpleType>
    </xsd:element>
    <xsd:element name="School_x003a_Board_x0020_District" ma:index="15" nillable="true" ma:displayName="School:Board District" ma:list="{ae607627-f2e3-49b5-86f8-4d0e9d2a0405}" ma:internalName="School_x003a_Board_x0020_District" ma:readOnly="true" ma:showField="Board_x0020_District" ma:web="af1f536f-947e-439f-a086-ef4242f2ab99">
      <xsd:simpleType>
        <xsd:restriction base="dms:Lookup"/>
      </xsd:simpleType>
    </xsd:element>
    <xsd:element name="School_x003a_Complex" ma:index="16" nillable="true" ma:displayName="School:Complex" ma:list="{ae607627-f2e3-49b5-86f8-4d0e9d2a0405}" ma:internalName="School_x003a_Complex" ma:readOnly="true" ma:showField="Complex" ma:web="af1f536f-947e-439f-a086-ef4242f2ab99">
      <xsd:simpleType>
        <xsd:restriction base="dms:Lookup"/>
      </xsd:simpleType>
    </xsd:element>
    <xsd:element name="School_x003a_CPM" ma:index="17" nillable="true" ma:displayName="School:CPM" ma:list="{ae607627-f2e3-49b5-86f8-4d0e9d2a0405}" ma:internalName="School_x003a_CPM" ma:readOnly="true" ma:showField="CPM" ma:web="af1f536f-947e-439f-a086-ef4242f2ab99">
      <xsd:simpleType>
        <xsd:restriction base="dms:Lookup"/>
      </xsd:simpleType>
    </xsd:element>
    <xsd:element name="Project_x0020_Type" ma:index="18" nillable="true" ma:displayName="Project Type" ma:list="{6fd2fe9d-8e8f-4e3c-9056-7bd70faa00ec}" ma:internalName="Project_x0020_Type" ma:showField="Title">
      <xsd:simpleType>
        <xsd:restriction base="dms:Lookup"/>
      </xsd:simpleType>
    </xsd:element>
    <xsd:element name="Project_x0020_Status" ma:index="19" nillable="true" ma:displayName="Project Status" ma:list="{77df31d6-d2bd-44db-a244-b8fa7fd074db}" ma:internalName="Project_x0020_Status" ma:showField="Title">
      <xsd:simpleType>
        <xsd:restriction base="dms:Lookup"/>
      </xsd:simpleType>
    </xsd:element>
    <xsd:element name="Lead_x0020_Unit" ma:index="20" nillable="true" ma:displayName="Lead Unit" ma:list="{02513ea5-531b-4969-b5e7-5cdc0e32ad9a}" ma:internalName="Lead_x0020_Unit" ma:readOnly="false" ma:showField="Title">
      <xsd:simpleType>
        <xsd:restriction base="dms:Lookup"/>
      </xsd:simpleType>
    </xsd:element>
    <xsd:element name="Colin_x0020_ID" ma:index="21" nillable="true" ma:displayName="Colin ID" ma:internalName="Colin_x0020_ID">
      <xsd:simpleType>
        <xsd:restriction base="dms:Text">
          <xsd:maxLength value="255"/>
        </xsd:restriction>
      </xsd:simpleType>
    </xsd:element>
    <xsd:element name="DSA_x0020_Number" ma:index="22" nillable="true" ma:displayName="DSA Number" ma:internalName="DSA_x0020_Number">
      <xsd:simpleType>
        <xsd:restriction base="dms:Text">
          <xsd:maxLength value="255"/>
        </xsd:restriction>
      </xsd:simpleType>
    </xsd:element>
    <xsd:element name="Design_x0020_Manager" ma:index="26" nillable="true" ma:displayName="Design Manager" ma:list="{6494ce8b-b7b9-44ef-bebc-85658fb1b7d5}" ma:internalName="Design_x0020_Manager" ma:showField="Title">
      <xsd:simpleType>
        <xsd:restriction base="dms:Lookup"/>
      </xsd:simpleType>
    </xsd:element>
    <xsd:element name="Design_x0020_Manager_x003a_Design_x0020_Manager" ma:index="27" nillable="true" ma:displayName="Design Manager:Design Manager" ma:list="{6494ce8b-b7b9-44ef-bebc-85658fb1b7d5}" ma:internalName="Design_x0020_Manager_x003a_Design_x0020_Manager" ma:readOnly="true" ma:showField="Title" ma:web="af1f536f-947e-439f-a086-ef4242f2ab99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f536f-947e-439f-a086-ef4242f2ab9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4" nillable="true" ma:displayName="Sharing Hint Hash" ma:internalName="SharingHintHash" ma:readOnly="true">
      <xsd:simpleType>
        <xsd:restriction base="dms:Text"/>
      </xsd:simple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ool xmlns="4f01b1c8-aa4c-4634-81e8-43d58c59c404" xsi:nil="true"/>
    <Colin_x0020_ID xmlns="4f01b1c8-aa4c-4634-81e8-43d58c59c404" xsi:nil="true"/>
    <Lead_x0020_Unit xmlns="4f01b1c8-aa4c-4634-81e8-43d58c59c404" xsi:nil="true"/>
    <Project_x0020_Status xmlns="4f01b1c8-aa4c-4634-81e8-43d58c59c404" xsi:nil="true"/>
    <Project_x0020_Type xmlns="4f01b1c8-aa4c-4634-81e8-43d58c59c404" xsi:nil="true"/>
    <DSA_x0020_Number xmlns="4f01b1c8-aa4c-4634-81e8-43d58c59c404" xsi:nil="true"/>
    <Design_x0020_Manager xmlns="4f01b1c8-aa4c-4634-81e8-43d58c59c40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47D63C-EDCA-48BB-B1F7-09CF2E147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b1c8-aa4c-4634-81e8-43d58c59c404"/>
    <ds:schemaRef ds:uri="af1f536f-947e-439f-a086-ef4242f2ab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EE4647-2690-4006-B45A-9DE4EC47DF46}">
  <ds:schemaRefs>
    <ds:schemaRef ds:uri="http://schemas.microsoft.com/office/2006/metadata/properties"/>
    <ds:schemaRef ds:uri="http://schemas.openxmlformats.org/package/2006/metadata/core-properties"/>
    <ds:schemaRef ds:uri="4f01b1c8-aa4c-4634-81e8-43d58c59c404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af1f536f-947e-439f-a086-ef4242f2ab99"/>
  </ds:schemaRefs>
</ds:datastoreItem>
</file>

<file path=customXml/itemProps3.xml><?xml version="1.0" encoding="utf-8"?>
<ds:datastoreItem xmlns:ds="http://schemas.openxmlformats.org/officeDocument/2006/customXml" ds:itemID="{D043ECD8-14EA-4A73-A931-2B2E4435B6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0</TotalTime>
  <Words>605</Words>
  <Application>Microsoft Office PowerPoint</Application>
  <PresentationFormat>Custom</PresentationFormat>
  <Paragraphs>124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Ecology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Initiatives Unit</dc:title>
  <dc:creator/>
  <cp:lastModifiedBy/>
  <cp:revision>7</cp:revision>
  <dcterms:created xsi:type="dcterms:W3CDTF">2015-08-06T20:53:28Z</dcterms:created>
  <dcterms:modified xsi:type="dcterms:W3CDTF">2016-01-20T16:59:20Z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  <property fmtid="{D5CDD505-2E9C-101B-9397-08002B2CF9AE}" pid="3" name="ContentTypeId">
    <vt:lpwstr>0x01010079CF5851BCBEB04397834060E901C578</vt:lpwstr>
  </property>
</Properties>
</file>