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16" r:id="rId1"/>
  </p:sldMasterIdLst>
  <p:notesMasterIdLst>
    <p:notesMasterId r:id="rId14"/>
  </p:notesMasterIdLst>
  <p:sldIdLst>
    <p:sldId id="262" r:id="rId2"/>
    <p:sldId id="356" r:id="rId3"/>
    <p:sldId id="405" r:id="rId4"/>
    <p:sldId id="427" r:id="rId5"/>
    <p:sldId id="460" r:id="rId6"/>
    <p:sldId id="429" r:id="rId7"/>
    <p:sldId id="463" r:id="rId8"/>
    <p:sldId id="464" r:id="rId9"/>
    <p:sldId id="459" r:id="rId10"/>
    <p:sldId id="462" r:id="rId11"/>
    <p:sldId id="465" r:id="rId12"/>
    <p:sldId id="455" r:id="rId13"/>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339933"/>
    <a:srgbClr val="006600"/>
    <a:srgbClr val="00CC66"/>
    <a:srgbClr val="FFFF66"/>
    <a:srgbClr val="FFFF99"/>
    <a:srgbClr val="006666"/>
    <a:srgbClr val="A50021"/>
    <a:srgbClr val="800000"/>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392" autoAdjust="0"/>
    <p:restoredTop sz="94660"/>
  </p:normalViewPr>
  <p:slideViewPr>
    <p:cSldViewPr>
      <p:cViewPr varScale="1">
        <p:scale>
          <a:sx n="89" d="100"/>
          <a:sy n="89" d="100"/>
        </p:scale>
        <p:origin x="-1114"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dirty="0"/>
          </a:p>
        </p:txBody>
      </p:sp>
      <p:sp>
        <p:nvSpPr>
          <p:cNvPr id="3" name="Date Placeholder 2"/>
          <p:cNvSpPr>
            <a:spLocks noGrp="1"/>
          </p:cNvSpPr>
          <p:nvPr>
            <p:ph type="dt" idx="1"/>
          </p:nvPr>
        </p:nvSpPr>
        <p:spPr>
          <a:xfrm>
            <a:off x="4008704" y="0"/>
            <a:ext cx="3066733" cy="468154"/>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162969D7-B545-42C5-8AA3-CC203D51E8F1}" type="datetimeFigureOut">
              <a:rPr lang="en-US"/>
              <a:pPr>
                <a:defRPr/>
              </a:pPr>
              <a:t>1/19/2016</a:t>
            </a:fld>
            <a:endParaRPr lang="en-US" dirty="0"/>
          </a:p>
        </p:txBody>
      </p:sp>
      <p:sp>
        <p:nvSpPr>
          <p:cNvPr id="4" name="Slide Image Placeholder 3"/>
          <p:cNvSpPr>
            <a:spLocks noGrp="1" noRot="1" noChangeAspect="1"/>
          </p:cNvSpPr>
          <p:nvPr>
            <p:ph type="sldImg" idx="2"/>
          </p:nvPr>
        </p:nvSpPr>
        <p:spPr>
          <a:xfrm>
            <a:off x="1198563" y="701675"/>
            <a:ext cx="4679950" cy="35115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93297"/>
            <a:ext cx="3066733" cy="468154"/>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4008704" y="8893297"/>
            <a:ext cx="3066733" cy="468154"/>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2A4AF533-8F60-450A-91BF-E31D6E662C97}" type="slidenum">
              <a:rPr lang="en-US"/>
              <a:pPr>
                <a:defRPr/>
              </a:pPr>
              <a:t>‹#›</a:t>
            </a:fld>
            <a:endParaRPr lang="en-US" dirty="0"/>
          </a:p>
        </p:txBody>
      </p:sp>
    </p:spTree>
    <p:extLst>
      <p:ext uri="{BB962C8B-B14F-4D97-AF65-F5344CB8AC3E}">
        <p14:creationId xmlns:p14="http://schemas.microsoft.com/office/powerpoint/2010/main" val="392996962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A4AF533-8F60-450A-91BF-E31D6E662C97}" type="slidenum">
              <a:rPr lang="en-US" smtClean="0"/>
              <a:pPr>
                <a:defRPr/>
              </a:pPr>
              <a:t>2</a:t>
            </a:fld>
            <a:endParaRPr lang="en-US" dirty="0"/>
          </a:p>
        </p:txBody>
      </p:sp>
    </p:spTree>
    <p:extLst>
      <p:ext uri="{BB962C8B-B14F-4D97-AF65-F5344CB8AC3E}">
        <p14:creationId xmlns:p14="http://schemas.microsoft.com/office/powerpoint/2010/main" val="1013686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A4AF533-8F60-450A-91BF-E31D6E662C97}" type="slidenum">
              <a:rPr lang="en-US" smtClean="0"/>
              <a:pPr>
                <a:defRPr/>
              </a:pPr>
              <a:t>4</a:t>
            </a:fld>
            <a:endParaRPr lang="en-US" dirty="0"/>
          </a:p>
        </p:txBody>
      </p:sp>
    </p:spTree>
    <p:extLst>
      <p:ext uri="{BB962C8B-B14F-4D97-AF65-F5344CB8AC3E}">
        <p14:creationId xmlns:p14="http://schemas.microsoft.com/office/powerpoint/2010/main" val="233090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A4AF533-8F60-450A-91BF-E31D6E662C97}" type="slidenum">
              <a:rPr lang="en-US" smtClean="0"/>
              <a:pPr>
                <a:defRPr/>
              </a:pPr>
              <a:t>7</a:t>
            </a:fld>
            <a:endParaRPr lang="en-US" dirty="0"/>
          </a:p>
        </p:txBody>
      </p:sp>
    </p:spTree>
    <p:extLst>
      <p:ext uri="{BB962C8B-B14F-4D97-AF65-F5344CB8AC3E}">
        <p14:creationId xmlns:p14="http://schemas.microsoft.com/office/powerpoint/2010/main" val="3937304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A4AF533-8F60-450A-91BF-E31D6E662C97}" type="slidenum">
              <a:rPr lang="en-US" smtClean="0"/>
              <a:pPr>
                <a:defRPr/>
              </a:pPr>
              <a:t>8</a:t>
            </a:fld>
            <a:endParaRPr lang="en-US" dirty="0"/>
          </a:p>
        </p:txBody>
      </p:sp>
    </p:spTree>
    <p:extLst>
      <p:ext uri="{BB962C8B-B14F-4D97-AF65-F5344CB8AC3E}">
        <p14:creationId xmlns:p14="http://schemas.microsoft.com/office/powerpoint/2010/main" val="3937304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A4AF533-8F60-450A-91BF-E31D6E662C97}" type="slidenum">
              <a:rPr lang="en-US" smtClean="0"/>
              <a:pPr>
                <a:defRPr/>
              </a:pPr>
              <a:t>9</a:t>
            </a:fld>
            <a:endParaRPr lang="en-US" dirty="0"/>
          </a:p>
        </p:txBody>
      </p:sp>
    </p:spTree>
    <p:extLst>
      <p:ext uri="{BB962C8B-B14F-4D97-AF65-F5344CB8AC3E}">
        <p14:creationId xmlns:p14="http://schemas.microsoft.com/office/powerpoint/2010/main" val="3937304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A4AF533-8F60-450A-91BF-E31D6E662C97}" type="slidenum">
              <a:rPr lang="en-US" smtClean="0"/>
              <a:pPr>
                <a:defRPr/>
              </a:pPr>
              <a:t>10</a:t>
            </a:fld>
            <a:endParaRPr lang="en-US" dirty="0"/>
          </a:p>
        </p:txBody>
      </p:sp>
    </p:spTree>
    <p:extLst>
      <p:ext uri="{BB962C8B-B14F-4D97-AF65-F5344CB8AC3E}">
        <p14:creationId xmlns:p14="http://schemas.microsoft.com/office/powerpoint/2010/main" val="3937304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A4AF533-8F60-450A-91BF-E31D6E662C97}" type="slidenum">
              <a:rPr lang="en-US" smtClean="0"/>
              <a:pPr>
                <a:defRPr/>
              </a:pPr>
              <a:t>11</a:t>
            </a:fld>
            <a:endParaRPr lang="en-US" dirty="0"/>
          </a:p>
        </p:txBody>
      </p:sp>
    </p:spTree>
    <p:extLst>
      <p:ext uri="{BB962C8B-B14F-4D97-AF65-F5344CB8AC3E}">
        <p14:creationId xmlns:p14="http://schemas.microsoft.com/office/powerpoint/2010/main" val="3937304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A4AF533-8F60-450A-91BF-E31D6E662C97}" type="slidenum">
              <a:rPr lang="en-US" smtClean="0"/>
              <a:pPr>
                <a:defRPr/>
              </a:pPr>
              <a:t>12</a:t>
            </a:fld>
            <a:endParaRPr lang="en-US" dirty="0"/>
          </a:p>
        </p:txBody>
      </p:sp>
    </p:spTree>
    <p:extLst>
      <p:ext uri="{BB962C8B-B14F-4D97-AF65-F5344CB8AC3E}">
        <p14:creationId xmlns:p14="http://schemas.microsoft.com/office/powerpoint/2010/main" val="233090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77A67A3-81F3-4470-AC8E-D5DAD31D9FE1}" type="datetime1">
              <a:rPr lang="en-US" smtClean="0"/>
              <a:pPr>
                <a:defRPr/>
              </a:pPr>
              <a:t>1/19/2016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AFCC655-948C-4B50-AF2E-C72A889324D0}"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0819870-4BD1-46F5-9819-CA3EE6B3D493}" type="datetime1">
              <a:rPr lang="en-US" smtClean="0"/>
              <a:pPr>
                <a:defRPr/>
              </a:pPr>
              <a:t>1/19/2016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870EAD5-98EB-42F1-BF55-47EF6AAE875C}"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AF66A0B-DBF1-40AC-AEE1-9AA5E7DF7265}" type="datetime1">
              <a:rPr lang="en-US" smtClean="0"/>
              <a:pPr>
                <a:defRPr/>
              </a:pPr>
              <a:t>1/19/2016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7FCF886-2DCB-4905-AFAD-80E0105FAAE8}" type="slidenum">
              <a:rPr lang="en-US"/>
              <a:pPr>
                <a:defRPr/>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AE0E0F1-5715-4D90-BB0E-F801F7B6D4C6}" type="datetime1">
              <a:rPr lang="en-US" smtClean="0"/>
              <a:pPr>
                <a:defRPr/>
              </a:pPr>
              <a:t>1/19/2016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45E0299-17C0-4858-ACD9-97C0464CD8F2}" type="slidenum">
              <a:rPr lang="en-US"/>
              <a:pPr>
                <a:defRPr/>
              </a:pPr>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DD8AB4D-108C-464A-8B79-9C9FE80C60D5}" type="datetime1">
              <a:rPr lang="en-US" smtClean="0"/>
              <a:pPr>
                <a:defRPr/>
              </a:pPr>
              <a:t>1/19/2016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4CF1365-ADE6-407D-B2B5-FFD512BAA4A6}" type="slidenum">
              <a:rPr lang="en-US"/>
              <a:pPr>
                <a:defRPr/>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477CCC0-5FFD-4B99-BF15-BCD30CE4C98B}" type="datetime1">
              <a:rPr lang="en-US" smtClean="0"/>
              <a:pPr>
                <a:defRPr/>
              </a:pPr>
              <a:t>1/19/2016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84F3663-DD06-4A6B-A425-986347D0A9D3}"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E4572B2-E7D4-4FD2-B13A-7461B7D1FED8}" type="datetime1">
              <a:rPr lang="en-US" smtClean="0"/>
              <a:pPr>
                <a:defRPr/>
              </a:pPr>
              <a:t>1/19/2016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588770F9-3315-4418-827D-7104D5544E61}"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4E83063-CB04-4AE6-8D1B-9E179CAFC146}" type="datetime1">
              <a:rPr lang="en-US" smtClean="0"/>
              <a:pPr>
                <a:defRPr/>
              </a:pPr>
              <a:t>1/19/2016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AA6B320D-5B89-4147-B34F-57477F5BF893}"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AEE2E57-6976-415D-9637-3B16B02DAA2F}" type="datetime1">
              <a:rPr lang="en-US" smtClean="0"/>
              <a:pPr>
                <a:defRPr/>
              </a:pPr>
              <a:t>1/19/2016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33914FB2-7C44-4618-8E19-7E12B233F253}"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5EDE76-B8B2-4EE2-B67D-320BD5B40F5E}" type="datetime1">
              <a:rPr lang="en-US" smtClean="0"/>
              <a:pPr>
                <a:defRPr/>
              </a:pPr>
              <a:t>1/19/2016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0A294EC-A3C2-479D-8DAA-62B7A179507B}"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1C88E4C-23C8-4AF6-8602-912B03D286BE}" type="datetime1">
              <a:rPr lang="en-US" smtClean="0"/>
              <a:pPr>
                <a:defRPr/>
              </a:pPr>
              <a:t>1/19/2016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8402423-10EC-4959-BA68-466E6129F505}"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09CF5C96-DF3B-4934-B411-673CE9A67272}" type="datetime1">
              <a:rPr lang="en-US" smtClean="0"/>
              <a:pPr>
                <a:defRPr/>
              </a:pPr>
              <a:t>1/19/2016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EB79DD6B-CA34-4886-A7C3-921A55E79DF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ransition/>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mailto:Bill.McNamara@ccc.ca.gov"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hyperlink" Target="http://www.ccc.ca.gov/work/programs/prop39/Pages/default.aspx" TargetMode="Externa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3.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jpe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3.jpe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jpe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3.jpe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7" descr="ccc logo large jpeg.jpg"/>
          <p:cNvPicPr>
            <a:picLocks noChangeAspect="1" noChangeArrowheads="1"/>
          </p:cNvPicPr>
          <p:nvPr/>
        </p:nvPicPr>
        <p:blipFill>
          <a:blip r:embed="rId2" cstate="print"/>
          <a:srcRect/>
          <a:stretch>
            <a:fillRect/>
          </a:stretch>
        </p:blipFill>
        <p:spPr bwMode="auto">
          <a:xfrm>
            <a:off x="4038600" y="609600"/>
            <a:ext cx="1295400" cy="1295400"/>
          </a:xfrm>
          <a:prstGeom prst="rect">
            <a:avLst/>
          </a:prstGeom>
          <a:noFill/>
          <a:ln w="9525">
            <a:noFill/>
            <a:miter lim="800000"/>
            <a:headEnd/>
            <a:tailEnd/>
          </a:ln>
        </p:spPr>
      </p:pic>
      <p:sp>
        <p:nvSpPr>
          <p:cNvPr id="9" name="Rectangle 2"/>
          <p:cNvSpPr txBox="1">
            <a:spLocks noChangeArrowheads="1"/>
          </p:cNvSpPr>
          <p:nvPr/>
        </p:nvSpPr>
        <p:spPr>
          <a:xfrm>
            <a:off x="381000" y="1752600"/>
            <a:ext cx="8534400" cy="1676400"/>
          </a:xfrm>
          <a:prstGeom prst="rect">
            <a:avLst/>
          </a:prstGeom>
        </p:spPr>
        <p:txBody>
          <a:bodyPr anchor="ctr"/>
          <a:lstStyle/>
          <a:p>
            <a:pPr algn="ctr" fontAlgn="auto">
              <a:spcAft>
                <a:spcPts val="0"/>
              </a:spcAft>
              <a:defRPr/>
            </a:pPr>
            <a:r>
              <a:rPr lang="en-US" sz="2800" b="1" dirty="0">
                <a:solidFill>
                  <a:srgbClr val="0000FF"/>
                </a:solidFill>
                <a:latin typeface="Arial" pitchFamily="34" charset="0"/>
                <a:ea typeface="+mj-ea"/>
                <a:cs typeface="Arial" pitchFamily="34" charset="0"/>
              </a:rPr>
              <a:t>California Conservation </a:t>
            </a:r>
            <a:r>
              <a:rPr lang="en-US" sz="2800" b="1" dirty="0" smtClean="0">
                <a:solidFill>
                  <a:srgbClr val="0000FF"/>
                </a:solidFill>
                <a:latin typeface="Arial" pitchFamily="34" charset="0"/>
                <a:ea typeface="+mj-ea"/>
                <a:cs typeface="Arial" pitchFamily="34" charset="0"/>
              </a:rPr>
              <a:t>Corps</a:t>
            </a:r>
          </a:p>
          <a:p>
            <a:pPr algn="ctr" fontAlgn="auto">
              <a:spcAft>
                <a:spcPts val="0"/>
              </a:spcAft>
              <a:defRPr/>
            </a:pPr>
            <a:r>
              <a:rPr lang="en-US" sz="2400" b="1" dirty="0" smtClean="0">
                <a:solidFill>
                  <a:srgbClr val="0000FF"/>
                </a:solidFill>
                <a:latin typeface="Arial" pitchFamily="34" charset="0"/>
                <a:ea typeface="+mj-ea"/>
                <a:cs typeface="Arial" pitchFamily="34" charset="0"/>
              </a:rPr>
              <a:t>Energy Corps Program</a:t>
            </a:r>
          </a:p>
          <a:p>
            <a:pPr algn="ctr" fontAlgn="auto">
              <a:spcAft>
                <a:spcPts val="0"/>
              </a:spcAft>
              <a:defRPr/>
            </a:pPr>
            <a:r>
              <a:rPr lang="en-US" sz="2400" b="1" dirty="0" smtClean="0">
                <a:solidFill>
                  <a:srgbClr val="0000FF"/>
                </a:solidFill>
                <a:latin typeface="Arial" pitchFamily="34" charset="0"/>
                <a:cs typeface="Arial" pitchFamily="34" charset="0"/>
              </a:rPr>
              <a:t>– </a:t>
            </a:r>
            <a:r>
              <a:rPr lang="en-US" sz="2400" b="1" dirty="0" smtClean="0">
                <a:solidFill>
                  <a:srgbClr val="0000FF"/>
                </a:solidFill>
                <a:latin typeface="Arial" pitchFamily="34" charset="0"/>
                <a:ea typeface="+mj-ea"/>
                <a:cs typeface="Arial" pitchFamily="34" charset="0"/>
              </a:rPr>
              <a:t>Proposition 39 </a:t>
            </a:r>
            <a:r>
              <a:rPr lang="en-US" sz="2400" b="1" dirty="0" smtClean="0">
                <a:solidFill>
                  <a:srgbClr val="0000FF"/>
                </a:solidFill>
                <a:latin typeface="Arial" pitchFamily="34" charset="0"/>
                <a:cs typeface="Arial" pitchFamily="34" charset="0"/>
              </a:rPr>
              <a:t>–</a:t>
            </a:r>
            <a:endParaRPr lang="en-US" sz="2400" b="1" dirty="0" smtClean="0">
              <a:solidFill>
                <a:srgbClr val="0000FF"/>
              </a:solidFill>
              <a:latin typeface="Arial" pitchFamily="34" charset="0"/>
              <a:ea typeface="+mj-ea"/>
              <a:cs typeface="Arial" pitchFamily="34" charset="0"/>
            </a:endParaRPr>
          </a:p>
        </p:txBody>
      </p:sp>
      <p:pic>
        <p:nvPicPr>
          <p:cNvPr id="2054" name="Picture 5" descr="C:\Users\Bill\AppData\Local\Microsoft\Windows\Temporary Internet Files\Content.IE5\WYI5C8AZ\MP900430642[1].jpg"/>
          <p:cNvPicPr>
            <a:picLocks noChangeAspect="1" noChangeArrowheads="1"/>
          </p:cNvPicPr>
          <p:nvPr/>
        </p:nvPicPr>
        <p:blipFill>
          <a:blip r:embed="rId3" cstate="print"/>
          <a:srcRect/>
          <a:stretch>
            <a:fillRect/>
          </a:stretch>
        </p:blipFill>
        <p:spPr bwMode="auto">
          <a:xfrm>
            <a:off x="3276600" y="3305006"/>
            <a:ext cx="2819400" cy="1876593"/>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fld id="{EAFCC655-948C-4B50-AF2E-C72A889324D0}" type="slidenum">
              <a:rPr lang="en-US" smtClean="0"/>
              <a:pPr>
                <a:defRPr/>
              </a:pPr>
              <a:t>1</a:t>
            </a:fld>
            <a:endParaRPr lang="en-US" dirty="0"/>
          </a:p>
        </p:txBody>
      </p:sp>
      <p:sp>
        <p:nvSpPr>
          <p:cNvPr id="10" name="TextBox 9"/>
          <p:cNvSpPr txBox="1"/>
          <p:nvPr/>
        </p:nvSpPr>
        <p:spPr>
          <a:xfrm>
            <a:off x="3810000" y="3657600"/>
            <a:ext cx="1905000" cy="338554"/>
          </a:xfrm>
          <a:prstGeom prst="rect">
            <a:avLst/>
          </a:prstGeom>
          <a:noFill/>
        </p:spPr>
        <p:txBody>
          <a:bodyPr wrap="square" rtlCol="0">
            <a:spAutoFit/>
          </a:bodyPr>
          <a:lstStyle/>
          <a:p>
            <a:r>
              <a:rPr lang="en-US" sz="1600" b="1" i="1" dirty="0" smtClean="0">
                <a:solidFill>
                  <a:schemeClr val="bg1"/>
                </a:solidFill>
              </a:rPr>
              <a:t> Energy  Corps</a:t>
            </a:r>
            <a:endParaRPr lang="en-US" sz="1600" b="1" i="1" dirty="0">
              <a:solidFill>
                <a:schemeClr val="bg1"/>
              </a:solidFill>
            </a:endParaRPr>
          </a:p>
        </p:txBody>
      </p:sp>
      <p:sp>
        <p:nvSpPr>
          <p:cNvPr id="12" name="TextBox 11"/>
          <p:cNvSpPr txBox="1"/>
          <p:nvPr/>
        </p:nvSpPr>
        <p:spPr>
          <a:xfrm>
            <a:off x="2514600" y="6400800"/>
            <a:ext cx="4419600" cy="276999"/>
          </a:xfrm>
          <a:prstGeom prst="rect">
            <a:avLst/>
          </a:prstGeom>
          <a:noFill/>
        </p:spPr>
        <p:txBody>
          <a:bodyPr wrap="square">
            <a:spAutoFit/>
          </a:bodyPr>
          <a:lstStyle/>
          <a:p>
            <a:pPr fontAlgn="auto">
              <a:spcBef>
                <a:spcPts val="0"/>
              </a:spcBef>
              <a:spcAft>
                <a:spcPts val="0"/>
              </a:spcAft>
              <a:defRPr/>
            </a:pPr>
            <a:r>
              <a:rPr lang="en-US" sz="1200" b="1" dirty="0" smtClean="0">
                <a:solidFill>
                  <a:srgbClr val="0F5A02"/>
                </a:solidFill>
                <a:latin typeface="Arial" pitchFamily="34" charset="0"/>
                <a:cs typeface="Arial" pitchFamily="34" charset="0"/>
              </a:rPr>
              <a:t>   20 January 2016  -  California  Conservation  Corps</a:t>
            </a:r>
            <a:endParaRPr lang="en-US" sz="1400" b="1" dirty="0">
              <a:solidFill>
                <a:srgbClr val="0F5A02"/>
              </a:solidFill>
              <a:latin typeface="Arial Narrow" pitchFamily="34" charset="0"/>
              <a:cs typeface="Arial" pitchFamily="34" charset="0"/>
            </a:endParaRPr>
          </a:p>
        </p:txBody>
      </p:sp>
      <p:sp>
        <p:nvSpPr>
          <p:cNvPr id="11" name="TextBox 10"/>
          <p:cNvSpPr txBox="1"/>
          <p:nvPr/>
        </p:nvSpPr>
        <p:spPr>
          <a:xfrm>
            <a:off x="3429000" y="5562600"/>
            <a:ext cx="2438400" cy="400110"/>
          </a:xfrm>
          <a:prstGeom prst="rect">
            <a:avLst/>
          </a:prstGeom>
          <a:noFill/>
          <a:ln>
            <a:solidFill>
              <a:schemeClr val="accent1"/>
            </a:solidFill>
          </a:ln>
        </p:spPr>
        <p:txBody>
          <a:bodyPr wrap="square" rtlCol="0">
            <a:spAutoFit/>
          </a:bodyPr>
          <a:lstStyle/>
          <a:p>
            <a:pPr algn="ctr"/>
            <a:r>
              <a:rPr lang="en-US" sz="1000" b="1" dirty="0" smtClean="0">
                <a:solidFill>
                  <a:srgbClr val="0000CC"/>
                </a:solidFill>
              </a:rPr>
              <a:t>Contact:  Bill McNamara</a:t>
            </a:r>
          </a:p>
          <a:p>
            <a:pPr algn="ctr"/>
            <a:r>
              <a:rPr lang="en-US" sz="1000" b="1" dirty="0" smtClean="0">
                <a:solidFill>
                  <a:srgbClr val="0000CC"/>
                </a:solidFill>
                <a:hlinkClick r:id="rId4"/>
              </a:rPr>
              <a:t>Bill.McNamara@ccc.ca.gov</a:t>
            </a:r>
            <a:endParaRPr lang="en-US" sz="1000" b="1" dirty="0" smtClean="0">
              <a:solidFill>
                <a:srgbClr val="0000CC"/>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7" descr="ccc logo large jpeg.jpg"/>
          <p:cNvPicPr>
            <a:picLocks noChangeAspect="1" noChangeArrowheads="1"/>
          </p:cNvPicPr>
          <p:nvPr/>
        </p:nvPicPr>
        <p:blipFill>
          <a:blip r:embed="rId3" cstate="print"/>
          <a:srcRect/>
          <a:stretch>
            <a:fillRect/>
          </a:stretch>
        </p:blipFill>
        <p:spPr bwMode="auto">
          <a:xfrm>
            <a:off x="304800" y="152400"/>
            <a:ext cx="762000" cy="762000"/>
          </a:xfrm>
          <a:prstGeom prst="rect">
            <a:avLst/>
          </a:prstGeom>
          <a:noFill/>
          <a:ln w="9525">
            <a:noFill/>
            <a:miter lim="800000"/>
            <a:headEnd/>
            <a:tailEnd/>
          </a:ln>
        </p:spPr>
      </p:pic>
      <p:sp>
        <p:nvSpPr>
          <p:cNvPr id="9" name="Rectangle 2"/>
          <p:cNvSpPr txBox="1">
            <a:spLocks noChangeArrowheads="1"/>
          </p:cNvSpPr>
          <p:nvPr/>
        </p:nvSpPr>
        <p:spPr>
          <a:xfrm>
            <a:off x="1295400" y="274638"/>
            <a:ext cx="6248400" cy="715962"/>
          </a:xfrm>
          <a:prstGeom prst="rect">
            <a:avLst/>
          </a:prstGeom>
        </p:spPr>
        <p:txBody>
          <a:bodyPr anchor="ctr"/>
          <a:lstStyle/>
          <a:p>
            <a:pPr algn="ctr" fontAlgn="auto">
              <a:spcAft>
                <a:spcPts val="0"/>
              </a:spcAft>
              <a:defRPr/>
            </a:pPr>
            <a:r>
              <a:rPr lang="en-US" sz="2400" dirty="0" smtClean="0">
                <a:solidFill>
                  <a:srgbClr val="0000FF"/>
                </a:solidFill>
                <a:latin typeface="Arial" pitchFamily="34" charset="0"/>
                <a:ea typeface="+mj-ea"/>
                <a:cs typeface="Arial" pitchFamily="34" charset="0"/>
              </a:rPr>
              <a:t>Energy Corps Program</a:t>
            </a:r>
            <a:endParaRPr lang="en-US" sz="2400" dirty="0">
              <a:solidFill>
                <a:srgbClr val="0000FF"/>
              </a:solidFill>
              <a:latin typeface="Arial" pitchFamily="34" charset="0"/>
              <a:ea typeface="+mj-ea"/>
              <a:cs typeface="Arial" pitchFamily="34" charset="0"/>
            </a:endParaRPr>
          </a:p>
          <a:p>
            <a:pPr algn="ctr" fontAlgn="auto">
              <a:spcAft>
                <a:spcPts val="0"/>
              </a:spcAft>
              <a:defRPr/>
            </a:pPr>
            <a:r>
              <a:rPr lang="en-US" sz="2000" i="1" dirty="0">
                <a:solidFill>
                  <a:srgbClr val="0000FF"/>
                </a:solidFill>
                <a:latin typeface="Arial" pitchFamily="34" charset="0"/>
                <a:ea typeface="+mj-ea"/>
                <a:cs typeface="Arial" pitchFamily="34" charset="0"/>
              </a:rPr>
              <a:t>- </a:t>
            </a:r>
            <a:r>
              <a:rPr lang="en-US" sz="2000" i="1" dirty="0" smtClean="0">
                <a:solidFill>
                  <a:srgbClr val="0000FF"/>
                </a:solidFill>
                <a:latin typeface="Arial" pitchFamily="34" charset="0"/>
                <a:ea typeface="+mj-ea"/>
                <a:cs typeface="Arial" pitchFamily="34" charset="0"/>
              </a:rPr>
              <a:t> Proposition 39 Funded Program Status  </a:t>
            </a:r>
            <a:r>
              <a:rPr lang="en-US" sz="2000" i="1" dirty="0">
                <a:solidFill>
                  <a:srgbClr val="0000FF"/>
                </a:solidFill>
                <a:latin typeface="Arial" pitchFamily="34" charset="0"/>
                <a:ea typeface="+mj-ea"/>
                <a:cs typeface="Arial" pitchFamily="34" charset="0"/>
              </a:rPr>
              <a:t>-</a:t>
            </a:r>
          </a:p>
        </p:txBody>
      </p:sp>
      <p:sp>
        <p:nvSpPr>
          <p:cNvPr id="8" name="Slide Number Placeholder 7"/>
          <p:cNvSpPr>
            <a:spLocks noGrp="1"/>
          </p:cNvSpPr>
          <p:nvPr>
            <p:ph type="sldNum" sz="quarter" idx="12"/>
          </p:nvPr>
        </p:nvSpPr>
        <p:spPr/>
        <p:txBody>
          <a:bodyPr/>
          <a:lstStyle/>
          <a:p>
            <a:pPr>
              <a:defRPr/>
            </a:pPr>
            <a:fld id="{EAFCC655-948C-4B50-AF2E-C72A889324D0}" type="slidenum">
              <a:rPr lang="en-US" smtClean="0"/>
              <a:pPr>
                <a:defRPr/>
              </a:pPr>
              <a:t>10</a:t>
            </a:fld>
            <a:endParaRPr lang="en-US" dirty="0"/>
          </a:p>
        </p:txBody>
      </p:sp>
      <p:pic>
        <p:nvPicPr>
          <p:cNvPr id="10" name="Picture 5" descr="C:\Users\Bill\AppData\Local\Microsoft\Windows\Temporary Internet Files\Content.IE5\WYI5C8AZ\MP900430642[1].jpg"/>
          <p:cNvPicPr>
            <a:picLocks noChangeAspect="1" noChangeArrowheads="1"/>
          </p:cNvPicPr>
          <p:nvPr/>
        </p:nvPicPr>
        <p:blipFill>
          <a:blip r:embed="rId4" cstate="print"/>
          <a:srcRect/>
          <a:stretch>
            <a:fillRect/>
          </a:stretch>
        </p:blipFill>
        <p:spPr bwMode="auto">
          <a:xfrm>
            <a:off x="7657504" y="152400"/>
            <a:ext cx="1259484" cy="838200"/>
          </a:xfrm>
          <a:prstGeom prst="rect">
            <a:avLst/>
          </a:prstGeom>
          <a:noFill/>
          <a:ln w="9525">
            <a:noFill/>
            <a:miter lim="800000"/>
            <a:headEnd/>
            <a:tailEnd/>
          </a:ln>
        </p:spPr>
      </p:pic>
      <p:pic>
        <p:nvPicPr>
          <p:cNvPr id="2" name="Picture 2"/>
          <p:cNvPicPr>
            <a:picLocks noChangeAspect="1" noChangeArrowheads="1"/>
          </p:cNvPicPr>
          <p:nvPr/>
        </p:nvPicPr>
        <p:blipFill>
          <a:blip r:embed="rId5" cstate="print"/>
          <a:srcRect/>
          <a:stretch>
            <a:fillRect/>
          </a:stretch>
        </p:blipFill>
        <p:spPr bwMode="auto">
          <a:xfrm>
            <a:off x="6087887" y="4114800"/>
            <a:ext cx="2675113" cy="1504913"/>
          </a:xfrm>
          <a:prstGeom prst="rect">
            <a:avLst/>
          </a:prstGeom>
          <a:noFill/>
          <a:ln w="9525">
            <a:noFill/>
            <a:miter lim="800000"/>
            <a:headEnd/>
            <a:tailEnd/>
          </a:ln>
        </p:spPr>
      </p:pic>
      <p:pic>
        <p:nvPicPr>
          <p:cNvPr id="13" name="Picture 12"/>
          <p:cNvPicPr>
            <a:picLocks noChangeAspect="1"/>
          </p:cNvPicPr>
          <p:nvPr/>
        </p:nvPicPr>
        <p:blipFill>
          <a:blip r:embed="rId6" cstate="print"/>
          <a:stretch>
            <a:fillRect/>
          </a:stretch>
        </p:blipFill>
        <p:spPr>
          <a:xfrm>
            <a:off x="6317171" y="1447800"/>
            <a:ext cx="2217229" cy="2362200"/>
          </a:xfrm>
          <a:prstGeom prst="rect">
            <a:avLst/>
          </a:prstGeom>
        </p:spPr>
      </p:pic>
      <p:sp>
        <p:nvSpPr>
          <p:cNvPr id="15" name="TextBox 14"/>
          <p:cNvSpPr txBox="1"/>
          <p:nvPr/>
        </p:nvSpPr>
        <p:spPr>
          <a:xfrm>
            <a:off x="7772400" y="228600"/>
            <a:ext cx="990600" cy="215444"/>
          </a:xfrm>
          <a:prstGeom prst="rect">
            <a:avLst/>
          </a:prstGeom>
          <a:noFill/>
        </p:spPr>
        <p:txBody>
          <a:bodyPr wrap="square" rtlCol="0">
            <a:spAutoFit/>
          </a:bodyPr>
          <a:lstStyle/>
          <a:p>
            <a:r>
              <a:rPr lang="en-US" sz="800" b="1" i="1" dirty="0" smtClean="0">
                <a:solidFill>
                  <a:schemeClr val="bg1"/>
                </a:solidFill>
              </a:rPr>
              <a:t>  Energy  Corps </a:t>
            </a:r>
            <a:endParaRPr lang="en-US" sz="800" b="1" i="1" dirty="0">
              <a:solidFill>
                <a:schemeClr val="bg1"/>
              </a:solidFill>
            </a:endParaRPr>
          </a:p>
        </p:txBody>
      </p:sp>
      <p:sp>
        <p:nvSpPr>
          <p:cNvPr id="16" name="TextBox 7"/>
          <p:cNvSpPr txBox="1">
            <a:spLocks noChangeArrowheads="1"/>
          </p:cNvSpPr>
          <p:nvPr/>
        </p:nvSpPr>
        <p:spPr bwMode="auto">
          <a:xfrm>
            <a:off x="228600" y="1033046"/>
            <a:ext cx="5943600" cy="1492716"/>
          </a:xfrm>
          <a:prstGeom prst="rect">
            <a:avLst/>
          </a:prstGeom>
          <a:noFill/>
          <a:ln w="9525">
            <a:noFill/>
            <a:miter lim="800000"/>
            <a:headEnd/>
            <a:tailEnd/>
          </a:ln>
        </p:spPr>
        <p:txBody>
          <a:bodyPr wrap="square">
            <a:spAutoFit/>
          </a:bodyPr>
          <a:lstStyle/>
          <a:p>
            <a:r>
              <a:rPr lang="en-US" sz="1300" b="1" u="sng" dirty="0" smtClean="0">
                <a:solidFill>
                  <a:srgbClr val="0000CC"/>
                </a:solidFill>
              </a:rPr>
              <a:t>Status - Training</a:t>
            </a:r>
            <a:r>
              <a:rPr lang="en-US" sz="1300" dirty="0" smtClean="0"/>
              <a:t>: In </a:t>
            </a:r>
            <a:r>
              <a:rPr lang="en-US" sz="1300" b="1" dirty="0" smtClean="0">
                <a:solidFill>
                  <a:srgbClr val="0000CC"/>
                </a:solidFill>
              </a:rPr>
              <a:t>January </a:t>
            </a:r>
            <a:r>
              <a:rPr lang="en-US" sz="1300" b="1" dirty="0">
                <a:solidFill>
                  <a:srgbClr val="0000CC"/>
                </a:solidFill>
              </a:rPr>
              <a:t>of </a:t>
            </a:r>
            <a:r>
              <a:rPr lang="en-US" sz="1300" b="1" dirty="0" smtClean="0">
                <a:solidFill>
                  <a:srgbClr val="0000CC"/>
                </a:solidFill>
              </a:rPr>
              <a:t>2014</a:t>
            </a:r>
            <a:r>
              <a:rPr lang="en-US" sz="1300" dirty="0" smtClean="0"/>
              <a:t>, the CCC’s ‘Energy Corps’ deployed </a:t>
            </a:r>
            <a:r>
              <a:rPr lang="en-US" sz="1300" b="1" dirty="0" smtClean="0">
                <a:solidFill>
                  <a:srgbClr val="0000CC"/>
                </a:solidFill>
              </a:rPr>
              <a:t>10</a:t>
            </a:r>
            <a:r>
              <a:rPr lang="en-US" sz="1300" dirty="0" smtClean="0"/>
              <a:t> Proposition 39 Funded Crews </a:t>
            </a:r>
            <a:r>
              <a:rPr lang="en-US" sz="1300" dirty="0"/>
              <a:t>of trained and </a:t>
            </a:r>
            <a:r>
              <a:rPr lang="en-US" sz="1300" dirty="0" smtClean="0"/>
              <a:t>supervised Energy Corps Corpsmembers to provide ASHRAE </a:t>
            </a:r>
            <a:r>
              <a:rPr lang="en-US" sz="1300" dirty="0"/>
              <a:t>compliant </a:t>
            </a:r>
            <a:r>
              <a:rPr lang="en-US" sz="1300" dirty="0" smtClean="0"/>
              <a:t>‘Whole Building’ </a:t>
            </a:r>
            <a:r>
              <a:rPr lang="en-US" sz="1300" dirty="0"/>
              <a:t>Energy Opportunity Surveys </a:t>
            </a:r>
            <a:r>
              <a:rPr lang="en-US" sz="1300" dirty="0" smtClean="0"/>
              <a:t>(energy audits) for Local Educational Agencies (LEAs). In mid 2015 the Energy Corps began providing Proposition 39 funded EE Lighting Retrofit Installation services for LEAs throughout the State.  The following is the status of Proposition 39 funded </a:t>
            </a:r>
            <a:r>
              <a:rPr lang="en-US" sz="1300" b="1" dirty="0" smtClean="0">
                <a:solidFill>
                  <a:srgbClr val="0000CC"/>
                </a:solidFill>
              </a:rPr>
              <a:t>Training</a:t>
            </a:r>
            <a:r>
              <a:rPr lang="en-US" sz="1300" dirty="0" smtClean="0"/>
              <a:t> provided to date:</a:t>
            </a:r>
          </a:p>
        </p:txBody>
      </p:sp>
      <p:sp>
        <p:nvSpPr>
          <p:cNvPr id="32" name="Rectangle 31"/>
          <p:cNvSpPr/>
          <p:nvPr/>
        </p:nvSpPr>
        <p:spPr>
          <a:xfrm>
            <a:off x="228600" y="2590800"/>
            <a:ext cx="5791200" cy="2031325"/>
          </a:xfrm>
          <a:prstGeom prst="rect">
            <a:avLst/>
          </a:prstGeom>
          <a:ln>
            <a:solidFill>
              <a:schemeClr val="accent1"/>
            </a:solidFill>
          </a:ln>
        </p:spPr>
        <p:txBody>
          <a:bodyPr wrap="square">
            <a:spAutoFit/>
          </a:bodyPr>
          <a:lstStyle/>
          <a:p>
            <a:r>
              <a:rPr lang="en-US" sz="800" dirty="0" smtClean="0">
                <a:solidFill>
                  <a:srgbClr val="0000CC"/>
                </a:solidFill>
              </a:rPr>
              <a:t> </a:t>
            </a:r>
          </a:p>
          <a:p>
            <a:r>
              <a:rPr lang="en-US" sz="1500" dirty="0" smtClean="0">
                <a:solidFill>
                  <a:srgbClr val="0000CC"/>
                </a:solidFill>
              </a:rPr>
              <a:t>Corpsmembers trained (Energy Opportunity Surveys)	       </a:t>
            </a:r>
            <a:r>
              <a:rPr lang="en-US" sz="1500" b="1" dirty="0" smtClean="0">
                <a:solidFill>
                  <a:srgbClr val="0000CC"/>
                </a:solidFill>
              </a:rPr>
              <a:t>439</a:t>
            </a:r>
            <a:r>
              <a:rPr lang="en-US" sz="1500" dirty="0" smtClean="0">
                <a:solidFill>
                  <a:srgbClr val="0000CC"/>
                </a:solidFill>
              </a:rPr>
              <a:t> </a:t>
            </a:r>
          </a:p>
          <a:p>
            <a:r>
              <a:rPr lang="en-US" sz="1500" dirty="0" smtClean="0">
                <a:solidFill>
                  <a:srgbClr val="0000CC"/>
                </a:solidFill>
              </a:rPr>
              <a:t>Corpsmembers trained (OSHA 10./30)                                </a:t>
            </a:r>
            <a:r>
              <a:rPr lang="en-US" sz="1500" b="1" dirty="0" smtClean="0">
                <a:solidFill>
                  <a:srgbClr val="0000CC"/>
                </a:solidFill>
              </a:rPr>
              <a:t>154</a:t>
            </a:r>
          </a:p>
          <a:p>
            <a:r>
              <a:rPr lang="en-US" sz="1500" dirty="0" smtClean="0">
                <a:solidFill>
                  <a:srgbClr val="0000CC"/>
                </a:solidFill>
              </a:rPr>
              <a:t>Corpsmembers trained (Lighting Retrofit Installations)        </a:t>
            </a:r>
            <a:r>
              <a:rPr lang="en-US" sz="1500" b="1" dirty="0" smtClean="0">
                <a:solidFill>
                  <a:srgbClr val="0000CC"/>
                </a:solidFill>
              </a:rPr>
              <a:t>174</a:t>
            </a:r>
            <a:r>
              <a:rPr lang="en-US" sz="1500" dirty="0" smtClean="0">
                <a:solidFill>
                  <a:srgbClr val="0000CC"/>
                </a:solidFill>
              </a:rPr>
              <a:t> </a:t>
            </a:r>
          </a:p>
          <a:p>
            <a:r>
              <a:rPr lang="en-US" sz="1500" dirty="0" smtClean="0">
                <a:solidFill>
                  <a:srgbClr val="0000CC"/>
                </a:solidFill>
              </a:rPr>
              <a:t>Corpsmembers trained (On-Line Energy University)           </a:t>
            </a:r>
            <a:r>
              <a:rPr lang="en-US" sz="1500" b="1" dirty="0" smtClean="0">
                <a:solidFill>
                  <a:srgbClr val="0000CC"/>
                </a:solidFill>
              </a:rPr>
              <a:t>212</a:t>
            </a:r>
          </a:p>
          <a:p>
            <a:r>
              <a:rPr lang="en-US" sz="1500" dirty="0" smtClean="0">
                <a:solidFill>
                  <a:srgbClr val="0000CC"/>
                </a:solidFill>
              </a:rPr>
              <a:t>Corpsmembers trained (EE Presentations)                            </a:t>
            </a:r>
            <a:r>
              <a:rPr lang="en-US" sz="1500" b="1" dirty="0" smtClean="0">
                <a:solidFill>
                  <a:srgbClr val="0000CC"/>
                </a:solidFill>
              </a:rPr>
              <a:t>93</a:t>
            </a:r>
          </a:p>
          <a:p>
            <a:endParaRPr lang="en-US" sz="500" dirty="0" smtClean="0">
              <a:solidFill>
                <a:srgbClr val="0000CC"/>
              </a:solidFill>
            </a:endParaRPr>
          </a:p>
          <a:p>
            <a:r>
              <a:rPr lang="en-US" sz="1500" dirty="0" smtClean="0">
                <a:solidFill>
                  <a:srgbClr val="0000CC"/>
                </a:solidFill>
              </a:rPr>
              <a:t>CCC Staff trained 				         </a:t>
            </a:r>
            <a:r>
              <a:rPr lang="en-US" sz="1500" b="1" dirty="0" smtClean="0">
                <a:solidFill>
                  <a:srgbClr val="0000CC"/>
                </a:solidFill>
              </a:rPr>
              <a:t>33</a:t>
            </a:r>
          </a:p>
          <a:p>
            <a:r>
              <a:rPr lang="en-US" sz="800" dirty="0" smtClean="0">
                <a:solidFill>
                  <a:srgbClr val="0000CC"/>
                </a:solidFill>
              </a:rPr>
              <a:t>	</a:t>
            </a:r>
          </a:p>
          <a:p>
            <a:r>
              <a:rPr lang="en-US" sz="1500" dirty="0" smtClean="0">
                <a:solidFill>
                  <a:srgbClr val="0000CC"/>
                </a:solidFill>
              </a:rPr>
              <a:t>CCC Total training hours 			  </a:t>
            </a:r>
            <a:r>
              <a:rPr lang="en-US" sz="1500" b="1" dirty="0" smtClean="0">
                <a:solidFill>
                  <a:srgbClr val="0000CC"/>
                </a:solidFill>
              </a:rPr>
              <a:t>43,000 +</a:t>
            </a:r>
            <a:r>
              <a:rPr lang="en-US" sz="1500" dirty="0" smtClean="0">
                <a:solidFill>
                  <a:srgbClr val="0000CC"/>
                </a:solidFill>
              </a:rPr>
              <a:t> </a:t>
            </a:r>
            <a:endParaRPr lang="en-US" sz="1500" dirty="0">
              <a:solidFill>
                <a:srgbClr val="0000CC"/>
              </a:solidFill>
            </a:endParaRPr>
          </a:p>
        </p:txBody>
      </p:sp>
      <p:sp>
        <p:nvSpPr>
          <p:cNvPr id="14" name="TextBox 13"/>
          <p:cNvSpPr txBox="1"/>
          <p:nvPr/>
        </p:nvSpPr>
        <p:spPr>
          <a:xfrm>
            <a:off x="2514600" y="6400800"/>
            <a:ext cx="4419600" cy="276999"/>
          </a:xfrm>
          <a:prstGeom prst="rect">
            <a:avLst/>
          </a:prstGeom>
          <a:noFill/>
        </p:spPr>
        <p:txBody>
          <a:bodyPr wrap="square">
            <a:spAutoFit/>
          </a:bodyPr>
          <a:lstStyle/>
          <a:p>
            <a:pPr fontAlgn="auto">
              <a:spcBef>
                <a:spcPts val="0"/>
              </a:spcBef>
              <a:spcAft>
                <a:spcPts val="0"/>
              </a:spcAft>
              <a:defRPr/>
            </a:pPr>
            <a:r>
              <a:rPr lang="en-US" sz="1200" b="1" dirty="0" smtClean="0">
                <a:solidFill>
                  <a:srgbClr val="0F5A02"/>
                </a:solidFill>
                <a:latin typeface="Arial" pitchFamily="34" charset="0"/>
                <a:cs typeface="Arial" pitchFamily="34" charset="0"/>
              </a:rPr>
              <a:t>   20 January 2016  -  California  Conservation  Corps</a:t>
            </a:r>
            <a:endParaRPr lang="en-US" sz="1400" b="1" dirty="0">
              <a:solidFill>
                <a:srgbClr val="0F5A02"/>
              </a:solidFill>
              <a:latin typeface="Arial Narrow" pitchFamily="34" charset="0"/>
              <a:cs typeface="Arial" pitchFamily="34" charset="0"/>
            </a:endParaRPr>
          </a:p>
        </p:txBody>
      </p:sp>
    </p:spTree>
    <p:extLst>
      <p:ext uri="{BB962C8B-B14F-4D97-AF65-F5344CB8AC3E}">
        <p14:creationId xmlns:p14="http://schemas.microsoft.com/office/powerpoint/2010/main" val="256869668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7" descr="ccc logo large jpeg.jpg"/>
          <p:cNvPicPr>
            <a:picLocks noChangeAspect="1" noChangeArrowheads="1"/>
          </p:cNvPicPr>
          <p:nvPr/>
        </p:nvPicPr>
        <p:blipFill>
          <a:blip r:embed="rId3" cstate="print"/>
          <a:srcRect/>
          <a:stretch>
            <a:fillRect/>
          </a:stretch>
        </p:blipFill>
        <p:spPr bwMode="auto">
          <a:xfrm>
            <a:off x="304800" y="152400"/>
            <a:ext cx="762000" cy="762000"/>
          </a:xfrm>
          <a:prstGeom prst="rect">
            <a:avLst/>
          </a:prstGeom>
          <a:noFill/>
          <a:ln w="9525">
            <a:noFill/>
            <a:miter lim="800000"/>
            <a:headEnd/>
            <a:tailEnd/>
          </a:ln>
        </p:spPr>
      </p:pic>
      <p:sp>
        <p:nvSpPr>
          <p:cNvPr id="9" name="Rectangle 2"/>
          <p:cNvSpPr txBox="1">
            <a:spLocks noChangeArrowheads="1"/>
          </p:cNvSpPr>
          <p:nvPr/>
        </p:nvSpPr>
        <p:spPr>
          <a:xfrm>
            <a:off x="1295400" y="274638"/>
            <a:ext cx="6248400" cy="715962"/>
          </a:xfrm>
          <a:prstGeom prst="rect">
            <a:avLst/>
          </a:prstGeom>
        </p:spPr>
        <p:txBody>
          <a:bodyPr anchor="ctr"/>
          <a:lstStyle/>
          <a:p>
            <a:pPr algn="ctr" fontAlgn="auto">
              <a:spcAft>
                <a:spcPts val="0"/>
              </a:spcAft>
              <a:defRPr/>
            </a:pPr>
            <a:r>
              <a:rPr lang="en-US" sz="2400" dirty="0" smtClean="0">
                <a:solidFill>
                  <a:srgbClr val="0000FF"/>
                </a:solidFill>
                <a:latin typeface="Arial" pitchFamily="34" charset="0"/>
                <a:ea typeface="+mj-ea"/>
                <a:cs typeface="Arial" pitchFamily="34" charset="0"/>
              </a:rPr>
              <a:t>Energy Corps Program</a:t>
            </a:r>
            <a:endParaRPr lang="en-US" sz="2400" dirty="0">
              <a:solidFill>
                <a:srgbClr val="0000FF"/>
              </a:solidFill>
              <a:latin typeface="Arial" pitchFamily="34" charset="0"/>
              <a:ea typeface="+mj-ea"/>
              <a:cs typeface="Arial" pitchFamily="34" charset="0"/>
            </a:endParaRPr>
          </a:p>
          <a:p>
            <a:pPr algn="ctr" fontAlgn="auto">
              <a:spcAft>
                <a:spcPts val="0"/>
              </a:spcAft>
              <a:defRPr/>
            </a:pPr>
            <a:r>
              <a:rPr lang="en-US" sz="2000" i="1" dirty="0">
                <a:solidFill>
                  <a:srgbClr val="0000FF"/>
                </a:solidFill>
                <a:latin typeface="Arial" pitchFamily="34" charset="0"/>
                <a:ea typeface="+mj-ea"/>
                <a:cs typeface="Arial" pitchFamily="34" charset="0"/>
              </a:rPr>
              <a:t>- </a:t>
            </a:r>
            <a:r>
              <a:rPr lang="en-US" sz="2000" i="1" dirty="0" smtClean="0">
                <a:solidFill>
                  <a:srgbClr val="0000FF"/>
                </a:solidFill>
                <a:latin typeface="Arial" pitchFamily="34" charset="0"/>
                <a:ea typeface="+mj-ea"/>
                <a:cs typeface="Arial" pitchFamily="34" charset="0"/>
              </a:rPr>
              <a:t> Proposition 39 Funded Program Status  </a:t>
            </a:r>
            <a:r>
              <a:rPr lang="en-US" sz="2000" i="1" dirty="0">
                <a:solidFill>
                  <a:srgbClr val="0000FF"/>
                </a:solidFill>
                <a:latin typeface="Arial" pitchFamily="34" charset="0"/>
                <a:ea typeface="+mj-ea"/>
                <a:cs typeface="Arial" pitchFamily="34" charset="0"/>
              </a:rPr>
              <a:t>-</a:t>
            </a:r>
          </a:p>
        </p:txBody>
      </p:sp>
      <p:sp>
        <p:nvSpPr>
          <p:cNvPr id="8" name="Slide Number Placeholder 7"/>
          <p:cNvSpPr>
            <a:spLocks noGrp="1"/>
          </p:cNvSpPr>
          <p:nvPr>
            <p:ph type="sldNum" sz="quarter" idx="12"/>
          </p:nvPr>
        </p:nvSpPr>
        <p:spPr/>
        <p:txBody>
          <a:bodyPr/>
          <a:lstStyle/>
          <a:p>
            <a:pPr>
              <a:defRPr/>
            </a:pPr>
            <a:fld id="{EAFCC655-948C-4B50-AF2E-C72A889324D0}" type="slidenum">
              <a:rPr lang="en-US" smtClean="0"/>
              <a:pPr>
                <a:defRPr/>
              </a:pPr>
              <a:t>11</a:t>
            </a:fld>
            <a:endParaRPr lang="en-US" dirty="0"/>
          </a:p>
        </p:txBody>
      </p:sp>
      <p:pic>
        <p:nvPicPr>
          <p:cNvPr id="10" name="Picture 5" descr="C:\Users\Bill\AppData\Local\Microsoft\Windows\Temporary Internet Files\Content.IE5\WYI5C8AZ\MP900430642[1].jpg"/>
          <p:cNvPicPr>
            <a:picLocks noChangeAspect="1" noChangeArrowheads="1"/>
          </p:cNvPicPr>
          <p:nvPr/>
        </p:nvPicPr>
        <p:blipFill>
          <a:blip r:embed="rId4" cstate="print"/>
          <a:srcRect/>
          <a:stretch>
            <a:fillRect/>
          </a:stretch>
        </p:blipFill>
        <p:spPr bwMode="auto">
          <a:xfrm>
            <a:off x="7657504" y="152400"/>
            <a:ext cx="1259484" cy="838200"/>
          </a:xfrm>
          <a:prstGeom prst="rect">
            <a:avLst/>
          </a:prstGeom>
          <a:noFill/>
          <a:ln w="9525">
            <a:noFill/>
            <a:miter lim="800000"/>
            <a:headEnd/>
            <a:tailEnd/>
          </a:ln>
        </p:spPr>
      </p:pic>
      <p:pic>
        <p:nvPicPr>
          <p:cNvPr id="2" name="Picture 2"/>
          <p:cNvPicPr>
            <a:picLocks noChangeAspect="1" noChangeArrowheads="1"/>
          </p:cNvPicPr>
          <p:nvPr/>
        </p:nvPicPr>
        <p:blipFill>
          <a:blip r:embed="rId5" cstate="print"/>
          <a:srcRect/>
          <a:stretch>
            <a:fillRect/>
          </a:stretch>
        </p:blipFill>
        <p:spPr bwMode="auto">
          <a:xfrm>
            <a:off x="6316487" y="4243401"/>
            <a:ext cx="2446513" cy="1376312"/>
          </a:xfrm>
          <a:prstGeom prst="rect">
            <a:avLst/>
          </a:prstGeom>
          <a:noFill/>
          <a:ln w="9525">
            <a:noFill/>
            <a:miter lim="800000"/>
            <a:headEnd/>
            <a:tailEnd/>
          </a:ln>
        </p:spPr>
      </p:pic>
      <p:pic>
        <p:nvPicPr>
          <p:cNvPr id="13" name="Picture 12"/>
          <p:cNvPicPr>
            <a:picLocks noChangeAspect="1"/>
          </p:cNvPicPr>
          <p:nvPr/>
        </p:nvPicPr>
        <p:blipFill>
          <a:blip r:embed="rId6" cstate="print"/>
          <a:stretch>
            <a:fillRect/>
          </a:stretch>
        </p:blipFill>
        <p:spPr>
          <a:xfrm>
            <a:off x="6317171" y="1447800"/>
            <a:ext cx="2217229" cy="2362200"/>
          </a:xfrm>
          <a:prstGeom prst="rect">
            <a:avLst/>
          </a:prstGeom>
        </p:spPr>
      </p:pic>
      <p:sp>
        <p:nvSpPr>
          <p:cNvPr id="15" name="TextBox 14"/>
          <p:cNvSpPr txBox="1"/>
          <p:nvPr/>
        </p:nvSpPr>
        <p:spPr>
          <a:xfrm>
            <a:off x="7772400" y="228600"/>
            <a:ext cx="990600" cy="215444"/>
          </a:xfrm>
          <a:prstGeom prst="rect">
            <a:avLst/>
          </a:prstGeom>
          <a:noFill/>
        </p:spPr>
        <p:txBody>
          <a:bodyPr wrap="square" rtlCol="0">
            <a:spAutoFit/>
          </a:bodyPr>
          <a:lstStyle/>
          <a:p>
            <a:r>
              <a:rPr lang="en-US" sz="800" b="1" i="1" dirty="0" smtClean="0">
                <a:solidFill>
                  <a:schemeClr val="bg1"/>
                </a:solidFill>
              </a:rPr>
              <a:t>  Energy  Corps </a:t>
            </a:r>
            <a:endParaRPr lang="en-US" sz="800" b="1" i="1" dirty="0">
              <a:solidFill>
                <a:schemeClr val="bg1"/>
              </a:solidFill>
            </a:endParaRPr>
          </a:p>
        </p:txBody>
      </p:sp>
      <p:sp>
        <p:nvSpPr>
          <p:cNvPr id="16" name="TextBox 7"/>
          <p:cNvSpPr txBox="1">
            <a:spLocks noChangeArrowheads="1"/>
          </p:cNvSpPr>
          <p:nvPr/>
        </p:nvSpPr>
        <p:spPr bwMode="auto">
          <a:xfrm>
            <a:off x="228600" y="1033046"/>
            <a:ext cx="5943600" cy="1585049"/>
          </a:xfrm>
          <a:prstGeom prst="rect">
            <a:avLst/>
          </a:prstGeom>
          <a:noFill/>
          <a:ln w="9525">
            <a:noFill/>
            <a:miter lim="800000"/>
            <a:headEnd/>
            <a:tailEnd/>
          </a:ln>
        </p:spPr>
        <p:txBody>
          <a:bodyPr wrap="square">
            <a:spAutoFit/>
          </a:bodyPr>
          <a:lstStyle/>
          <a:p>
            <a:r>
              <a:rPr lang="en-US" sz="1300" b="1" u="sng" dirty="0" smtClean="0">
                <a:solidFill>
                  <a:srgbClr val="0000CC"/>
                </a:solidFill>
              </a:rPr>
              <a:t>Status - Corpsmembers Hired</a:t>
            </a:r>
            <a:r>
              <a:rPr lang="en-US" sz="1300" dirty="0" smtClean="0"/>
              <a:t>: </a:t>
            </a:r>
            <a:r>
              <a:rPr lang="en-US" sz="1200" dirty="0" smtClean="0"/>
              <a:t>In </a:t>
            </a:r>
            <a:r>
              <a:rPr lang="en-US" sz="1200" b="1" dirty="0" smtClean="0">
                <a:solidFill>
                  <a:srgbClr val="0000CC"/>
                </a:solidFill>
              </a:rPr>
              <a:t>January </a:t>
            </a:r>
            <a:r>
              <a:rPr lang="en-US" sz="1200" b="1" dirty="0">
                <a:solidFill>
                  <a:srgbClr val="0000CC"/>
                </a:solidFill>
              </a:rPr>
              <a:t>of </a:t>
            </a:r>
            <a:r>
              <a:rPr lang="en-US" sz="1200" b="1" dirty="0" smtClean="0">
                <a:solidFill>
                  <a:srgbClr val="0000CC"/>
                </a:solidFill>
              </a:rPr>
              <a:t>2014</a:t>
            </a:r>
            <a:r>
              <a:rPr lang="en-US" sz="1200" dirty="0" smtClean="0"/>
              <a:t>, the CCC’s ‘Energy Corps’ deployed </a:t>
            </a:r>
            <a:r>
              <a:rPr lang="en-US" sz="1200" b="1" dirty="0" smtClean="0">
                <a:solidFill>
                  <a:srgbClr val="0000CC"/>
                </a:solidFill>
              </a:rPr>
              <a:t>10</a:t>
            </a:r>
            <a:r>
              <a:rPr lang="en-US" sz="1200" dirty="0" smtClean="0"/>
              <a:t> Proposition 39 Funded Crews </a:t>
            </a:r>
            <a:r>
              <a:rPr lang="en-US" sz="1200" dirty="0"/>
              <a:t>of trained and </a:t>
            </a:r>
            <a:r>
              <a:rPr lang="en-US" sz="1200" dirty="0" smtClean="0"/>
              <a:t>supervised Energy Corps Corpsmembers to provide ASHRAE </a:t>
            </a:r>
            <a:r>
              <a:rPr lang="en-US" sz="1200" dirty="0"/>
              <a:t>compliant </a:t>
            </a:r>
            <a:r>
              <a:rPr lang="en-US" sz="1200" dirty="0" smtClean="0"/>
              <a:t>‘Whole Building’ </a:t>
            </a:r>
            <a:r>
              <a:rPr lang="en-US" sz="1200" dirty="0"/>
              <a:t>Energy Opportunity Surveys </a:t>
            </a:r>
            <a:r>
              <a:rPr lang="en-US" sz="1200" dirty="0" smtClean="0"/>
              <a:t>(energy audits) for Local Educational Agencies (LEAs). In mid 2015 the Energy Corps began providing Proposition 39 funded EE Lighting Retrofit Installation services for LEAs throughout the State.  The following is the status of </a:t>
            </a:r>
            <a:r>
              <a:rPr lang="en-US" sz="1200" b="1" dirty="0" smtClean="0">
                <a:solidFill>
                  <a:srgbClr val="0000CC"/>
                </a:solidFill>
              </a:rPr>
              <a:t>Hires and Requests to Hire</a:t>
            </a:r>
            <a:r>
              <a:rPr lang="en-US" sz="1200" dirty="0" smtClean="0"/>
              <a:t> CCC Energy Corps Corpsmembers resulting from their Proposition 39 funded training and work projects to date:</a:t>
            </a:r>
          </a:p>
        </p:txBody>
      </p:sp>
      <p:sp>
        <p:nvSpPr>
          <p:cNvPr id="32" name="Rectangle 31"/>
          <p:cNvSpPr/>
          <p:nvPr/>
        </p:nvSpPr>
        <p:spPr>
          <a:xfrm>
            <a:off x="228600" y="2608927"/>
            <a:ext cx="5943600" cy="1184940"/>
          </a:xfrm>
          <a:prstGeom prst="rect">
            <a:avLst/>
          </a:prstGeom>
          <a:ln>
            <a:solidFill>
              <a:schemeClr val="accent1"/>
            </a:solidFill>
          </a:ln>
        </p:spPr>
        <p:txBody>
          <a:bodyPr wrap="square">
            <a:spAutoFit/>
          </a:bodyPr>
          <a:lstStyle/>
          <a:p>
            <a:r>
              <a:rPr lang="en-US" sz="800" dirty="0" smtClean="0">
                <a:solidFill>
                  <a:srgbClr val="0000CC"/>
                </a:solidFill>
              </a:rPr>
              <a:t> </a:t>
            </a:r>
          </a:p>
          <a:p>
            <a:endParaRPr lang="en-US" sz="500" dirty="0" smtClean="0">
              <a:solidFill>
                <a:srgbClr val="0000CC"/>
              </a:solidFill>
            </a:endParaRPr>
          </a:p>
          <a:p>
            <a:pPr>
              <a:buFont typeface="Wingdings" pitchFamily="2" charset="2"/>
              <a:buChar char="Ø"/>
            </a:pPr>
            <a:r>
              <a:rPr lang="en-US" sz="1500" dirty="0" smtClean="0">
                <a:solidFill>
                  <a:srgbClr val="0000CC"/>
                </a:solidFill>
              </a:rPr>
              <a:t> Corpsmembers Hired by Energy Industry Companies            </a:t>
            </a:r>
            <a:r>
              <a:rPr lang="en-US" sz="1500" b="1" dirty="0" smtClean="0">
                <a:solidFill>
                  <a:srgbClr val="0000CC"/>
                </a:solidFill>
              </a:rPr>
              <a:t>25</a:t>
            </a:r>
            <a:r>
              <a:rPr lang="en-US" sz="1500" dirty="0" smtClean="0">
                <a:solidFill>
                  <a:srgbClr val="0000CC"/>
                </a:solidFill>
              </a:rPr>
              <a:t> </a:t>
            </a:r>
          </a:p>
          <a:p>
            <a:endParaRPr lang="en-US" sz="800" dirty="0" smtClean="0">
              <a:solidFill>
                <a:srgbClr val="0000CC"/>
              </a:solidFill>
            </a:endParaRPr>
          </a:p>
          <a:p>
            <a:pPr>
              <a:buFont typeface="Wingdings" pitchFamily="2" charset="2"/>
              <a:buChar char="Ø"/>
            </a:pPr>
            <a:r>
              <a:rPr lang="en-US" sz="1500" dirty="0" smtClean="0">
                <a:solidFill>
                  <a:srgbClr val="0000CC"/>
                </a:solidFill>
              </a:rPr>
              <a:t> Requests from multiple Energy Industry Companies for</a:t>
            </a:r>
          </a:p>
          <a:p>
            <a:r>
              <a:rPr lang="en-US" sz="1500" dirty="0" smtClean="0">
                <a:solidFill>
                  <a:srgbClr val="0000CC"/>
                </a:solidFill>
              </a:rPr>
              <a:t>    Energy Corps Corpsmembers to Hire (# CMs requested)    </a:t>
            </a:r>
            <a:r>
              <a:rPr lang="en-US" sz="1500" b="1" dirty="0" smtClean="0">
                <a:solidFill>
                  <a:srgbClr val="0000CC"/>
                </a:solidFill>
              </a:rPr>
              <a:t>120+</a:t>
            </a:r>
          </a:p>
          <a:p>
            <a:endParaRPr lang="en-US" sz="500" b="1" dirty="0" smtClean="0">
              <a:solidFill>
                <a:srgbClr val="0000CC"/>
              </a:solidFill>
            </a:endParaRPr>
          </a:p>
        </p:txBody>
      </p:sp>
      <p:sp>
        <p:nvSpPr>
          <p:cNvPr id="14" name="TextBox 13"/>
          <p:cNvSpPr txBox="1"/>
          <p:nvPr/>
        </p:nvSpPr>
        <p:spPr>
          <a:xfrm>
            <a:off x="2514600" y="6400800"/>
            <a:ext cx="4419600" cy="276999"/>
          </a:xfrm>
          <a:prstGeom prst="rect">
            <a:avLst/>
          </a:prstGeom>
          <a:noFill/>
        </p:spPr>
        <p:txBody>
          <a:bodyPr wrap="square">
            <a:spAutoFit/>
          </a:bodyPr>
          <a:lstStyle/>
          <a:p>
            <a:pPr fontAlgn="auto">
              <a:spcBef>
                <a:spcPts val="0"/>
              </a:spcBef>
              <a:spcAft>
                <a:spcPts val="0"/>
              </a:spcAft>
              <a:defRPr/>
            </a:pPr>
            <a:r>
              <a:rPr lang="en-US" sz="1200" b="1" dirty="0" smtClean="0">
                <a:solidFill>
                  <a:srgbClr val="0F5A02"/>
                </a:solidFill>
                <a:latin typeface="Arial" pitchFamily="34" charset="0"/>
                <a:cs typeface="Arial" pitchFamily="34" charset="0"/>
              </a:rPr>
              <a:t>   20 January 2016  -  California  Conservation  Corps</a:t>
            </a:r>
            <a:endParaRPr lang="en-US" sz="1400" b="1" dirty="0">
              <a:solidFill>
                <a:srgbClr val="0F5A02"/>
              </a:solidFill>
              <a:latin typeface="Arial Narrow" pitchFamily="34" charset="0"/>
              <a:cs typeface="Arial" pitchFamily="34" charset="0"/>
            </a:endParaRPr>
          </a:p>
        </p:txBody>
      </p:sp>
      <p:sp>
        <p:nvSpPr>
          <p:cNvPr id="12" name="TextBox 7"/>
          <p:cNvSpPr txBox="1">
            <a:spLocks noChangeArrowheads="1"/>
          </p:cNvSpPr>
          <p:nvPr/>
        </p:nvSpPr>
        <p:spPr bwMode="auto">
          <a:xfrm>
            <a:off x="228600" y="3810000"/>
            <a:ext cx="6019800" cy="2523768"/>
          </a:xfrm>
          <a:prstGeom prst="rect">
            <a:avLst/>
          </a:prstGeom>
          <a:noFill/>
          <a:ln w="9525">
            <a:noFill/>
            <a:miter lim="800000"/>
            <a:headEnd/>
            <a:tailEnd/>
          </a:ln>
        </p:spPr>
        <p:txBody>
          <a:bodyPr wrap="square">
            <a:spAutoFit/>
          </a:bodyPr>
          <a:lstStyle/>
          <a:p>
            <a:r>
              <a:rPr lang="en-US" sz="1300" b="1" u="sng" dirty="0" smtClean="0">
                <a:solidFill>
                  <a:srgbClr val="0000CC"/>
                </a:solidFill>
              </a:rPr>
              <a:t>Status - Requests to Hire Corpsmembers</a:t>
            </a:r>
            <a:r>
              <a:rPr lang="en-US" sz="1300" dirty="0" smtClean="0"/>
              <a:t>: M</a:t>
            </a:r>
            <a:r>
              <a:rPr lang="en-US" sz="1200" dirty="0" smtClean="0"/>
              <a:t>any energy industry companies have begun to regard the CCC’s Energy Corps as a very good source for hiring entry level employees. Companies who initially approach the CCC seeking Energy Corps partnering opportunities have often requested to hire Energy Corps Corpsmembers. The demand received by the CCC in 2015 for trained and experienced Energy Corps Corpsmembers was much greater than could be supplied (in terms of sufficiently trained Corpsmembers with Energy Corps work experience). Individual Energy Industry Companies have requested up to 50 Corpsmembers for immediate hire, and as a collective, they have requested more than 120 Corpsmembers for hire. The CCC’s Energy Corps has achieved this positive reputation as a source for entry level energy industry new hires through providing a high standard of training and demonstrated work ethics and skills while performing these Proposition 39 Funded energy efficiency ‘work-learn’ projects for LEAs.</a:t>
            </a:r>
            <a:r>
              <a:rPr lang="en-US" sz="1300" dirty="0" smtClean="0"/>
              <a:t> </a:t>
            </a:r>
          </a:p>
        </p:txBody>
      </p:sp>
    </p:spTree>
    <p:extLst>
      <p:ext uri="{BB962C8B-B14F-4D97-AF65-F5344CB8AC3E}">
        <p14:creationId xmlns:p14="http://schemas.microsoft.com/office/powerpoint/2010/main" val="256869668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7"/>
          <p:cNvSpPr txBox="1">
            <a:spLocks noChangeArrowheads="1"/>
          </p:cNvSpPr>
          <p:nvPr/>
        </p:nvSpPr>
        <p:spPr bwMode="auto">
          <a:xfrm>
            <a:off x="762000" y="1066800"/>
            <a:ext cx="7391400" cy="523220"/>
          </a:xfrm>
          <a:prstGeom prst="rect">
            <a:avLst/>
          </a:prstGeom>
          <a:noFill/>
          <a:ln w="9525">
            <a:solidFill>
              <a:schemeClr val="accent1"/>
            </a:solidFill>
            <a:miter lim="800000"/>
            <a:headEnd/>
            <a:tailEnd/>
          </a:ln>
        </p:spPr>
        <p:txBody>
          <a:bodyPr wrap="square">
            <a:spAutoFit/>
          </a:bodyPr>
          <a:lstStyle/>
          <a:p>
            <a:pPr algn="ctr"/>
            <a:r>
              <a:rPr lang="en-US" sz="1400" b="1" dirty="0" smtClean="0"/>
              <a:t>For more information about the CCC’s Energy Corps, please visit the CCC Website: http://www.ccc.ca.gov/work/programs/prop39/Pages/default.aspx </a:t>
            </a:r>
          </a:p>
        </p:txBody>
      </p:sp>
      <p:pic>
        <p:nvPicPr>
          <p:cNvPr id="3075" name="Picture 7" descr="ccc logo large jpeg.jpg"/>
          <p:cNvPicPr>
            <a:picLocks noChangeAspect="1" noChangeArrowheads="1"/>
          </p:cNvPicPr>
          <p:nvPr/>
        </p:nvPicPr>
        <p:blipFill>
          <a:blip r:embed="rId3" cstate="print"/>
          <a:srcRect/>
          <a:stretch>
            <a:fillRect/>
          </a:stretch>
        </p:blipFill>
        <p:spPr bwMode="auto">
          <a:xfrm>
            <a:off x="304800" y="152400"/>
            <a:ext cx="762000" cy="762000"/>
          </a:xfrm>
          <a:prstGeom prst="rect">
            <a:avLst/>
          </a:prstGeom>
          <a:noFill/>
          <a:ln w="9525">
            <a:noFill/>
            <a:miter lim="800000"/>
            <a:headEnd/>
            <a:tailEnd/>
          </a:ln>
        </p:spPr>
      </p:pic>
      <p:sp>
        <p:nvSpPr>
          <p:cNvPr id="9" name="Rectangle 2"/>
          <p:cNvSpPr txBox="1">
            <a:spLocks noChangeArrowheads="1"/>
          </p:cNvSpPr>
          <p:nvPr/>
        </p:nvSpPr>
        <p:spPr>
          <a:xfrm>
            <a:off x="1295400" y="274638"/>
            <a:ext cx="6248400" cy="715962"/>
          </a:xfrm>
          <a:prstGeom prst="rect">
            <a:avLst/>
          </a:prstGeom>
        </p:spPr>
        <p:txBody>
          <a:bodyPr anchor="ctr"/>
          <a:lstStyle/>
          <a:p>
            <a:pPr algn="ctr" fontAlgn="auto">
              <a:spcAft>
                <a:spcPts val="0"/>
              </a:spcAft>
              <a:defRPr/>
            </a:pPr>
            <a:r>
              <a:rPr lang="en-US" sz="2400" dirty="0" smtClean="0">
                <a:solidFill>
                  <a:srgbClr val="0000FF"/>
                </a:solidFill>
                <a:latin typeface="Arial" pitchFamily="34" charset="0"/>
                <a:ea typeface="+mj-ea"/>
                <a:cs typeface="Arial" pitchFamily="34" charset="0"/>
              </a:rPr>
              <a:t>Energy Corps Program</a:t>
            </a:r>
            <a:endParaRPr lang="en-US" sz="2400" dirty="0">
              <a:solidFill>
                <a:srgbClr val="0000FF"/>
              </a:solidFill>
              <a:latin typeface="Arial" pitchFamily="34" charset="0"/>
              <a:ea typeface="+mj-ea"/>
              <a:cs typeface="Arial" pitchFamily="34" charset="0"/>
            </a:endParaRPr>
          </a:p>
          <a:p>
            <a:pPr algn="ctr" fontAlgn="auto">
              <a:spcAft>
                <a:spcPts val="0"/>
              </a:spcAft>
              <a:defRPr/>
            </a:pPr>
            <a:r>
              <a:rPr lang="en-US" sz="2000" i="1" dirty="0">
                <a:solidFill>
                  <a:srgbClr val="0000FF"/>
                </a:solidFill>
                <a:latin typeface="Arial" pitchFamily="34" charset="0"/>
                <a:ea typeface="+mj-ea"/>
                <a:cs typeface="Arial" pitchFamily="34" charset="0"/>
              </a:rPr>
              <a:t>- </a:t>
            </a:r>
            <a:r>
              <a:rPr lang="en-US" sz="2000" i="1" dirty="0" smtClean="0">
                <a:solidFill>
                  <a:srgbClr val="0000FF"/>
                </a:solidFill>
                <a:latin typeface="Arial" pitchFamily="34" charset="0"/>
                <a:ea typeface="+mj-ea"/>
                <a:cs typeface="Arial" pitchFamily="34" charset="0"/>
              </a:rPr>
              <a:t> Proposition 39 Funded Services  -</a:t>
            </a:r>
            <a:endParaRPr lang="en-US" sz="2000" i="1" dirty="0">
              <a:solidFill>
                <a:srgbClr val="0000FF"/>
              </a:solidFill>
              <a:latin typeface="Arial" pitchFamily="34" charset="0"/>
              <a:ea typeface="+mj-ea"/>
              <a:cs typeface="Arial" pitchFamily="34" charset="0"/>
            </a:endParaRPr>
          </a:p>
        </p:txBody>
      </p:sp>
      <p:sp>
        <p:nvSpPr>
          <p:cNvPr id="8" name="Slide Number Placeholder 7"/>
          <p:cNvSpPr>
            <a:spLocks noGrp="1"/>
          </p:cNvSpPr>
          <p:nvPr>
            <p:ph type="sldNum" sz="quarter" idx="12"/>
          </p:nvPr>
        </p:nvSpPr>
        <p:spPr/>
        <p:txBody>
          <a:bodyPr/>
          <a:lstStyle/>
          <a:p>
            <a:pPr>
              <a:defRPr/>
            </a:pPr>
            <a:fld id="{EAFCC655-948C-4B50-AF2E-C72A889324D0}" type="slidenum">
              <a:rPr lang="en-US" smtClean="0"/>
              <a:pPr>
                <a:defRPr/>
              </a:pPr>
              <a:t>12</a:t>
            </a:fld>
            <a:endParaRPr lang="en-US" dirty="0"/>
          </a:p>
        </p:txBody>
      </p:sp>
      <p:pic>
        <p:nvPicPr>
          <p:cNvPr id="10" name="Picture 5" descr="C:\Users\Bill\AppData\Local\Microsoft\Windows\Temporary Internet Files\Content.IE5\WYI5C8AZ\MP900430642[1].jpg"/>
          <p:cNvPicPr>
            <a:picLocks noChangeAspect="1" noChangeArrowheads="1"/>
          </p:cNvPicPr>
          <p:nvPr/>
        </p:nvPicPr>
        <p:blipFill>
          <a:blip r:embed="rId4" cstate="print"/>
          <a:srcRect/>
          <a:stretch>
            <a:fillRect/>
          </a:stretch>
        </p:blipFill>
        <p:spPr bwMode="auto">
          <a:xfrm>
            <a:off x="7657504" y="152400"/>
            <a:ext cx="1259484" cy="838200"/>
          </a:xfrm>
          <a:prstGeom prst="rect">
            <a:avLst/>
          </a:prstGeom>
          <a:noFill/>
          <a:ln w="9525">
            <a:noFill/>
            <a:miter lim="800000"/>
            <a:headEnd/>
            <a:tailEnd/>
          </a:ln>
        </p:spPr>
      </p:pic>
      <p:pic>
        <p:nvPicPr>
          <p:cNvPr id="2050" name="Picture 2">
            <a:hlinkClick r:id="rId5"/>
          </p:cNvPr>
          <p:cNvPicPr>
            <a:picLocks noChangeAspect="1" noChangeArrowheads="1"/>
          </p:cNvPicPr>
          <p:nvPr/>
        </p:nvPicPr>
        <p:blipFill>
          <a:blip r:embed="rId6" cstate="print"/>
          <a:srcRect/>
          <a:stretch>
            <a:fillRect/>
          </a:stretch>
        </p:blipFill>
        <p:spPr bwMode="auto">
          <a:xfrm>
            <a:off x="1371599" y="1676400"/>
            <a:ext cx="6208667" cy="4648200"/>
          </a:xfrm>
          <a:prstGeom prst="rect">
            <a:avLst/>
          </a:prstGeom>
          <a:noFill/>
          <a:ln w="9525">
            <a:noFill/>
            <a:miter lim="800000"/>
            <a:headEnd/>
            <a:tailEnd/>
          </a:ln>
        </p:spPr>
      </p:pic>
      <p:sp>
        <p:nvSpPr>
          <p:cNvPr id="14" name="TextBox 13"/>
          <p:cNvSpPr txBox="1"/>
          <p:nvPr/>
        </p:nvSpPr>
        <p:spPr>
          <a:xfrm>
            <a:off x="7772400" y="228600"/>
            <a:ext cx="990600" cy="215444"/>
          </a:xfrm>
          <a:prstGeom prst="rect">
            <a:avLst/>
          </a:prstGeom>
          <a:noFill/>
        </p:spPr>
        <p:txBody>
          <a:bodyPr wrap="square" rtlCol="0">
            <a:spAutoFit/>
          </a:bodyPr>
          <a:lstStyle/>
          <a:p>
            <a:r>
              <a:rPr lang="en-US" sz="800" b="1" i="1" dirty="0" smtClean="0">
                <a:solidFill>
                  <a:schemeClr val="bg1"/>
                </a:solidFill>
              </a:rPr>
              <a:t>  Energy  Corps </a:t>
            </a:r>
            <a:endParaRPr lang="en-US" sz="800" b="1" i="1" dirty="0">
              <a:solidFill>
                <a:schemeClr val="bg1"/>
              </a:solidFill>
            </a:endParaRPr>
          </a:p>
        </p:txBody>
      </p:sp>
      <p:sp>
        <p:nvSpPr>
          <p:cNvPr id="12" name="TextBox 11"/>
          <p:cNvSpPr txBox="1"/>
          <p:nvPr/>
        </p:nvSpPr>
        <p:spPr>
          <a:xfrm>
            <a:off x="2514600" y="6400800"/>
            <a:ext cx="4419600" cy="276999"/>
          </a:xfrm>
          <a:prstGeom prst="rect">
            <a:avLst/>
          </a:prstGeom>
          <a:noFill/>
        </p:spPr>
        <p:txBody>
          <a:bodyPr wrap="square">
            <a:spAutoFit/>
          </a:bodyPr>
          <a:lstStyle/>
          <a:p>
            <a:pPr fontAlgn="auto">
              <a:spcBef>
                <a:spcPts val="0"/>
              </a:spcBef>
              <a:spcAft>
                <a:spcPts val="0"/>
              </a:spcAft>
              <a:defRPr/>
            </a:pPr>
            <a:r>
              <a:rPr lang="en-US" sz="1200" b="1" dirty="0" smtClean="0">
                <a:solidFill>
                  <a:srgbClr val="0F5A02"/>
                </a:solidFill>
                <a:latin typeface="Arial" pitchFamily="34" charset="0"/>
                <a:cs typeface="Arial" pitchFamily="34" charset="0"/>
              </a:rPr>
              <a:t>   20 January 2016  -  California  Conservation  Corps</a:t>
            </a:r>
            <a:endParaRPr lang="en-US" sz="1400" b="1" dirty="0">
              <a:solidFill>
                <a:srgbClr val="0F5A02"/>
              </a:solidFill>
              <a:latin typeface="Arial Narrow"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7"/>
          <p:cNvSpPr txBox="1">
            <a:spLocks noChangeArrowheads="1"/>
          </p:cNvSpPr>
          <p:nvPr/>
        </p:nvSpPr>
        <p:spPr bwMode="auto">
          <a:xfrm>
            <a:off x="838200" y="1066800"/>
            <a:ext cx="7620000" cy="1015663"/>
          </a:xfrm>
          <a:prstGeom prst="rect">
            <a:avLst/>
          </a:prstGeom>
          <a:noFill/>
          <a:ln w="9525">
            <a:noFill/>
            <a:miter lim="800000"/>
            <a:headEnd/>
            <a:tailEnd/>
          </a:ln>
        </p:spPr>
        <p:txBody>
          <a:bodyPr wrap="square">
            <a:spAutoFit/>
          </a:bodyPr>
          <a:lstStyle/>
          <a:p>
            <a:r>
              <a:rPr lang="en-US" sz="1500" dirty="0" smtClean="0"/>
              <a:t>Founded by Governor Brown in 1976, the CCC and its Corpsmembers have more than 30 years of successful engagement in Energy Efficiency (EE) and Renewable Energy (RE) projects and programs throughout California. In 2013 the CCC established the “Energy Corps” as an operational group within the CCC that provides:</a:t>
            </a:r>
          </a:p>
        </p:txBody>
      </p:sp>
      <p:pic>
        <p:nvPicPr>
          <p:cNvPr id="3075" name="Picture 7" descr="ccc logo large jpeg.jpg"/>
          <p:cNvPicPr>
            <a:picLocks noChangeAspect="1" noChangeArrowheads="1"/>
          </p:cNvPicPr>
          <p:nvPr/>
        </p:nvPicPr>
        <p:blipFill>
          <a:blip r:embed="rId3" cstate="print"/>
          <a:srcRect/>
          <a:stretch>
            <a:fillRect/>
          </a:stretch>
        </p:blipFill>
        <p:spPr bwMode="auto">
          <a:xfrm>
            <a:off x="304800" y="152400"/>
            <a:ext cx="762000" cy="762000"/>
          </a:xfrm>
          <a:prstGeom prst="rect">
            <a:avLst/>
          </a:prstGeom>
          <a:noFill/>
          <a:ln w="9525">
            <a:noFill/>
            <a:miter lim="800000"/>
            <a:headEnd/>
            <a:tailEnd/>
          </a:ln>
        </p:spPr>
      </p:pic>
      <p:sp>
        <p:nvSpPr>
          <p:cNvPr id="9" name="Rectangle 2"/>
          <p:cNvSpPr txBox="1">
            <a:spLocks noChangeArrowheads="1"/>
          </p:cNvSpPr>
          <p:nvPr/>
        </p:nvSpPr>
        <p:spPr>
          <a:xfrm>
            <a:off x="1295400" y="274638"/>
            <a:ext cx="6248400" cy="715962"/>
          </a:xfrm>
          <a:prstGeom prst="rect">
            <a:avLst/>
          </a:prstGeom>
        </p:spPr>
        <p:txBody>
          <a:bodyPr anchor="ctr"/>
          <a:lstStyle/>
          <a:p>
            <a:pPr algn="ctr" fontAlgn="auto">
              <a:spcAft>
                <a:spcPts val="0"/>
              </a:spcAft>
              <a:defRPr/>
            </a:pPr>
            <a:r>
              <a:rPr lang="en-US" sz="2400" dirty="0" smtClean="0">
                <a:solidFill>
                  <a:srgbClr val="0000FF"/>
                </a:solidFill>
                <a:latin typeface="Arial" pitchFamily="34" charset="0"/>
                <a:ea typeface="+mj-ea"/>
                <a:cs typeface="Arial" pitchFamily="34" charset="0"/>
              </a:rPr>
              <a:t>Energy Corps Program</a:t>
            </a:r>
            <a:endParaRPr lang="en-US" sz="2400" dirty="0">
              <a:solidFill>
                <a:srgbClr val="0000FF"/>
              </a:solidFill>
              <a:latin typeface="Arial" pitchFamily="34" charset="0"/>
              <a:ea typeface="+mj-ea"/>
              <a:cs typeface="Arial" pitchFamily="34" charset="0"/>
            </a:endParaRPr>
          </a:p>
          <a:p>
            <a:pPr algn="ctr" fontAlgn="auto">
              <a:spcAft>
                <a:spcPts val="0"/>
              </a:spcAft>
              <a:defRPr/>
            </a:pPr>
            <a:r>
              <a:rPr lang="en-US" sz="2000" dirty="0">
                <a:solidFill>
                  <a:srgbClr val="0000FF"/>
                </a:solidFill>
                <a:latin typeface="Arial" pitchFamily="34" charset="0"/>
                <a:ea typeface="+mj-ea"/>
                <a:cs typeface="Arial" pitchFamily="34" charset="0"/>
              </a:rPr>
              <a:t>- </a:t>
            </a:r>
            <a:r>
              <a:rPr lang="en-US" sz="2000" dirty="0" smtClean="0">
                <a:solidFill>
                  <a:srgbClr val="0000FF"/>
                </a:solidFill>
                <a:latin typeface="Arial" pitchFamily="34" charset="0"/>
                <a:ea typeface="+mj-ea"/>
                <a:cs typeface="Arial" pitchFamily="34" charset="0"/>
              </a:rPr>
              <a:t> </a:t>
            </a:r>
            <a:r>
              <a:rPr lang="en-US" sz="2000" i="1" dirty="0" smtClean="0">
                <a:solidFill>
                  <a:srgbClr val="0000FF"/>
                </a:solidFill>
                <a:latin typeface="Arial" pitchFamily="34" charset="0"/>
                <a:ea typeface="+mj-ea"/>
                <a:cs typeface="Arial" pitchFamily="34" charset="0"/>
              </a:rPr>
              <a:t>CCC Energy Corps</a:t>
            </a:r>
            <a:r>
              <a:rPr lang="en-US" sz="2000" dirty="0" smtClean="0">
                <a:solidFill>
                  <a:srgbClr val="0000FF"/>
                </a:solidFill>
                <a:latin typeface="Arial" pitchFamily="34" charset="0"/>
                <a:ea typeface="+mj-ea"/>
                <a:cs typeface="Arial" pitchFamily="34" charset="0"/>
              </a:rPr>
              <a:t>  -</a:t>
            </a:r>
            <a:endParaRPr lang="en-US" sz="2000" dirty="0">
              <a:solidFill>
                <a:srgbClr val="0000FF"/>
              </a:solidFill>
              <a:latin typeface="Arial" pitchFamily="34" charset="0"/>
              <a:ea typeface="+mj-ea"/>
              <a:cs typeface="Arial" pitchFamily="34" charset="0"/>
            </a:endParaRPr>
          </a:p>
        </p:txBody>
      </p:sp>
      <p:sp>
        <p:nvSpPr>
          <p:cNvPr id="8" name="Slide Number Placeholder 7"/>
          <p:cNvSpPr>
            <a:spLocks noGrp="1"/>
          </p:cNvSpPr>
          <p:nvPr>
            <p:ph type="sldNum" sz="quarter" idx="12"/>
          </p:nvPr>
        </p:nvSpPr>
        <p:spPr/>
        <p:txBody>
          <a:bodyPr/>
          <a:lstStyle/>
          <a:p>
            <a:pPr>
              <a:defRPr/>
            </a:pPr>
            <a:fld id="{EAFCC655-948C-4B50-AF2E-C72A889324D0}" type="slidenum">
              <a:rPr lang="en-US" smtClean="0"/>
              <a:pPr>
                <a:defRPr/>
              </a:pPr>
              <a:t>2</a:t>
            </a:fld>
            <a:endParaRPr lang="en-US" dirty="0"/>
          </a:p>
        </p:txBody>
      </p:sp>
      <p:pic>
        <p:nvPicPr>
          <p:cNvPr id="10" name="Picture 5" descr="C:\Users\Bill\AppData\Local\Microsoft\Windows\Temporary Internet Files\Content.IE5\WYI5C8AZ\MP900430642[1].jpg"/>
          <p:cNvPicPr>
            <a:picLocks noChangeAspect="1" noChangeArrowheads="1"/>
          </p:cNvPicPr>
          <p:nvPr/>
        </p:nvPicPr>
        <p:blipFill>
          <a:blip r:embed="rId4" cstate="print"/>
          <a:srcRect/>
          <a:stretch>
            <a:fillRect/>
          </a:stretch>
        </p:blipFill>
        <p:spPr bwMode="auto">
          <a:xfrm>
            <a:off x="7657504" y="152400"/>
            <a:ext cx="1259484" cy="838200"/>
          </a:xfrm>
          <a:prstGeom prst="rect">
            <a:avLst/>
          </a:prstGeom>
          <a:noFill/>
          <a:ln w="9525">
            <a:noFill/>
            <a:miter lim="800000"/>
            <a:headEnd/>
            <a:tailEnd/>
          </a:ln>
        </p:spPr>
      </p:pic>
      <p:sp>
        <p:nvSpPr>
          <p:cNvPr id="13" name="TextBox 12"/>
          <p:cNvSpPr txBox="1"/>
          <p:nvPr/>
        </p:nvSpPr>
        <p:spPr>
          <a:xfrm>
            <a:off x="7772400" y="228600"/>
            <a:ext cx="990600" cy="215444"/>
          </a:xfrm>
          <a:prstGeom prst="rect">
            <a:avLst/>
          </a:prstGeom>
          <a:noFill/>
        </p:spPr>
        <p:txBody>
          <a:bodyPr wrap="square" rtlCol="0">
            <a:spAutoFit/>
          </a:bodyPr>
          <a:lstStyle/>
          <a:p>
            <a:r>
              <a:rPr lang="en-US" sz="800" b="1" i="1" dirty="0" smtClean="0">
                <a:solidFill>
                  <a:schemeClr val="bg1"/>
                </a:solidFill>
              </a:rPr>
              <a:t>  Energy  Corps </a:t>
            </a:r>
            <a:endParaRPr lang="en-US" sz="800" b="1" i="1" dirty="0">
              <a:solidFill>
                <a:schemeClr val="bg1"/>
              </a:solidFill>
            </a:endParaRPr>
          </a:p>
        </p:txBody>
      </p:sp>
      <p:sp>
        <p:nvSpPr>
          <p:cNvPr id="14" name="TextBox 7"/>
          <p:cNvSpPr txBox="1">
            <a:spLocks noChangeArrowheads="1"/>
          </p:cNvSpPr>
          <p:nvPr/>
        </p:nvSpPr>
        <p:spPr bwMode="auto">
          <a:xfrm>
            <a:off x="1066800" y="1960870"/>
            <a:ext cx="7315200" cy="3123932"/>
          </a:xfrm>
          <a:prstGeom prst="rect">
            <a:avLst/>
          </a:prstGeom>
          <a:noFill/>
          <a:ln w="9525">
            <a:noFill/>
            <a:miter lim="800000"/>
            <a:headEnd/>
            <a:tailEnd/>
          </a:ln>
        </p:spPr>
        <p:txBody>
          <a:bodyPr wrap="square">
            <a:spAutoFit/>
          </a:bodyPr>
          <a:lstStyle/>
          <a:p>
            <a:endParaRPr lang="en-US" sz="800" dirty="0" smtClean="0"/>
          </a:p>
          <a:p>
            <a:pPr>
              <a:buFont typeface="Wingdings" pitchFamily="2" charset="2"/>
              <a:buChar char="Ø"/>
            </a:pPr>
            <a:r>
              <a:rPr lang="en-US" sz="1400" dirty="0" smtClean="0">
                <a:solidFill>
                  <a:srgbClr val="0000CC"/>
                </a:solidFill>
              </a:rPr>
              <a:t>  </a:t>
            </a:r>
            <a:r>
              <a:rPr lang="en-US" sz="1500" b="1" u="sng" dirty="0" smtClean="0">
                <a:solidFill>
                  <a:srgbClr val="0000CC"/>
                </a:solidFill>
              </a:rPr>
              <a:t>Energy Industry Training &amp; Work Experience</a:t>
            </a:r>
            <a:r>
              <a:rPr lang="en-US" sz="1600" dirty="0" smtClean="0">
                <a:solidFill>
                  <a:srgbClr val="0000CC"/>
                </a:solidFill>
              </a:rPr>
              <a:t> </a:t>
            </a:r>
            <a:r>
              <a:rPr lang="en-US" sz="1400" dirty="0" smtClean="0">
                <a:solidFill>
                  <a:srgbClr val="0000CC"/>
                </a:solidFill>
              </a:rPr>
              <a:t>– </a:t>
            </a:r>
            <a:r>
              <a:rPr lang="en-US" sz="1400" dirty="0" smtClean="0"/>
              <a:t>CCC Corpsmembers and </a:t>
            </a:r>
          </a:p>
          <a:p>
            <a:r>
              <a:rPr lang="en-US" sz="1400" dirty="0" smtClean="0"/>
              <a:t>     Staff are professionally trained to become highly capable, efficient and cost effective</a:t>
            </a:r>
          </a:p>
          <a:p>
            <a:r>
              <a:rPr lang="en-US" sz="1400" dirty="0" smtClean="0"/>
              <a:t>     resources for a variety of EE and RE projects and programs.</a:t>
            </a:r>
          </a:p>
          <a:p>
            <a:endParaRPr lang="en-US" sz="500" dirty="0" smtClean="0">
              <a:solidFill>
                <a:srgbClr val="0000CC"/>
              </a:solidFill>
            </a:endParaRPr>
          </a:p>
          <a:p>
            <a:pPr>
              <a:buFont typeface="Wingdings" pitchFamily="2" charset="2"/>
              <a:buChar char="Ø"/>
            </a:pPr>
            <a:r>
              <a:rPr lang="en-US" sz="1500" b="1" dirty="0" smtClean="0">
                <a:solidFill>
                  <a:srgbClr val="0000CC"/>
                </a:solidFill>
              </a:rPr>
              <a:t>  </a:t>
            </a:r>
            <a:r>
              <a:rPr lang="en-US" sz="1500" b="1" u="sng" dirty="0" smtClean="0">
                <a:solidFill>
                  <a:srgbClr val="0000CC"/>
                </a:solidFill>
              </a:rPr>
              <a:t>Cooperative Energy Industry Partnerships</a:t>
            </a:r>
            <a:r>
              <a:rPr lang="en-US" sz="1500" dirty="0" smtClean="0">
                <a:solidFill>
                  <a:srgbClr val="0000CC"/>
                </a:solidFill>
              </a:rPr>
              <a:t> – </a:t>
            </a:r>
            <a:r>
              <a:rPr lang="en-US" sz="1400" dirty="0" smtClean="0"/>
              <a:t>EE &amp; RE project and program</a:t>
            </a:r>
          </a:p>
          <a:p>
            <a:r>
              <a:rPr lang="en-US" sz="1400" dirty="0" smtClean="0"/>
              <a:t>     opportunities that provide energy industry training &amp; work experience for</a:t>
            </a:r>
          </a:p>
          <a:p>
            <a:r>
              <a:rPr lang="en-US" sz="1400" dirty="0" smtClean="0"/>
              <a:t>     Corpsmembers are developed between energy industry experts (Energy Corps</a:t>
            </a:r>
          </a:p>
          <a:p>
            <a:r>
              <a:rPr lang="en-US" sz="1400" dirty="0" smtClean="0"/>
              <a:t>     ‘partners’), Sponsors/Recipients of Services, and the CCC. </a:t>
            </a:r>
            <a:endParaRPr lang="en-US" sz="1400" dirty="0" smtClean="0">
              <a:solidFill>
                <a:srgbClr val="0000CC"/>
              </a:solidFill>
            </a:endParaRPr>
          </a:p>
          <a:p>
            <a:endParaRPr lang="en-US" sz="500" dirty="0" smtClean="0">
              <a:solidFill>
                <a:srgbClr val="0000CC"/>
              </a:solidFill>
            </a:endParaRPr>
          </a:p>
          <a:p>
            <a:pPr>
              <a:buFont typeface="Wingdings" pitchFamily="2" charset="2"/>
              <a:buChar char="Ø"/>
            </a:pPr>
            <a:r>
              <a:rPr lang="en-US" sz="1500" b="1" dirty="0" smtClean="0">
                <a:solidFill>
                  <a:srgbClr val="0000CC"/>
                </a:solidFill>
              </a:rPr>
              <a:t>  </a:t>
            </a:r>
            <a:r>
              <a:rPr lang="en-US" sz="1500" b="1" u="sng" dirty="0" smtClean="0">
                <a:solidFill>
                  <a:srgbClr val="0000CC"/>
                </a:solidFill>
              </a:rPr>
              <a:t>Innovative Program Designs</a:t>
            </a:r>
            <a:r>
              <a:rPr lang="en-US" sz="1400" dirty="0" smtClean="0">
                <a:solidFill>
                  <a:srgbClr val="0000CC"/>
                </a:solidFill>
              </a:rPr>
              <a:t> - </a:t>
            </a:r>
            <a:r>
              <a:rPr lang="en-US" sz="1400" dirty="0" smtClean="0"/>
              <a:t>Working with Energy Corps partners to create</a:t>
            </a:r>
          </a:p>
          <a:p>
            <a:r>
              <a:rPr lang="en-US" sz="1400" dirty="0" smtClean="0"/>
              <a:t>     new EE and RE Programs and Projects that engage Corpsmembers.</a:t>
            </a:r>
          </a:p>
          <a:p>
            <a:endParaRPr lang="en-US" sz="500" dirty="0" smtClean="0">
              <a:solidFill>
                <a:srgbClr val="0000CC"/>
              </a:solidFill>
            </a:endParaRPr>
          </a:p>
          <a:p>
            <a:pPr>
              <a:buFont typeface="Wingdings" pitchFamily="2" charset="2"/>
              <a:buChar char="Ø"/>
            </a:pPr>
            <a:r>
              <a:rPr lang="en-US" sz="1400" dirty="0" smtClean="0">
                <a:solidFill>
                  <a:srgbClr val="0000CC"/>
                </a:solidFill>
              </a:rPr>
              <a:t>  </a:t>
            </a:r>
            <a:r>
              <a:rPr lang="en-US" sz="1500" b="1" u="sng" dirty="0" smtClean="0">
                <a:solidFill>
                  <a:srgbClr val="0000CC"/>
                </a:solidFill>
              </a:rPr>
              <a:t>Energy Industry Services</a:t>
            </a:r>
            <a:r>
              <a:rPr lang="en-US" sz="1600" dirty="0" smtClean="0">
                <a:solidFill>
                  <a:srgbClr val="0000CC"/>
                </a:solidFill>
              </a:rPr>
              <a:t> - </a:t>
            </a:r>
            <a:r>
              <a:rPr lang="en-US" sz="1400" dirty="0" smtClean="0"/>
              <a:t>Provided to California LEAs, energy industry</a:t>
            </a:r>
          </a:p>
          <a:p>
            <a:r>
              <a:rPr lang="en-US" sz="1400" dirty="0" smtClean="0"/>
              <a:t>     companies, utilities, State and Local Government Agencies, non-profit organizations,</a:t>
            </a:r>
          </a:p>
          <a:p>
            <a:r>
              <a:rPr lang="en-US" sz="1400" dirty="0" smtClean="0"/>
              <a:t>     and others.</a:t>
            </a:r>
          </a:p>
        </p:txBody>
      </p:sp>
      <p:sp>
        <p:nvSpPr>
          <p:cNvPr id="11" name="TextBox 10"/>
          <p:cNvSpPr txBox="1"/>
          <p:nvPr/>
        </p:nvSpPr>
        <p:spPr>
          <a:xfrm>
            <a:off x="2514600" y="6400800"/>
            <a:ext cx="4419600" cy="276999"/>
          </a:xfrm>
          <a:prstGeom prst="rect">
            <a:avLst/>
          </a:prstGeom>
          <a:noFill/>
        </p:spPr>
        <p:txBody>
          <a:bodyPr wrap="square">
            <a:spAutoFit/>
          </a:bodyPr>
          <a:lstStyle/>
          <a:p>
            <a:pPr fontAlgn="auto">
              <a:spcBef>
                <a:spcPts val="0"/>
              </a:spcBef>
              <a:spcAft>
                <a:spcPts val="0"/>
              </a:spcAft>
              <a:defRPr/>
            </a:pPr>
            <a:r>
              <a:rPr lang="en-US" sz="1200" b="1" dirty="0" smtClean="0">
                <a:solidFill>
                  <a:srgbClr val="0F5A02"/>
                </a:solidFill>
                <a:latin typeface="Arial" pitchFamily="34" charset="0"/>
                <a:cs typeface="Arial" pitchFamily="34" charset="0"/>
              </a:rPr>
              <a:t>   20 January 2016  -  California  Conservation  Corps</a:t>
            </a:r>
            <a:endParaRPr lang="en-US" sz="1400" b="1" dirty="0">
              <a:solidFill>
                <a:srgbClr val="0F5A02"/>
              </a:solidFill>
              <a:latin typeface="Arial Narrow"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99" name="Picture 66" descr="ccc logo large jpeg.jpg"/>
          <p:cNvPicPr>
            <a:picLocks noChangeAspect="1" noChangeArrowheads="1"/>
          </p:cNvPicPr>
          <p:nvPr/>
        </p:nvPicPr>
        <p:blipFill>
          <a:blip r:embed="rId2" cstate="print"/>
          <a:srcRect/>
          <a:stretch>
            <a:fillRect/>
          </a:stretch>
        </p:blipFill>
        <p:spPr bwMode="auto">
          <a:xfrm>
            <a:off x="304800" y="152400"/>
            <a:ext cx="762000" cy="762000"/>
          </a:xfrm>
          <a:prstGeom prst="rect">
            <a:avLst/>
          </a:prstGeom>
          <a:noFill/>
          <a:ln w="9525">
            <a:noFill/>
            <a:miter lim="800000"/>
            <a:headEnd/>
            <a:tailEnd/>
          </a:ln>
        </p:spPr>
      </p:pic>
      <p:sp>
        <p:nvSpPr>
          <p:cNvPr id="36" name="Slide Number Placeholder 8"/>
          <p:cNvSpPr>
            <a:spLocks noGrp="1"/>
          </p:cNvSpPr>
          <p:nvPr>
            <p:ph type="sldNum" sz="quarter" idx="12"/>
          </p:nvPr>
        </p:nvSpPr>
        <p:spPr>
          <a:xfrm>
            <a:off x="6553200" y="6356350"/>
            <a:ext cx="2133600" cy="365125"/>
          </a:xfrm>
        </p:spPr>
        <p:txBody>
          <a:bodyPr/>
          <a:lstStyle/>
          <a:p>
            <a:pPr>
              <a:defRPr/>
            </a:pPr>
            <a:fld id="{EAFCC655-948C-4B50-AF2E-C72A889324D0}" type="slidenum">
              <a:rPr lang="en-US" smtClean="0"/>
              <a:pPr>
                <a:defRPr/>
              </a:pPr>
              <a:t>3</a:t>
            </a:fld>
            <a:endParaRPr lang="en-US" dirty="0"/>
          </a:p>
        </p:txBody>
      </p:sp>
      <p:pic>
        <p:nvPicPr>
          <p:cNvPr id="50" name="Picture 5" descr="C:\Users\Bill\AppData\Local\Microsoft\Windows\Temporary Internet Files\Content.IE5\WYI5C8AZ\MP900430642[1].jpg"/>
          <p:cNvPicPr>
            <a:picLocks noChangeAspect="1" noChangeArrowheads="1"/>
          </p:cNvPicPr>
          <p:nvPr/>
        </p:nvPicPr>
        <p:blipFill>
          <a:blip r:embed="rId3" cstate="print"/>
          <a:srcRect/>
          <a:stretch>
            <a:fillRect/>
          </a:stretch>
        </p:blipFill>
        <p:spPr bwMode="auto">
          <a:xfrm>
            <a:off x="7657504" y="152400"/>
            <a:ext cx="1259484" cy="838200"/>
          </a:xfrm>
          <a:prstGeom prst="rect">
            <a:avLst/>
          </a:prstGeom>
          <a:noFill/>
          <a:ln w="9525">
            <a:noFill/>
            <a:miter lim="800000"/>
            <a:headEnd/>
            <a:tailEnd/>
          </a:ln>
        </p:spPr>
      </p:pic>
      <p:pic>
        <p:nvPicPr>
          <p:cNvPr id="49154" name="Picture 2" descr="C:\Users\Bill\Desktop\CCC_Local_Corps_Map.JPG"/>
          <p:cNvPicPr>
            <a:picLocks noChangeAspect="1" noChangeArrowheads="1"/>
          </p:cNvPicPr>
          <p:nvPr/>
        </p:nvPicPr>
        <p:blipFill>
          <a:blip r:embed="rId4" cstate="print"/>
          <a:srcRect/>
          <a:stretch>
            <a:fillRect/>
          </a:stretch>
        </p:blipFill>
        <p:spPr bwMode="auto">
          <a:xfrm>
            <a:off x="3276600" y="838200"/>
            <a:ext cx="4057932" cy="5437360"/>
          </a:xfrm>
          <a:prstGeom prst="rect">
            <a:avLst/>
          </a:prstGeom>
          <a:noFill/>
        </p:spPr>
      </p:pic>
      <p:sp>
        <p:nvSpPr>
          <p:cNvPr id="12" name="TextBox 11"/>
          <p:cNvSpPr txBox="1"/>
          <p:nvPr/>
        </p:nvSpPr>
        <p:spPr>
          <a:xfrm>
            <a:off x="3200400" y="990600"/>
            <a:ext cx="3276600" cy="446276"/>
          </a:xfrm>
          <a:prstGeom prst="rect">
            <a:avLst/>
          </a:prstGeom>
          <a:solidFill>
            <a:schemeClr val="bg1"/>
          </a:solidFill>
        </p:spPr>
        <p:txBody>
          <a:bodyPr wrap="square" rtlCol="0">
            <a:spAutoFit/>
          </a:bodyPr>
          <a:lstStyle/>
          <a:p>
            <a:r>
              <a:rPr lang="en-US" b="1" dirty="0" smtClean="0">
                <a:solidFill>
                  <a:srgbClr val="0000FF"/>
                </a:solidFill>
              </a:rPr>
              <a:t> CCC &amp; Local Corps</a:t>
            </a:r>
          </a:p>
          <a:p>
            <a:endParaRPr lang="en-US" sz="500" b="1" dirty="0">
              <a:solidFill>
                <a:srgbClr val="0000FF"/>
              </a:solidFill>
            </a:endParaRPr>
          </a:p>
        </p:txBody>
      </p:sp>
      <p:pic>
        <p:nvPicPr>
          <p:cNvPr id="15" name="Picture 6" descr="CCC Surveyor Training #9"/>
          <p:cNvPicPr>
            <a:picLocks noChangeAspect="1" noChangeArrowheads="1"/>
          </p:cNvPicPr>
          <p:nvPr/>
        </p:nvPicPr>
        <p:blipFill>
          <a:blip r:embed="rId5" cstate="print"/>
          <a:srcRect/>
          <a:stretch>
            <a:fillRect/>
          </a:stretch>
        </p:blipFill>
        <p:spPr bwMode="auto">
          <a:xfrm>
            <a:off x="685800" y="3276600"/>
            <a:ext cx="2514600" cy="1833844"/>
          </a:xfrm>
          <a:prstGeom prst="rect">
            <a:avLst/>
          </a:prstGeom>
          <a:noFill/>
          <a:ln w="9525">
            <a:noFill/>
            <a:miter lim="800000"/>
            <a:headEnd/>
            <a:tailEnd/>
          </a:ln>
        </p:spPr>
      </p:pic>
      <p:pic>
        <p:nvPicPr>
          <p:cNvPr id="23" name="Picture 22"/>
          <p:cNvPicPr>
            <a:picLocks noChangeAspect="1"/>
          </p:cNvPicPr>
          <p:nvPr/>
        </p:nvPicPr>
        <p:blipFill>
          <a:blip r:embed="rId6" cstate="print"/>
          <a:stretch>
            <a:fillRect/>
          </a:stretch>
        </p:blipFill>
        <p:spPr>
          <a:xfrm>
            <a:off x="6019800" y="1447800"/>
            <a:ext cx="2838061" cy="1905000"/>
          </a:xfrm>
          <a:prstGeom prst="rect">
            <a:avLst/>
          </a:prstGeom>
        </p:spPr>
      </p:pic>
      <p:pic>
        <p:nvPicPr>
          <p:cNvPr id="53" name="Picture 5" descr="Pic 2"/>
          <p:cNvPicPr>
            <a:picLocks noChangeAspect="1" noChangeArrowheads="1"/>
          </p:cNvPicPr>
          <p:nvPr/>
        </p:nvPicPr>
        <p:blipFill>
          <a:blip r:embed="rId7" cstate="print"/>
          <a:srcRect l="2499" t="10001" b="10001"/>
          <a:stretch>
            <a:fillRect/>
          </a:stretch>
        </p:blipFill>
        <p:spPr bwMode="auto">
          <a:xfrm>
            <a:off x="381000" y="4953000"/>
            <a:ext cx="2286000" cy="1371600"/>
          </a:xfrm>
          <a:prstGeom prst="rect">
            <a:avLst/>
          </a:prstGeom>
          <a:noFill/>
          <a:ln w="6350">
            <a:noFill/>
            <a:miter lim="800000"/>
            <a:headEnd/>
            <a:tailEnd/>
          </a:ln>
        </p:spPr>
      </p:pic>
      <p:sp>
        <p:nvSpPr>
          <p:cNvPr id="16" name="Rectangle 2"/>
          <p:cNvSpPr txBox="1">
            <a:spLocks noChangeArrowheads="1"/>
          </p:cNvSpPr>
          <p:nvPr/>
        </p:nvSpPr>
        <p:spPr>
          <a:xfrm>
            <a:off x="1295400" y="274638"/>
            <a:ext cx="6248400" cy="715962"/>
          </a:xfrm>
          <a:prstGeom prst="rect">
            <a:avLst/>
          </a:prstGeom>
        </p:spPr>
        <p:txBody>
          <a:bodyPr anchor="ctr"/>
          <a:lstStyle/>
          <a:p>
            <a:pPr algn="ctr" fontAlgn="auto">
              <a:spcAft>
                <a:spcPts val="0"/>
              </a:spcAft>
              <a:defRPr/>
            </a:pPr>
            <a:r>
              <a:rPr lang="en-US" sz="2400" dirty="0" smtClean="0">
                <a:solidFill>
                  <a:srgbClr val="0000FF"/>
                </a:solidFill>
                <a:latin typeface="Arial" pitchFamily="34" charset="0"/>
                <a:ea typeface="+mj-ea"/>
                <a:cs typeface="Arial" pitchFamily="34" charset="0"/>
              </a:rPr>
              <a:t>Energy Corps Program</a:t>
            </a:r>
            <a:endParaRPr lang="en-US" sz="2400" dirty="0">
              <a:solidFill>
                <a:srgbClr val="0000FF"/>
              </a:solidFill>
              <a:latin typeface="Arial" pitchFamily="34" charset="0"/>
              <a:ea typeface="+mj-ea"/>
              <a:cs typeface="Arial" pitchFamily="34" charset="0"/>
            </a:endParaRPr>
          </a:p>
          <a:p>
            <a:pPr algn="ctr" fontAlgn="auto">
              <a:spcAft>
                <a:spcPts val="0"/>
              </a:spcAft>
              <a:defRPr/>
            </a:pPr>
            <a:r>
              <a:rPr lang="en-US" sz="2000" i="1" dirty="0">
                <a:solidFill>
                  <a:srgbClr val="0000FF"/>
                </a:solidFill>
                <a:latin typeface="Arial" pitchFamily="34" charset="0"/>
                <a:ea typeface="+mj-ea"/>
                <a:cs typeface="Arial" pitchFamily="34" charset="0"/>
              </a:rPr>
              <a:t>- </a:t>
            </a:r>
            <a:r>
              <a:rPr lang="en-US" sz="2000" i="1" dirty="0" smtClean="0">
                <a:solidFill>
                  <a:srgbClr val="0000FF"/>
                </a:solidFill>
                <a:latin typeface="Arial" pitchFamily="34" charset="0"/>
                <a:ea typeface="+mj-ea"/>
                <a:cs typeface="Arial" pitchFamily="34" charset="0"/>
              </a:rPr>
              <a:t>CCC Resources and Infrastructure -</a:t>
            </a:r>
            <a:endParaRPr lang="en-US" sz="2000" i="1" dirty="0">
              <a:solidFill>
                <a:srgbClr val="0000FF"/>
              </a:solidFill>
              <a:latin typeface="Arial" pitchFamily="34" charset="0"/>
              <a:ea typeface="+mj-ea"/>
              <a:cs typeface="Arial" pitchFamily="34" charset="0"/>
            </a:endParaRPr>
          </a:p>
        </p:txBody>
      </p:sp>
      <p:sp>
        <p:nvSpPr>
          <p:cNvPr id="20" name="Rectangle 3"/>
          <p:cNvSpPr txBox="1">
            <a:spLocks noChangeArrowheads="1"/>
          </p:cNvSpPr>
          <p:nvPr/>
        </p:nvSpPr>
        <p:spPr bwMode="auto">
          <a:xfrm>
            <a:off x="304800" y="1066800"/>
            <a:ext cx="3124200" cy="2133600"/>
          </a:xfrm>
          <a:prstGeom prst="rect">
            <a:avLst/>
          </a:prstGeom>
          <a:noFill/>
          <a:ln w="9525">
            <a:noFill/>
            <a:miter lim="800000"/>
            <a:headEnd/>
            <a:tailEnd/>
          </a:ln>
        </p:spPr>
        <p:txBody>
          <a:bodyPr lIns="91429" tIns="45714" rIns="91429" bIns="45714"/>
          <a:lstStyle/>
          <a:p>
            <a:pPr marL="3175" indent="-3175">
              <a:lnSpc>
                <a:spcPct val="90000"/>
              </a:lnSpc>
              <a:spcBef>
                <a:spcPct val="20000"/>
              </a:spcBef>
              <a:defRPr/>
            </a:pPr>
            <a:r>
              <a:rPr lang="en-US" sz="1400" kern="0" dirty="0" smtClean="0">
                <a:latin typeface="Arial" pitchFamily="34" charset="0"/>
                <a:cs typeface="Arial" pitchFamily="34" charset="0"/>
              </a:rPr>
              <a:t>With 26 CCC operating centers and 14 Local Conservation Corps located throughout California, the CCC and participating certified local Conservation Corps can provide extensive professionally trained and managed Corpsmembers, infrastructure, and a range of services for Energy Efficiency </a:t>
            </a:r>
            <a:r>
              <a:rPr lang="en-US" sz="1400" kern="0" dirty="0">
                <a:latin typeface="Arial" pitchFamily="34" charset="0"/>
                <a:cs typeface="Arial" pitchFamily="34" charset="0"/>
              </a:rPr>
              <a:t>&amp;</a:t>
            </a:r>
            <a:r>
              <a:rPr lang="en-US" sz="1400" kern="0" dirty="0" smtClean="0">
                <a:latin typeface="Arial" pitchFamily="34" charset="0"/>
                <a:cs typeface="Arial" pitchFamily="34" charset="0"/>
              </a:rPr>
              <a:t> Renewable Energy Projects &amp; Programs. </a:t>
            </a:r>
            <a:endParaRPr lang="en-US" sz="1400" kern="0" dirty="0">
              <a:latin typeface="Arial" pitchFamily="34" charset="0"/>
              <a:cs typeface="Arial" pitchFamily="34" charset="0"/>
            </a:endParaRPr>
          </a:p>
        </p:txBody>
      </p:sp>
      <p:pic>
        <p:nvPicPr>
          <p:cNvPr id="18" name="Picture 2" descr="C:\Users\Bill\AppData\Local\Microsoft\Windows\Temporary Internet Files\Content.IE5\ZZXM20I8\MC900441735[1].png"/>
          <p:cNvPicPr>
            <a:picLocks noChangeAspect="1" noChangeArrowheads="1"/>
          </p:cNvPicPr>
          <p:nvPr/>
        </p:nvPicPr>
        <p:blipFill>
          <a:blip r:embed="rId8" cstate="print"/>
          <a:srcRect/>
          <a:stretch>
            <a:fillRect/>
          </a:stretch>
        </p:blipFill>
        <p:spPr bwMode="auto">
          <a:xfrm>
            <a:off x="6096000" y="5791200"/>
            <a:ext cx="304800" cy="304800"/>
          </a:xfrm>
          <a:prstGeom prst="rect">
            <a:avLst/>
          </a:prstGeom>
          <a:noFill/>
        </p:spPr>
      </p:pic>
      <p:pic>
        <p:nvPicPr>
          <p:cNvPr id="21" name="Picture 2" descr="C:\Users\Bill\AppData\Local\Microsoft\Windows\Temporary Internet Files\Content.IE5\ZZXM20I8\MC900441735[1].png"/>
          <p:cNvPicPr>
            <a:picLocks noChangeAspect="1" noChangeArrowheads="1"/>
          </p:cNvPicPr>
          <p:nvPr/>
        </p:nvPicPr>
        <p:blipFill>
          <a:blip r:embed="rId8" cstate="print"/>
          <a:srcRect/>
          <a:stretch>
            <a:fillRect/>
          </a:stretch>
        </p:blipFill>
        <p:spPr bwMode="auto">
          <a:xfrm>
            <a:off x="5791200" y="5029200"/>
            <a:ext cx="304800" cy="304800"/>
          </a:xfrm>
          <a:prstGeom prst="rect">
            <a:avLst/>
          </a:prstGeom>
          <a:noFill/>
        </p:spPr>
      </p:pic>
      <p:pic>
        <p:nvPicPr>
          <p:cNvPr id="22" name="Picture 2" descr="C:\Users\Bill\AppData\Local\Microsoft\Windows\Temporary Internet Files\Content.IE5\ZZXM20I8\MC900441735[1].png"/>
          <p:cNvPicPr>
            <a:picLocks noChangeAspect="1" noChangeArrowheads="1"/>
          </p:cNvPicPr>
          <p:nvPr/>
        </p:nvPicPr>
        <p:blipFill>
          <a:blip r:embed="rId8" cstate="print"/>
          <a:srcRect/>
          <a:stretch>
            <a:fillRect/>
          </a:stretch>
        </p:blipFill>
        <p:spPr bwMode="auto">
          <a:xfrm>
            <a:off x="5562600" y="5029200"/>
            <a:ext cx="304800" cy="304800"/>
          </a:xfrm>
          <a:prstGeom prst="rect">
            <a:avLst/>
          </a:prstGeom>
          <a:noFill/>
        </p:spPr>
      </p:pic>
      <p:pic>
        <p:nvPicPr>
          <p:cNvPr id="24" name="Picture 2" descr="C:\Users\Bill\AppData\Local\Microsoft\Windows\Temporary Internet Files\Content.IE5\ZZXM20I8\MC900441735[1].png"/>
          <p:cNvPicPr>
            <a:picLocks noChangeAspect="1" noChangeArrowheads="1"/>
          </p:cNvPicPr>
          <p:nvPr/>
        </p:nvPicPr>
        <p:blipFill>
          <a:blip r:embed="rId8" cstate="print"/>
          <a:srcRect/>
          <a:stretch>
            <a:fillRect/>
          </a:stretch>
        </p:blipFill>
        <p:spPr bwMode="auto">
          <a:xfrm>
            <a:off x="5105400" y="3810000"/>
            <a:ext cx="304800" cy="304800"/>
          </a:xfrm>
          <a:prstGeom prst="rect">
            <a:avLst/>
          </a:prstGeom>
          <a:noFill/>
        </p:spPr>
      </p:pic>
      <p:pic>
        <p:nvPicPr>
          <p:cNvPr id="26" name="Picture 2" descr="C:\Users\Bill\AppData\Local\Microsoft\Windows\Temporary Internet Files\Content.IE5\ZZXM20I8\MC900441735[1].png"/>
          <p:cNvPicPr>
            <a:picLocks noChangeAspect="1" noChangeArrowheads="1"/>
          </p:cNvPicPr>
          <p:nvPr/>
        </p:nvPicPr>
        <p:blipFill>
          <a:blip r:embed="rId8" cstate="print"/>
          <a:srcRect/>
          <a:stretch>
            <a:fillRect/>
          </a:stretch>
        </p:blipFill>
        <p:spPr bwMode="auto">
          <a:xfrm>
            <a:off x="4191000" y="2971800"/>
            <a:ext cx="304800" cy="304800"/>
          </a:xfrm>
          <a:prstGeom prst="rect">
            <a:avLst/>
          </a:prstGeom>
          <a:noFill/>
        </p:spPr>
      </p:pic>
      <p:pic>
        <p:nvPicPr>
          <p:cNvPr id="27" name="Picture 2" descr="C:\Users\Bill\AppData\Local\Microsoft\Windows\Temporary Internet Files\Content.IE5\ZZXM20I8\MC900441735[1].png"/>
          <p:cNvPicPr>
            <a:picLocks noChangeAspect="1" noChangeArrowheads="1"/>
          </p:cNvPicPr>
          <p:nvPr/>
        </p:nvPicPr>
        <p:blipFill>
          <a:blip r:embed="rId8" cstate="print"/>
          <a:srcRect/>
          <a:stretch>
            <a:fillRect/>
          </a:stretch>
        </p:blipFill>
        <p:spPr bwMode="auto">
          <a:xfrm>
            <a:off x="4572000" y="2971800"/>
            <a:ext cx="304800" cy="304800"/>
          </a:xfrm>
          <a:prstGeom prst="rect">
            <a:avLst/>
          </a:prstGeom>
          <a:noFill/>
        </p:spPr>
      </p:pic>
      <p:pic>
        <p:nvPicPr>
          <p:cNvPr id="29" name="Picture 2" descr="C:\Users\Bill\AppData\Local\Microsoft\Windows\Temporary Internet Files\Content.IE5\ZZXM20I8\MC900441735[1].png"/>
          <p:cNvPicPr>
            <a:picLocks noChangeAspect="1" noChangeArrowheads="1"/>
          </p:cNvPicPr>
          <p:nvPr/>
        </p:nvPicPr>
        <p:blipFill>
          <a:blip r:embed="rId8" cstate="print"/>
          <a:srcRect/>
          <a:stretch>
            <a:fillRect/>
          </a:stretch>
        </p:blipFill>
        <p:spPr bwMode="auto">
          <a:xfrm>
            <a:off x="4267200" y="1828800"/>
            <a:ext cx="304800" cy="304800"/>
          </a:xfrm>
          <a:prstGeom prst="rect">
            <a:avLst/>
          </a:prstGeom>
          <a:noFill/>
        </p:spPr>
      </p:pic>
      <p:pic>
        <p:nvPicPr>
          <p:cNvPr id="30" name="Picture 2" descr="C:\Users\Bill\AppData\Local\Microsoft\Windows\Temporary Internet Files\Content.IE5\ZZXM20I8\MC900441735[1].png"/>
          <p:cNvPicPr>
            <a:picLocks noChangeAspect="1" noChangeArrowheads="1"/>
          </p:cNvPicPr>
          <p:nvPr/>
        </p:nvPicPr>
        <p:blipFill>
          <a:blip r:embed="rId8" cstate="print"/>
          <a:srcRect/>
          <a:stretch>
            <a:fillRect/>
          </a:stretch>
        </p:blipFill>
        <p:spPr bwMode="auto">
          <a:xfrm>
            <a:off x="3429000" y="6096000"/>
            <a:ext cx="304800" cy="304800"/>
          </a:xfrm>
          <a:prstGeom prst="rect">
            <a:avLst/>
          </a:prstGeom>
          <a:noFill/>
        </p:spPr>
      </p:pic>
      <p:sp>
        <p:nvSpPr>
          <p:cNvPr id="31" name="TextBox 30"/>
          <p:cNvSpPr txBox="1"/>
          <p:nvPr/>
        </p:nvSpPr>
        <p:spPr>
          <a:xfrm>
            <a:off x="3657600" y="6096000"/>
            <a:ext cx="2362200" cy="246221"/>
          </a:xfrm>
          <a:prstGeom prst="rect">
            <a:avLst/>
          </a:prstGeom>
          <a:noFill/>
        </p:spPr>
        <p:txBody>
          <a:bodyPr wrap="square" rtlCol="0">
            <a:spAutoFit/>
          </a:bodyPr>
          <a:lstStyle/>
          <a:p>
            <a:r>
              <a:rPr lang="en-US" sz="1000" b="1" dirty="0" smtClean="0">
                <a:solidFill>
                  <a:srgbClr val="0000CC"/>
                </a:solidFill>
              </a:rPr>
              <a:t>CCC Energy Corps Crew Locations</a:t>
            </a:r>
            <a:endParaRPr lang="en-US" sz="1000" b="1" dirty="0">
              <a:solidFill>
                <a:srgbClr val="0000CC"/>
              </a:solidFill>
            </a:endParaRPr>
          </a:p>
        </p:txBody>
      </p:sp>
      <p:pic>
        <p:nvPicPr>
          <p:cNvPr id="32" name="Picture 31"/>
          <p:cNvPicPr>
            <a:picLocks noChangeAspect="1"/>
          </p:cNvPicPr>
          <p:nvPr/>
        </p:nvPicPr>
        <p:blipFill>
          <a:blip r:embed="rId9" cstate="print"/>
          <a:stretch>
            <a:fillRect/>
          </a:stretch>
        </p:blipFill>
        <p:spPr>
          <a:xfrm>
            <a:off x="7315200" y="4191000"/>
            <a:ext cx="1600200" cy="1704827"/>
          </a:xfrm>
          <a:prstGeom prst="rect">
            <a:avLst/>
          </a:prstGeom>
        </p:spPr>
      </p:pic>
      <p:sp>
        <p:nvSpPr>
          <p:cNvPr id="34" name="TextBox 33"/>
          <p:cNvSpPr txBox="1"/>
          <p:nvPr/>
        </p:nvSpPr>
        <p:spPr>
          <a:xfrm>
            <a:off x="7772400" y="228600"/>
            <a:ext cx="990600" cy="215444"/>
          </a:xfrm>
          <a:prstGeom prst="rect">
            <a:avLst/>
          </a:prstGeom>
          <a:noFill/>
        </p:spPr>
        <p:txBody>
          <a:bodyPr wrap="square" rtlCol="0">
            <a:spAutoFit/>
          </a:bodyPr>
          <a:lstStyle/>
          <a:p>
            <a:r>
              <a:rPr lang="en-US" sz="800" b="1" i="1" dirty="0" smtClean="0">
                <a:solidFill>
                  <a:schemeClr val="bg1"/>
                </a:solidFill>
              </a:rPr>
              <a:t>  Energy  Corps </a:t>
            </a:r>
            <a:endParaRPr lang="en-US" sz="800" b="1" i="1" dirty="0">
              <a:solidFill>
                <a:schemeClr val="bg1"/>
              </a:solidFill>
            </a:endParaRPr>
          </a:p>
        </p:txBody>
      </p:sp>
      <p:sp>
        <p:nvSpPr>
          <p:cNvPr id="25" name="TextBox 24"/>
          <p:cNvSpPr txBox="1"/>
          <p:nvPr/>
        </p:nvSpPr>
        <p:spPr>
          <a:xfrm>
            <a:off x="2514600" y="6400800"/>
            <a:ext cx="4419600" cy="276999"/>
          </a:xfrm>
          <a:prstGeom prst="rect">
            <a:avLst/>
          </a:prstGeom>
          <a:noFill/>
        </p:spPr>
        <p:txBody>
          <a:bodyPr wrap="square">
            <a:spAutoFit/>
          </a:bodyPr>
          <a:lstStyle/>
          <a:p>
            <a:pPr fontAlgn="auto">
              <a:spcBef>
                <a:spcPts val="0"/>
              </a:spcBef>
              <a:spcAft>
                <a:spcPts val="0"/>
              </a:spcAft>
              <a:defRPr/>
            </a:pPr>
            <a:r>
              <a:rPr lang="en-US" sz="1200" b="1" dirty="0" smtClean="0">
                <a:solidFill>
                  <a:srgbClr val="0F5A02"/>
                </a:solidFill>
                <a:latin typeface="Arial" pitchFamily="34" charset="0"/>
                <a:cs typeface="Arial" pitchFamily="34" charset="0"/>
              </a:rPr>
              <a:t>   20 January 2016  -  California  Conservation  Corps</a:t>
            </a:r>
            <a:endParaRPr lang="en-US" sz="1400" b="1" dirty="0">
              <a:solidFill>
                <a:srgbClr val="0F5A02"/>
              </a:solidFill>
              <a:latin typeface="Arial Narrow"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7"/>
          <p:cNvSpPr txBox="1">
            <a:spLocks noChangeArrowheads="1"/>
          </p:cNvSpPr>
          <p:nvPr/>
        </p:nvSpPr>
        <p:spPr bwMode="auto">
          <a:xfrm>
            <a:off x="533400" y="1143000"/>
            <a:ext cx="8077200" cy="5293757"/>
          </a:xfrm>
          <a:prstGeom prst="rect">
            <a:avLst/>
          </a:prstGeom>
          <a:noFill/>
          <a:ln w="9525">
            <a:noFill/>
            <a:miter lim="800000"/>
            <a:headEnd/>
            <a:tailEnd/>
          </a:ln>
        </p:spPr>
        <p:txBody>
          <a:bodyPr wrap="square">
            <a:spAutoFit/>
          </a:bodyPr>
          <a:lstStyle/>
          <a:p>
            <a:r>
              <a:rPr lang="en-US" dirty="0" smtClean="0"/>
              <a:t>The CCC’s Energy Corps Program is designed to meet the following goals:</a:t>
            </a:r>
          </a:p>
          <a:p>
            <a:endParaRPr lang="en-US" sz="500" u="sng" dirty="0" smtClean="0"/>
          </a:p>
          <a:p>
            <a:pPr marL="285750" lvl="0" indent="-285750">
              <a:buClr>
                <a:srgbClr val="0000CC"/>
              </a:buClr>
              <a:buSzPct val="110000"/>
              <a:buFont typeface="Wingdings" pitchFamily="2" charset="2"/>
              <a:buChar char="Ø"/>
            </a:pPr>
            <a:r>
              <a:rPr lang="en-US" sz="1500" b="1" u="sng" dirty="0" smtClean="0">
                <a:solidFill>
                  <a:srgbClr val="0000CC"/>
                </a:solidFill>
              </a:rPr>
              <a:t>Provide Extensive Energy Industry Training and Work Experience</a:t>
            </a:r>
            <a:endParaRPr lang="en-US" sz="1500" dirty="0" smtClean="0"/>
          </a:p>
          <a:p>
            <a:pPr lvl="0">
              <a:buClr>
                <a:srgbClr val="0000CC"/>
              </a:buClr>
            </a:pPr>
            <a:endParaRPr lang="en-US" sz="500" u="sng" dirty="0" smtClean="0"/>
          </a:p>
          <a:p>
            <a:pPr lvl="1">
              <a:buClr>
                <a:srgbClr val="0000CC"/>
              </a:buClr>
              <a:buFont typeface="Courier New" pitchFamily="49" charset="0"/>
              <a:buChar char="o"/>
            </a:pPr>
            <a:r>
              <a:rPr lang="en-US" sz="1600" dirty="0" smtClean="0"/>
              <a:t>   </a:t>
            </a:r>
            <a:r>
              <a:rPr lang="en-US" sz="1400" b="1" u="sng" dirty="0" smtClean="0">
                <a:solidFill>
                  <a:srgbClr val="0000CC"/>
                </a:solidFill>
              </a:rPr>
              <a:t>Energy Industry Training</a:t>
            </a:r>
            <a:r>
              <a:rPr lang="en-US" sz="1400" b="1" dirty="0" smtClean="0">
                <a:solidFill>
                  <a:srgbClr val="0000CC"/>
                </a:solidFill>
              </a:rPr>
              <a:t> - </a:t>
            </a:r>
            <a:r>
              <a:rPr lang="en-US" sz="1400" dirty="0" smtClean="0"/>
              <a:t>Extensive energy industry training experience for</a:t>
            </a:r>
          </a:p>
          <a:p>
            <a:pPr lvl="1">
              <a:buClr>
                <a:srgbClr val="0000CC"/>
              </a:buClr>
            </a:pPr>
            <a:r>
              <a:rPr lang="en-US" sz="1400" dirty="0" smtClean="0"/>
              <a:t>      Corpsmembers (young adults from 18 to 25, and recently returned veterans up to 29).</a:t>
            </a:r>
          </a:p>
          <a:p>
            <a:pPr lvl="1">
              <a:buClr>
                <a:srgbClr val="0000CC"/>
              </a:buClr>
            </a:pPr>
            <a:r>
              <a:rPr lang="en-US" sz="500" dirty="0" smtClean="0"/>
              <a:t>  </a:t>
            </a:r>
          </a:p>
          <a:p>
            <a:pPr lvl="1">
              <a:buClr>
                <a:srgbClr val="0000CC"/>
              </a:buClr>
              <a:buFont typeface="Courier New" pitchFamily="49" charset="0"/>
              <a:buChar char="o"/>
            </a:pPr>
            <a:r>
              <a:rPr lang="en-US" sz="1400" dirty="0" smtClean="0"/>
              <a:t>   </a:t>
            </a:r>
            <a:r>
              <a:rPr lang="en-US" sz="1400" b="1" u="sng" dirty="0" smtClean="0">
                <a:solidFill>
                  <a:srgbClr val="0000CC"/>
                </a:solidFill>
              </a:rPr>
              <a:t>Energy Industry Work Experience</a:t>
            </a:r>
            <a:r>
              <a:rPr lang="en-US" sz="1400" b="1" dirty="0" smtClean="0">
                <a:solidFill>
                  <a:srgbClr val="0000CC"/>
                </a:solidFill>
              </a:rPr>
              <a:t> - </a:t>
            </a:r>
            <a:r>
              <a:rPr lang="en-US" sz="1400" dirty="0" smtClean="0"/>
              <a:t>Helping to develop the ‘next generation’ of energy</a:t>
            </a:r>
          </a:p>
          <a:p>
            <a:pPr lvl="1">
              <a:buClr>
                <a:srgbClr val="0000CC"/>
              </a:buClr>
            </a:pPr>
            <a:r>
              <a:rPr lang="en-US" sz="1400" dirty="0" smtClean="0"/>
              <a:t>     industry workers through extensive energy industry work experience and a continuum of </a:t>
            </a:r>
          </a:p>
          <a:p>
            <a:pPr lvl="1">
              <a:buClr>
                <a:srgbClr val="0000CC"/>
              </a:buClr>
            </a:pPr>
            <a:r>
              <a:rPr lang="en-US" sz="1400" dirty="0" smtClean="0"/>
              <a:t>     on-the-job training and education.</a:t>
            </a:r>
          </a:p>
          <a:p>
            <a:pPr lvl="1">
              <a:buClr>
                <a:srgbClr val="0000CC"/>
              </a:buClr>
            </a:pPr>
            <a:endParaRPr lang="en-US" sz="500" dirty="0" smtClean="0"/>
          </a:p>
          <a:p>
            <a:pPr lvl="1">
              <a:buClr>
                <a:srgbClr val="0000CC"/>
              </a:buClr>
              <a:buFont typeface="Courier New" pitchFamily="49" charset="0"/>
              <a:buChar char="o"/>
            </a:pPr>
            <a:r>
              <a:rPr lang="en-US" sz="1400" b="1" dirty="0" smtClean="0">
                <a:solidFill>
                  <a:srgbClr val="0000CC"/>
                </a:solidFill>
              </a:rPr>
              <a:t>   </a:t>
            </a:r>
            <a:r>
              <a:rPr lang="en-US" sz="1400" b="1" u="sng" dirty="0" smtClean="0">
                <a:solidFill>
                  <a:srgbClr val="0000CC"/>
                </a:solidFill>
              </a:rPr>
              <a:t>Create Energy Job Opportunity Pathways</a:t>
            </a:r>
            <a:r>
              <a:rPr lang="en-US" sz="1400" b="1" dirty="0" smtClean="0">
                <a:solidFill>
                  <a:srgbClr val="0000CC"/>
                </a:solidFill>
              </a:rPr>
              <a:t> - </a:t>
            </a:r>
            <a:r>
              <a:rPr lang="en-US" sz="1400" dirty="0" smtClean="0"/>
              <a:t>Creating partnerships with energy</a:t>
            </a:r>
          </a:p>
          <a:p>
            <a:pPr lvl="1">
              <a:buClr>
                <a:srgbClr val="0000CC"/>
              </a:buClr>
            </a:pPr>
            <a:r>
              <a:rPr lang="en-US" sz="1400" dirty="0" smtClean="0"/>
              <a:t>     industry companies that develop into employment opportunity ‘pathways’ for</a:t>
            </a:r>
          </a:p>
          <a:p>
            <a:pPr lvl="1">
              <a:buClr>
                <a:srgbClr val="0000CC"/>
              </a:buClr>
            </a:pPr>
            <a:r>
              <a:rPr lang="en-US" sz="1400" dirty="0" smtClean="0"/>
              <a:t>     Corpsmembers interested in pursuing careers in the energy industry. </a:t>
            </a:r>
          </a:p>
          <a:p>
            <a:pPr lvl="0">
              <a:buClr>
                <a:srgbClr val="0000CC"/>
              </a:buClr>
            </a:pPr>
            <a:endParaRPr lang="en-US" sz="500" u="sng" dirty="0" smtClean="0">
              <a:solidFill>
                <a:srgbClr val="0000CC"/>
              </a:solidFill>
            </a:endParaRPr>
          </a:p>
          <a:p>
            <a:pPr marL="285750" lvl="0" indent="-285750">
              <a:buClr>
                <a:srgbClr val="0000CC"/>
              </a:buClr>
              <a:buSzPct val="110000"/>
              <a:buFont typeface="Wingdings" pitchFamily="2" charset="2"/>
              <a:buChar char="Ø"/>
            </a:pPr>
            <a:r>
              <a:rPr lang="en-US" sz="1500" dirty="0" smtClean="0">
                <a:solidFill>
                  <a:srgbClr val="0000CC"/>
                </a:solidFill>
              </a:rPr>
              <a:t> </a:t>
            </a:r>
            <a:r>
              <a:rPr lang="en-US" sz="1500" b="1" u="sng" dirty="0" smtClean="0">
                <a:solidFill>
                  <a:srgbClr val="0000CC"/>
                </a:solidFill>
              </a:rPr>
              <a:t>Save Energy and Reduce Operating Costs for LEAs</a:t>
            </a:r>
          </a:p>
          <a:p>
            <a:pPr lvl="0">
              <a:buClr>
                <a:srgbClr val="0000CC"/>
              </a:buClr>
            </a:pPr>
            <a:endParaRPr lang="en-US" sz="500" dirty="0" smtClean="0">
              <a:solidFill>
                <a:srgbClr val="0000CC"/>
              </a:solidFill>
            </a:endParaRPr>
          </a:p>
          <a:p>
            <a:pPr lvl="1">
              <a:buClr>
                <a:srgbClr val="0000CC"/>
              </a:buClr>
              <a:buFont typeface="Courier New" pitchFamily="49" charset="0"/>
              <a:buChar char="o"/>
            </a:pPr>
            <a:r>
              <a:rPr lang="en-US" sz="1600" dirty="0" smtClean="0">
                <a:solidFill>
                  <a:srgbClr val="0000CC"/>
                </a:solidFill>
              </a:rPr>
              <a:t>  </a:t>
            </a:r>
            <a:r>
              <a:rPr lang="en-US" sz="1400" b="1" u="sng" dirty="0" smtClean="0">
                <a:solidFill>
                  <a:srgbClr val="0000CC"/>
                </a:solidFill>
              </a:rPr>
              <a:t>Energy Opportunity Surveys</a:t>
            </a:r>
            <a:r>
              <a:rPr lang="en-US" sz="1400" dirty="0" smtClean="0">
                <a:solidFill>
                  <a:srgbClr val="0000CC"/>
                </a:solidFill>
              </a:rPr>
              <a:t> - </a:t>
            </a:r>
            <a:r>
              <a:rPr lang="en-US" sz="1400" dirty="0" smtClean="0"/>
              <a:t>Conduct thousands of energy industry standard ASHRAE </a:t>
            </a:r>
          </a:p>
          <a:p>
            <a:pPr lvl="1">
              <a:buClr>
                <a:srgbClr val="0000CC"/>
              </a:buClr>
            </a:pPr>
            <a:r>
              <a:rPr lang="en-US" sz="1400" dirty="0" smtClean="0"/>
              <a:t>     compliant ‘no cost’ and ‘low cost’ whole building Energy Opportunity Surveys (energy</a:t>
            </a:r>
          </a:p>
          <a:p>
            <a:pPr lvl="1">
              <a:buClr>
                <a:srgbClr val="0000CC"/>
              </a:buClr>
            </a:pPr>
            <a:r>
              <a:rPr lang="en-US" sz="1400" dirty="0" smtClean="0"/>
              <a:t>     audits) for LEAs (providing LEAs with on sight collection of all energy systems and energy</a:t>
            </a:r>
          </a:p>
          <a:p>
            <a:pPr lvl="1">
              <a:buClr>
                <a:srgbClr val="0000CC"/>
              </a:buClr>
            </a:pPr>
            <a:r>
              <a:rPr lang="en-US" sz="1400" dirty="0" smtClean="0"/>
              <a:t>     use data, detailed energy use and physical inventory site information necessary to identify,</a:t>
            </a:r>
          </a:p>
          <a:p>
            <a:pPr lvl="1">
              <a:buClr>
                <a:srgbClr val="0000CC"/>
              </a:buClr>
            </a:pPr>
            <a:r>
              <a:rPr lang="en-US" sz="1400" dirty="0" smtClean="0"/>
              <a:t>     calculate, and recommend available energy savings opportunities). </a:t>
            </a:r>
          </a:p>
          <a:p>
            <a:pPr lvl="1">
              <a:buClr>
                <a:srgbClr val="0000CC"/>
              </a:buClr>
            </a:pPr>
            <a:endParaRPr lang="en-US" sz="500" u="sng" dirty="0" smtClean="0"/>
          </a:p>
          <a:p>
            <a:pPr lvl="1">
              <a:buClr>
                <a:srgbClr val="0000CC"/>
              </a:buClr>
            </a:pPr>
            <a:endParaRPr lang="en-US" sz="500" u="sng" dirty="0" smtClean="0"/>
          </a:p>
          <a:p>
            <a:pPr lvl="1">
              <a:buClr>
                <a:srgbClr val="0000CC"/>
              </a:buClr>
              <a:buFont typeface="Courier New" pitchFamily="49" charset="0"/>
              <a:buChar char="o"/>
            </a:pPr>
            <a:r>
              <a:rPr lang="en-US" sz="1400" dirty="0" smtClean="0"/>
              <a:t>  </a:t>
            </a:r>
            <a:r>
              <a:rPr lang="en-US" sz="1400" b="1" u="sng" dirty="0" smtClean="0">
                <a:solidFill>
                  <a:srgbClr val="0000CC"/>
                </a:solidFill>
              </a:rPr>
              <a:t>Retrofit Installation</a:t>
            </a:r>
            <a:r>
              <a:rPr lang="en-US" sz="1400" b="1" dirty="0" smtClean="0">
                <a:solidFill>
                  <a:srgbClr val="0000CC"/>
                </a:solidFill>
              </a:rPr>
              <a:t> - </a:t>
            </a:r>
            <a:r>
              <a:rPr lang="en-US" sz="1400" dirty="0" smtClean="0"/>
              <a:t>Perform ‘low cost’ Energy Efficiency Retrofit installations that</a:t>
            </a:r>
          </a:p>
          <a:p>
            <a:pPr lvl="1">
              <a:buClr>
                <a:srgbClr val="0000CC"/>
              </a:buClr>
            </a:pPr>
            <a:r>
              <a:rPr lang="en-US" sz="1400" dirty="0" smtClean="0"/>
              <a:t>     generate substantial (and sustainable) energy &amp; cost savings for LEAs.</a:t>
            </a:r>
          </a:p>
          <a:p>
            <a:pPr lvl="1">
              <a:buClr>
                <a:srgbClr val="0000CC"/>
              </a:buClr>
            </a:pPr>
            <a:endParaRPr lang="en-US" sz="500" u="sng" dirty="0" smtClean="0"/>
          </a:p>
          <a:p>
            <a:pPr lvl="1">
              <a:buClr>
                <a:srgbClr val="0000CC"/>
              </a:buClr>
              <a:buFont typeface="Courier New" pitchFamily="49" charset="0"/>
              <a:buChar char="o"/>
            </a:pPr>
            <a:r>
              <a:rPr lang="en-US" sz="1400" dirty="0" smtClean="0"/>
              <a:t>  </a:t>
            </a:r>
            <a:r>
              <a:rPr lang="en-US" sz="1400" b="1" u="sng" dirty="0" smtClean="0">
                <a:solidFill>
                  <a:srgbClr val="0000CC"/>
                </a:solidFill>
              </a:rPr>
              <a:t>“Best Practices”</a:t>
            </a:r>
            <a:r>
              <a:rPr lang="en-US" sz="1400" b="1" dirty="0" smtClean="0">
                <a:solidFill>
                  <a:srgbClr val="0000CC"/>
                </a:solidFill>
              </a:rPr>
              <a:t> - </a:t>
            </a:r>
            <a:r>
              <a:rPr lang="en-US" sz="1400" dirty="0" smtClean="0"/>
              <a:t>Provide LEA facility management and staff with detailed Operations</a:t>
            </a:r>
          </a:p>
          <a:p>
            <a:pPr lvl="1">
              <a:buClr>
                <a:srgbClr val="0000CC"/>
              </a:buClr>
            </a:pPr>
            <a:r>
              <a:rPr lang="en-US" sz="1400" dirty="0" smtClean="0"/>
              <a:t>    and Maintenance (O&amp;M) whole building ‘Best Practices’ for energy efficiency. </a:t>
            </a:r>
          </a:p>
        </p:txBody>
      </p:sp>
      <p:pic>
        <p:nvPicPr>
          <p:cNvPr id="3075" name="Picture 7" descr="ccc logo large jpeg.jpg"/>
          <p:cNvPicPr>
            <a:picLocks noChangeAspect="1" noChangeArrowheads="1"/>
          </p:cNvPicPr>
          <p:nvPr/>
        </p:nvPicPr>
        <p:blipFill>
          <a:blip r:embed="rId3" cstate="print"/>
          <a:srcRect/>
          <a:stretch>
            <a:fillRect/>
          </a:stretch>
        </p:blipFill>
        <p:spPr bwMode="auto">
          <a:xfrm>
            <a:off x="304800" y="152400"/>
            <a:ext cx="762000" cy="762000"/>
          </a:xfrm>
          <a:prstGeom prst="rect">
            <a:avLst/>
          </a:prstGeom>
          <a:noFill/>
          <a:ln w="9525">
            <a:noFill/>
            <a:miter lim="800000"/>
            <a:headEnd/>
            <a:tailEnd/>
          </a:ln>
        </p:spPr>
      </p:pic>
      <p:sp>
        <p:nvSpPr>
          <p:cNvPr id="9" name="Rectangle 2"/>
          <p:cNvSpPr txBox="1">
            <a:spLocks noChangeArrowheads="1"/>
          </p:cNvSpPr>
          <p:nvPr/>
        </p:nvSpPr>
        <p:spPr>
          <a:xfrm>
            <a:off x="1295400" y="274638"/>
            <a:ext cx="6248400" cy="715962"/>
          </a:xfrm>
          <a:prstGeom prst="rect">
            <a:avLst/>
          </a:prstGeom>
        </p:spPr>
        <p:txBody>
          <a:bodyPr anchor="ctr"/>
          <a:lstStyle/>
          <a:p>
            <a:pPr algn="ctr" fontAlgn="auto">
              <a:spcAft>
                <a:spcPts val="0"/>
              </a:spcAft>
              <a:defRPr/>
            </a:pPr>
            <a:r>
              <a:rPr lang="en-US" sz="2400" dirty="0" smtClean="0">
                <a:solidFill>
                  <a:srgbClr val="0000FF"/>
                </a:solidFill>
                <a:latin typeface="Arial" pitchFamily="34" charset="0"/>
                <a:ea typeface="+mj-ea"/>
                <a:cs typeface="Arial" pitchFamily="34" charset="0"/>
              </a:rPr>
              <a:t>Energy Corps Program</a:t>
            </a:r>
            <a:endParaRPr lang="en-US" sz="2400" dirty="0">
              <a:solidFill>
                <a:srgbClr val="0000FF"/>
              </a:solidFill>
              <a:latin typeface="Arial" pitchFamily="34" charset="0"/>
              <a:ea typeface="+mj-ea"/>
              <a:cs typeface="Arial" pitchFamily="34" charset="0"/>
            </a:endParaRPr>
          </a:p>
          <a:p>
            <a:pPr algn="ctr" fontAlgn="auto">
              <a:spcAft>
                <a:spcPts val="0"/>
              </a:spcAft>
              <a:defRPr/>
            </a:pPr>
            <a:r>
              <a:rPr lang="en-US" sz="2000" i="1" dirty="0">
                <a:solidFill>
                  <a:srgbClr val="0000FF"/>
                </a:solidFill>
                <a:latin typeface="Arial" pitchFamily="34" charset="0"/>
                <a:ea typeface="+mj-ea"/>
                <a:cs typeface="Arial" pitchFamily="34" charset="0"/>
              </a:rPr>
              <a:t>- </a:t>
            </a:r>
            <a:r>
              <a:rPr lang="en-US" sz="2000" i="1" dirty="0" smtClean="0">
                <a:solidFill>
                  <a:srgbClr val="0000FF"/>
                </a:solidFill>
                <a:latin typeface="Arial" pitchFamily="34" charset="0"/>
                <a:ea typeface="+mj-ea"/>
                <a:cs typeface="Arial" pitchFamily="34" charset="0"/>
              </a:rPr>
              <a:t> Proposition 39 Goals  -</a:t>
            </a:r>
            <a:endParaRPr lang="en-US" sz="2000" i="1" dirty="0">
              <a:solidFill>
                <a:srgbClr val="0000FF"/>
              </a:solidFill>
              <a:latin typeface="Arial" pitchFamily="34" charset="0"/>
              <a:ea typeface="+mj-ea"/>
              <a:cs typeface="Arial" pitchFamily="34" charset="0"/>
            </a:endParaRPr>
          </a:p>
        </p:txBody>
      </p:sp>
      <p:sp>
        <p:nvSpPr>
          <p:cNvPr id="8" name="Slide Number Placeholder 7"/>
          <p:cNvSpPr>
            <a:spLocks noGrp="1"/>
          </p:cNvSpPr>
          <p:nvPr>
            <p:ph type="sldNum" sz="quarter" idx="12"/>
          </p:nvPr>
        </p:nvSpPr>
        <p:spPr/>
        <p:txBody>
          <a:bodyPr/>
          <a:lstStyle/>
          <a:p>
            <a:pPr>
              <a:defRPr/>
            </a:pPr>
            <a:fld id="{EAFCC655-948C-4B50-AF2E-C72A889324D0}" type="slidenum">
              <a:rPr lang="en-US" smtClean="0"/>
              <a:pPr>
                <a:defRPr/>
              </a:pPr>
              <a:t>4</a:t>
            </a:fld>
            <a:endParaRPr lang="en-US" dirty="0"/>
          </a:p>
        </p:txBody>
      </p:sp>
      <p:pic>
        <p:nvPicPr>
          <p:cNvPr id="10" name="Picture 5" descr="C:\Users\Bill\AppData\Local\Microsoft\Windows\Temporary Internet Files\Content.IE5\WYI5C8AZ\MP900430642[1].jpg"/>
          <p:cNvPicPr>
            <a:picLocks noChangeAspect="1" noChangeArrowheads="1"/>
          </p:cNvPicPr>
          <p:nvPr/>
        </p:nvPicPr>
        <p:blipFill>
          <a:blip r:embed="rId4" cstate="print"/>
          <a:srcRect/>
          <a:stretch>
            <a:fillRect/>
          </a:stretch>
        </p:blipFill>
        <p:spPr bwMode="auto">
          <a:xfrm>
            <a:off x="7657504" y="152400"/>
            <a:ext cx="1259484" cy="838200"/>
          </a:xfrm>
          <a:prstGeom prst="rect">
            <a:avLst/>
          </a:prstGeom>
          <a:noFill/>
          <a:ln w="9525">
            <a:noFill/>
            <a:miter lim="800000"/>
            <a:headEnd/>
            <a:tailEnd/>
          </a:ln>
        </p:spPr>
      </p:pic>
      <p:sp>
        <p:nvSpPr>
          <p:cNvPr id="14" name="TextBox 13"/>
          <p:cNvSpPr txBox="1"/>
          <p:nvPr/>
        </p:nvSpPr>
        <p:spPr>
          <a:xfrm>
            <a:off x="7772400" y="228600"/>
            <a:ext cx="990600" cy="215444"/>
          </a:xfrm>
          <a:prstGeom prst="rect">
            <a:avLst/>
          </a:prstGeom>
          <a:noFill/>
        </p:spPr>
        <p:txBody>
          <a:bodyPr wrap="square" rtlCol="0">
            <a:spAutoFit/>
          </a:bodyPr>
          <a:lstStyle/>
          <a:p>
            <a:r>
              <a:rPr lang="en-US" sz="800" b="1" i="1" dirty="0" smtClean="0">
                <a:solidFill>
                  <a:schemeClr val="bg1"/>
                </a:solidFill>
              </a:rPr>
              <a:t>  Energy  Corps </a:t>
            </a:r>
            <a:endParaRPr lang="en-US" sz="800" b="1" i="1" dirty="0">
              <a:solidFill>
                <a:schemeClr val="bg1"/>
              </a:solidFill>
            </a:endParaRPr>
          </a:p>
        </p:txBody>
      </p:sp>
      <p:pic>
        <p:nvPicPr>
          <p:cNvPr id="15" name="Picture 2" descr="UC Davis Energy Efficiency Center"/>
          <p:cNvPicPr>
            <a:picLocks noChangeAspect="1" noChangeArrowheads="1"/>
          </p:cNvPicPr>
          <p:nvPr/>
        </p:nvPicPr>
        <p:blipFill>
          <a:blip r:embed="rId5" cstate="print"/>
          <a:srcRect/>
          <a:stretch>
            <a:fillRect/>
          </a:stretch>
        </p:blipFill>
        <p:spPr bwMode="auto">
          <a:xfrm>
            <a:off x="6629400" y="5029200"/>
            <a:ext cx="1752600" cy="324939"/>
          </a:xfrm>
          <a:prstGeom prst="rect">
            <a:avLst/>
          </a:prstGeom>
          <a:noFill/>
          <a:ln>
            <a:solidFill>
              <a:schemeClr val="accent1"/>
            </a:solidFill>
          </a:ln>
        </p:spPr>
      </p:pic>
      <p:sp>
        <p:nvSpPr>
          <p:cNvPr id="12" name="TextBox 11"/>
          <p:cNvSpPr txBox="1"/>
          <p:nvPr/>
        </p:nvSpPr>
        <p:spPr>
          <a:xfrm>
            <a:off x="2514600" y="6400800"/>
            <a:ext cx="4419600" cy="276999"/>
          </a:xfrm>
          <a:prstGeom prst="rect">
            <a:avLst/>
          </a:prstGeom>
          <a:noFill/>
        </p:spPr>
        <p:txBody>
          <a:bodyPr wrap="square">
            <a:spAutoFit/>
          </a:bodyPr>
          <a:lstStyle/>
          <a:p>
            <a:pPr fontAlgn="auto">
              <a:spcBef>
                <a:spcPts val="0"/>
              </a:spcBef>
              <a:spcAft>
                <a:spcPts val="0"/>
              </a:spcAft>
              <a:defRPr/>
            </a:pPr>
            <a:r>
              <a:rPr lang="en-US" sz="1200" b="1" dirty="0" smtClean="0">
                <a:solidFill>
                  <a:srgbClr val="0F5A02"/>
                </a:solidFill>
                <a:latin typeface="Arial" pitchFamily="34" charset="0"/>
                <a:cs typeface="Arial" pitchFamily="34" charset="0"/>
              </a:rPr>
              <a:t>   20 January 2016  -  California  Conservation  Corps</a:t>
            </a:r>
            <a:endParaRPr lang="en-US" sz="1400" b="1" dirty="0">
              <a:solidFill>
                <a:srgbClr val="0F5A02"/>
              </a:solidFill>
              <a:latin typeface="Arial Narrow"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p:cNvPicPr>
            <a:picLocks noChangeAspect="1" noChangeArrowheads="1"/>
          </p:cNvPicPr>
          <p:nvPr/>
        </p:nvPicPr>
        <p:blipFill>
          <a:blip r:embed="rId2" cstate="print"/>
          <a:srcRect/>
          <a:stretch>
            <a:fillRect/>
          </a:stretch>
        </p:blipFill>
        <p:spPr bwMode="auto">
          <a:xfrm>
            <a:off x="4582026" y="1445839"/>
            <a:ext cx="4161988" cy="4861788"/>
          </a:xfrm>
          <a:prstGeom prst="rect">
            <a:avLst/>
          </a:prstGeom>
          <a:noFill/>
          <a:ln w="9525">
            <a:noFill/>
            <a:miter lim="800000"/>
            <a:headEnd/>
            <a:tailEnd/>
          </a:ln>
        </p:spPr>
      </p:pic>
      <p:sp>
        <p:nvSpPr>
          <p:cNvPr id="109" name="Oval 2"/>
          <p:cNvSpPr>
            <a:spLocks noChangeArrowheads="1"/>
          </p:cNvSpPr>
          <p:nvPr/>
        </p:nvSpPr>
        <p:spPr bwMode="auto">
          <a:xfrm>
            <a:off x="1430227" y="3733800"/>
            <a:ext cx="2925548" cy="2673165"/>
          </a:xfrm>
          <a:prstGeom prst="ellipse">
            <a:avLst/>
          </a:prstGeom>
          <a:solidFill>
            <a:schemeClr val="accent5">
              <a:lumMod val="40000"/>
              <a:lumOff val="60000"/>
              <a:alpha val="90000"/>
            </a:schemeClr>
          </a:solidFill>
          <a:ln w="9525" algn="ctr">
            <a:noFill/>
            <a:round/>
            <a:headEnd/>
            <a:tailEnd/>
          </a:ln>
        </p:spPr>
        <p:txBody>
          <a:bodyPr wrap="none" anchor="ctr"/>
          <a:lstStyle/>
          <a:p>
            <a:endParaRPr lang="en-US" dirty="0">
              <a:latin typeface="Calibri" pitchFamily="34" charset="0"/>
            </a:endParaRPr>
          </a:p>
        </p:txBody>
      </p:sp>
      <p:sp>
        <p:nvSpPr>
          <p:cNvPr id="8203" name="Curved Down Arrow 30"/>
          <p:cNvSpPr>
            <a:spLocks noChangeArrowheads="1"/>
          </p:cNvSpPr>
          <p:nvPr/>
        </p:nvSpPr>
        <p:spPr bwMode="auto">
          <a:xfrm>
            <a:off x="10744200" y="3886200"/>
            <a:ext cx="685800" cy="304800"/>
          </a:xfrm>
          <a:prstGeom prst="curvedDownArrow">
            <a:avLst>
              <a:gd name="adj1" fmla="val 25000"/>
              <a:gd name="adj2" fmla="val 50000"/>
              <a:gd name="adj3" fmla="val 25000"/>
            </a:avLst>
          </a:prstGeom>
          <a:noFill/>
          <a:ln w="9525" algn="ctr">
            <a:noFill/>
            <a:round/>
            <a:headEnd/>
            <a:tailEnd/>
          </a:ln>
        </p:spPr>
        <p:txBody>
          <a:bodyPr/>
          <a:lstStyle/>
          <a:p>
            <a:pPr marL="342900" indent="-342900" algn="ctr">
              <a:spcBef>
                <a:spcPct val="20000"/>
              </a:spcBef>
            </a:pPr>
            <a:endParaRPr lang="en-US" dirty="0">
              <a:latin typeface="Calibri" pitchFamily="34" charset="0"/>
            </a:endParaRPr>
          </a:p>
        </p:txBody>
      </p:sp>
      <p:sp>
        <p:nvSpPr>
          <p:cNvPr id="57" name="Rectangle 2"/>
          <p:cNvSpPr txBox="1">
            <a:spLocks noChangeArrowheads="1"/>
          </p:cNvSpPr>
          <p:nvPr/>
        </p:nvSpPr>
        <p:spPr>
          <a:xfrm>
            <a:off x="1143000" y="152400"/>
            <a:ext cx="6477000" cy="563563"/>
          </a:xfrm>
          <a:prstGeom prst="rect">
            <a:avLst/>
          </a:prstGeom>
        </p:spPr>
        <p:txBody>
          <a:bodyPr anchor="ctr"/>
          <a:lstStyle/>
          <a:p>
            <a:pPr algn="ctr" fontAlgn="auto">
              <a:spcAft>
                <a:spcPts val="0"/>
              </a:spcAft>
              <a:defRPr/>
            </a:pPr>
            <a:r>
              <a:rPr lang="en-US" sz="2400" dirty="0" smtClean="0">
                <a:solidFill>
                  <a:srgbClr val="0000FF"/>
                </a:solidFill>
                <a:latin typeface="Arial" pitchFamily="34" charset="0"/>
                <a:ea typeface="+mj-ea"/>
                <a:cs typeface="Arial" pitchFamily="34" charset="0"/>
              </a:rPr>
              <a:t>Energy Corps Program </a:t>
            </a:r>
            <a:endParaRPr lang="en-US" sz="2400" dirty="0">
              <a:solidFill>
                <a:srgbClr val="0000FF"/>
              </a:solidFill>
              <a:latin typeface="Arial" pitchFamily="34" charset="0"/>
              <a:ea typeface="+mj-ea"/>
              <a:cs typeface="Arial" pitchFamily="34" charset="0"/>
            </a:endParaRPr>
          </a:p>
        </p:txBody>
      </p:sp>
      <p:sp>
        <p:nvSpPr>
          <p:cNvPr id="59" name="TextBox 58"/>
          <p:cNvSpPr txBox="1"/>
          <p:nvPr/>
        </p:nvSpPr>
        <p:spPr>
          <a:xfrm rot="5400000">
            <a:off x="4020977" y="-2085200"/>
            <a:ext cx="492443" cy="5791200"/>
          </a:xfrm>
          <a:prstGeom prst="rect">
            <a:avLst/>
          </a:prstGeom>
          <a:noFill/>
          <a:ln w="25400">
            <a:noFill/>
          </a:ln>
          <a:effectLst/>
        </p:spPr>
        <p:txBody>
          <a:bodyPr vert="vert270" wrap="square">
            <a:spAutoFit/>
          </a:bodyPr>
          <a:lstStyle/>
          <a:p>
            <a:pPr algn="ctr" fontAlgn="auto">
              <a:spcAft>
                <a:spcPts val="0"/>
              </a:spcAft>
              <a:defRPr/>
            </a:pPr>
            <a:r>
              <a:rPr lang="en-US" sz="2000" i="1" dirty="0" smtClean="0">
                <a:solidFill>
                  <a:srgbClr val="0000FF"/>
                </a:solidFill>
                <a:latin typeface="Arial" pitchFamily="34" charset="0"/>
                <a:ea typeface="+mj-ea"/>
                <a:cs typeface="Arial" pitchFamily="34" charset="0"/>
              </a:rPr>
              <a:t>- Proposition 39 Funded Services For LEAs -</a:t>
            </a:r>
            <a:endParaRPr lang="en-US" sz="2000" i="1" dirty="0">
              <a:solidFill>
                <a:srgbClr val="0000FF"/>
              </a:solidFill>
              <a:latin typeface="Arial" pitchFamily="34" charset="0"/>
              <a:ea typeface="+mj-ea"/>
              <a:cs typeface="Arial" pitchFamily="34" charset="0"/>
            </a:endParaRPr>
          </a:p>
        </p:txBody>
      </p:sp>
      <p:sp>
        <p:nvSpPr>
          <p:cNvPr id="42" name="Slide Number Placeholder 41"/>
          <p:cNvSpPr>
            <a:spLocks noGrp="1"/>
          </p:cNvSpPr>
          <p:nvPr>
            <p:ph type="sldNum" sz="quarter" idx="12"/>
          </p:nvPr>
        </p:nvSpPr>
        <p:spPr/>
        <p:txBody>
          <a:bodyPr/>
          <a:lstStyle/>
          <a:p>
            <a:pPr>
              <a:defRPr/>
            </a:pPr>
            <a:fld id="{045E0299-17C0-4858-ACD9-97C0464CD8F2}" type="slidenum">
              <a:rPr lang="en-US" smtClean="0"/>
              <a:pPr>
                <a:defRPr/>
              </a:pPr>
              <a:t>5</a:t>
            </a:fld>
            <a:endParaRPr lang="en-US" dirty="0"/>
          </a:p>
        </p:txBody>
      </p:sp>
      <p:sp>
        <p:nvSpPr>
          <p:cNvPr id="44" name="TextBox 43"/>
          <p:cNvSpPr txBox="1"/>
          <p:nvPr/>
        </p:nvSpPr>
        <p:spPr>
          <a:xfrm rot="5400000">
            <a:off x="526747" y="2182851"/>
            <a:ext cx="1107996" cy="1704290"/>
          </a:xfrm>
          <a:prstGeom prst="rect">
            <a:avLst/>
          </a:prstGeom>
          <a:solidFill>
            <a:schemeClr val="accent3">
              <a:lumMod val="60000"/>
              <a:lumOff val="40000"/>
              <a:alpha val="65000"/>
            </a:schemeClr>
          </a:solidFill>
          <a:ln w="25400">
            <a:solidFill>
              <a:schemeClr val="accent3">
                <a:lumMod val="50000"/>
              </a:schemeClr>
            </a:solidFill>
          </a:ln>
          <a:effectLst/>
        </p:spPr>
        <p:txBody>
          <a:bodyPr vert="vert270" wrap="square">
            <a:spAutoFit/>
          </a:bodyPr>
          <a:lstStyle/>
          <a:p>
            <a:pPr algn="ctr" fontAlgn="auto">
              <a:spcBef>
                <a:spcPts val="0"/>
              </a:spcBef>
              <a:spcAft>
                <a:spcPts val="0"/>
              </a:spcAft>
              <a:defRPr/>
            </a:pPr>
            <a:r>
              <a:rPr lang="en-US" sz="1200" b="1" dirty="0" smtClean="0">
                <a:solidFill>
                  <a:srgbClr val="0000FF"/>
                </a:solidFill>
                <a:latin typeface="Arial" pitchFamily="34" charset="0"/>
                <a:cs typeface="Arial" pitchFamily="34" charset="0"/>
              </a:rPr>
              <a:t>CCC Providing</a:t>
            </a:r>
          </a:p>
          <a:p>
            <a:pPr algn="ctr" fontAlgn="auto">
              <a:spcBef>
                <a:spcPts val="0"/>
              </a:spcBef>
              <a:spcAft>
                <a:spcPts val="0"/>
              </a:spcAft>
              <a:defRPr/>
            </a:pPr>
            <a:r>
              <a:rPr lang="en-US" sz="1200" b="1" dirty="0" smtClean="0">
                <a:solidFill>
                  <a:srgbClr val="0000FF"/>
                </a:solidFill>
                <a:latin typeface="Arial" pitchFamily="34" charset="0"/>
                <a:cs typeface="Arial" pitchFamily="34" charset="0"/>
              </a:rPr>
              <a:t>‘No Cost’ &amp; ‘Low Cost’ EE &amp; RE Services</a:t>
            </a:r>
          </a:p>
          <a:p>
            <a:pPr algn="ctr" fontAlgn="auto">
              <a:spcBef>
                <a:spcPts val="0"/>
              </a:spcBef>
              <a:spcAft>
                <a:spcPts val="0"/>
              </a:spcAft>
              <a:defRPr/>
            </a:pPr>
            <a:r>
              <a:rPr lang="en-US" sz="1200" b="1" dirty="0" smtClean="0">
                <a:solidFill>
                  <a:srgbClr val="0000FF"/>
                </a:solidFill>
                <a:latin typeface="Arial" pitchFamily="34" charset="0"/>
                <a:cs typeface="Arial" pitchFamily="34" charset="0"/>
              </a:rPr>
              <a:t>Statewide For LEAs </a:t>
            </a:r>
            <a:endParaRPr lang="en-US" sz="1200" b="1" dirty="0">
              <a:solidFill>
                <a:srgbClr val="0000FF"/>
              </a:solidFill>
              <a:latin typeface="+mn-lt"/>
              <a:cs typeface="+mn-cs"/>
            </a:endParaRPr>
          </a:p>
        </p:txBody>
      </p:sp>
      <p:pic>
        <p:nvPicPr>
          <p:cNvPr id="46" name="Picture 5" descr="C:\Users\Bill\AppData\Local\Microsoft\Windows\Temporary Internet Files\Content.IE5\WYI5C8AZ\MP900430642[1].jpg"/>
          <p:cNvPicPr>
            <a:picLocks noChangeAspect="1" noChangeArrowheads="1"/>
          </p:cNvPicPr>
          <p:nvPr/>
        </p:nvPicPr>
        <p:blipFill>
          <a:blip r:embed="rId3" cstate="print"/>
          <a:srcRect/>
          <a:stretch>
            <a:fillRect/>
          </a:stretch>
        </p:blipFill>
        <p:spPr bwMode="auto">
          <a:xfrm>
            <a:off x="7657504" y="152400"/>
            <a:ext cx="1259484" cy="838200"/>
          </a:xfrm>
          <a:prstGeom prst="rect">
            <a:avLst/>
          </a:prstGeom>
          <a:noFill/>
          <a:ln w="9525">
            <a:noFill/>
            <a:miter lim="800000"/>
            <a:headEnd/>
            <a:tailEnd/>
          </a:ln>
        </p:spPr>
      </p:pic>
      <p:sp>
        <p:nvSpPr>
          <p:cNvPr id="61" name="Right Arrow 60"/>
          <p:cNvSpPr/>
          <p:nvPr/>
        </p:nvSpPr>
        <p:spPr>
          <a:xfrm rot="5400000">
            <a:off x="2397701" y="1813718"/>
            <a:ext cx="990600" cy="411163"/>
          </a:xfrm>
          <a:prstGeom prst="rightArrow">
            <a:avLst/>
          </a:prstGeom>
          <a:gradFill>
            <a:gsLst>
              <a:gs pos="0">
                <a:srgbClr val="FFEFD1"/>
              </a:gs>
              <a:gs pos="64999">
                <a:srgbClr val="F0EBD5"/>
              </a:gs>
              <a:gs pos="100000">
                <a:srgbClr val="D1C39F"/>
              </a:gs>
            </a:gsLst>
            <a:lin ang="5400000" scaled="0"/>
          </a:gra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dirty="0" smtClean="0">
                <a:solidFill>
                  <a:schemeClr val="tx1"/>
                </a:solidFill>
              </a:rPr>
              <a:t>    $        </a:t>
            </a:r>
            <a:endParaRPr lang="en-US" sz="1000" dirty="0">
              <a:solidFill>
                <a:schemeClr val="tx1"/>
              </a:solidFill>
            </a:endParaRPr>
          </a:p>
        </p:txBody>
      </p:sp>
      <p:sp>
        <p:nvSpPr>
          <p:cNvPr id="53" name="Text Box 14"/>
          <p:cNvSpPr txBox="1">
            <a:spLocks noChangeArrowheads="1"/>
          </p:cNvSpPr>
          <p:nvPr/>
        </p:nvSpPr>
        <p:spPr bwMode="auto">
          <a:xfrm>
            <a:off x="2167504" y="1413403"/>
            <a:ext cx="1524000" cy="720197"/>
          </a:xfrm>
          <a:prstGeom prst="rect">
            <a:avLst/>
          </a:prstGeom>
          <a:gradFill>
            <a:gsLst>
              <a:gs pos="0">
                <a:srgbClr val="FFEFD1"/>
              </a:gs>
              <a:gs pos="64999">
                <a:srgbClr val="F0EBD5"/>
              </a:gs>
              <a:gs pos="100000">
                <a:srgbClr val="D1C39F"/>
              </a:gs>
            </a:gsLst>
            <a:lin ang="2700000" scaled="0"/>
          </a:gradFill>
          <a:ln w="25400" algn="ctr">
            <a:solidFill>
              <a:srgbClr val="0000CC"/>
            </a:solidFill>
            <a:miter lim="800000"/>
            <a:headEnd/>
            <a:tailEnd/>
          </a:ln>
        </p:spPr>
        <p:txBody>
          <a:bodyPr wrap="square">
            <a:spAutoFit/>
          </a:bodyPr>
          <a:lstStyle/>
          <a:p>
            <a:pPr marL="342900" indent="-342900" algn="ctr" fontAlgn="auto">
              <a:spcBef>
                <a:spcPct val="20000"/>
              </a:spcBef>
              <a:spcAft>
                <a:spcPts val="0"/>
              </a:spcAft>
              <a:defRPr/>
            </a:pPr>
            <a:r>
              <a:rPr lang="en-US" sz="1200" b="1" u="sng" dirty="0" smtClean="0">
                <a:solidFill>
                  <a:srgbClr val="0000CC"/>
                </a:solidFill>
                <a:latin typeface="Arial" pitchFamily="34" charset="0"/>
                <a:cs typeface="Arial" pitchFamily="34" charset="0"/>
              </a:rPr>
              <a:t>Prop 39 Funding</a:t>
            </a:r>
            <a:endParaRPr lang="en-US" sz="1200" b="1" dirty="0" smtClean="0">
              <a:solidFill>
                <a:srgbClr val="0000CC"/>
              </a:solidFill>
              <a:latin typeface="Arial" pitchFamily="34" charset="0"/>
              <a:cs typeface="Arial" pitchFamily="34" charset="0"/>
            </a:endParaRPr>
          </a:p>
          <a:p>
            <a:pPr marL="342900" indent="-342900" algn="ctr" fontAlgn="auto">
              <a:spcBef>
                <a:spcPct val="20000"/>
              </a:spcBef>
              <a:spcAft>
                <a:spcPts val="0"/>
              </a:spcAft>
              <a:defRPr/>
            </a:pPr>
            <a:r>
              <a:rPr lang="en-US" sz="1200" b="1" dirty="0" smtClean="0">
                <a:solidFill>
                  <a:srgbClr val="C00000"/>
                </a:solidFill>
                <a:latin typeface="Arial" pitchFamily="34" charset="0"/>
                <a:cs typeface="Arial" pitchFamily="34" charset="0"/>
              </a:rPr>
              <a:t>Annual Allocation</a:t>
            </a:r>
          </a:p>
          <a:p>
            <a:pPr marL="342900" indent="-342900" algn="ctr" fontAlgn="auto">
              <a:spcBef>
                <a:spcPct val="20000"/>
              </a:spcBef>
              <a:spcAft>
                <a:spcPts val="0"/>
              </a:spcAft>
              <a:defRPr/>
            </a:pPr>
            <a:r>
              <a:rPr lang="en-US" sz="1200" b="1" dirty="0" smtClean="0">
                <a:solidFill>
                  <a:srgbClr val="C00000"/>
                </a:solidFill>
                <a:latin typeface="Arial" pitchFamily="34" charset="0"/>
                <a:cs typeface="Arial" pitchFamily="34" charset="0"/>
              </a:rPr>
              <a:t>$5.0 Million</a:t>
            </a:r>
          </a:p>
        </p:txBody>
      </p:sp>
      <p:pic>
        <p:nvPicPr>
          <p:cNvPr id="8241" name="Picture 80" descr="ccc logo large jpeg.jpg"/>
          <p:cNvPicPr>
            <a:picLocks noChangeAspect="1" noChangeArrowheads="1"/>
          </p:cNvPicPr>
          <p:nvPr/>
        </p:nvPicPr>
        <p:blipFill>
          <a:blip r:embed="rId4" cstate="print"/>
          <a:srcRect/>
          <a:stretch>
            <a:fillRect/>
          </a:stretch>
        </p:blipFill>
        <p:spPr bwMode="auto">
          <a:xfrm>
            <a:off x="304800" y="152400"/>
            <a:ext cx="762000" cy="762000"/>
          </a:xfrm>
          <a:prstGeom prst="rect">
            <a:avLst/>
          </a:prstGeom>
          <a:noFill/>
          <a:ln w="9525">
            <a:noFill/>
            <a:miter lim="800000"/>
            <a:headEnd/>
            <a:tailEnd/>
          </a:ln>
        </p:spPr>
      </p:pic>
      <p:sp>
        <p:nvSpPr>
          <p:cNvPr id="65" name="Right Arrow 64"/>
          <p:cNvSpPr/>
          <p:nvPr/>
        </p:nvSpPr>
        <p:spPr>
          <a:xfrm>
            <a:off x="1752600" y="4601514"/>
            <a:ext cx="762000" cy="443625"/>
          </a:xfrm>
          <a:prstGeom prst="rightArrow">
            <a:avLst/>
          </a:prstGeom>
          <a:gradFill>
            <a:gsLst>
              <a:gs pos="0">
                <a:srgbClr val="FFEFD1"/>
              </a:gs>
              <a:gs pos="64999">
                <a:srgbClr val="F0EBD5"/>
              </a:gs>
              <a:gs pos="100000">
                <a:srgbClr val="D1C39F"/>
              </a:gs>
            </a:gsLst>
            <a:lin ang="5400000" scaled="0"/>
          </a:gra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dirty="0" smtClean="0">
                <a:solidFill>
                  <a:schemeClr val="tx1"/>
                </a:solidFill>
              </a:rPr>
              <a:t>    </a:t>
            </a:r>
            <a:endParaRPr lang="en-US" sz="1000" dirty="0">
              <a:solidFill>
                <a:schemeClr val="tx1"/>
              </a:solidFill>
            </a:endParaRPr>
          </a:p>
        </p:txBody>
      </p:sp>
      <p:sp>
        <p:nvSpPr>
          <p:cNvPr id="56" name="Text Box 14"/>
          <p:cNvSpPr txBox="1">
            <a:spLocks noChangeArrowheads="1"/>
          </p:cNvSpPr>
          <p:nvPr/>
        </p:nvSpPr>
        <p:spPr bwMode="auto">
          <a:xfrm>
            <a:off x="228600" y="3962400"/>
            <a:ext cx="1676400" cy="1163395"/>
          </a:xfrm>
          <a:prstGeom prst="rect">
            <a:avLst/>
          </a:prstGeom>
          <a:gradFill>
            <a:gsLst>
              <a:gs pos="0">
                <a:srgbClr val="FFEFD1"/>
              </a:gs>
              <a:gs pos="64999">
                <a:srgbClr val="F0EBD5"/>
              </a:gs>
              <a:gs pos="100000">
                <a:srgbClr val="D1C39F"/>
              </a:gs>
            </a:gsLst>
            <a:lin ang="2700000" scaled="0"/>
          </a:gradFill>
          <a:ln w="25400" algn="ctr">
            <a:solidFill>
              <a:srgbClr val="0000CC"/>
            </a:solidFill>
            <a:miter lim="800000"/>
            <a:headEnd/>
            <a:tailEnd/>
          </a:ln>
        </p:spPr>
        <p:txBody>
          <a:bodyPr wrap="square">
            <a:spAutoFit/>
          </a:bodyPr>
          <a:lstStyle/>
          <a:p>
            <a:pPr marL="342900" indent="-342900" algn="ctr" fontAlgn="auto">
              <a:spcBef>
                <a:spcPct val="20000"/>
              </a:spcBef>
              <a:spcAft>
                <a:spcPts val="0"/>
              </a:spcAft>
              <a:defRPr/>
            </a:pPr>
            <a:r>
              <a:rPr lang="en-US" sz="1200" b="1" u="sng" dirty="0" smtClean="0">
                <a:solidFill>
                  <a:srgbClr val="0000CC"/>
                </a:solidFill>
                <a:latin typeface="Arial" pitchFamily="34" charset="0"/>
                <a:cs typeface="Arial" pitchFamily="34" charset="0"/>
              </a:rPr>
              <a:t>Prop 39 Funding</a:t>
            </a:r>
          </a:p>
          <a:p>
            <a:pPr marL="342900" indent="-342900" fontAlgn="auto">
              <a:spcBef>
                <a:spcPct val="20000"/>
              </a:spcBef>
              <a:spcAft>
                <a:spcPts val="0"/>
              </a:spcAft>
              <a:defRPr/>
            </a:pPr>
            <a:r>
              <a:rPr lang="en-US" sz="1200" b="1" dirty="0" smtClean="0">
                <a:solidFill>
                  <a:srgbClr val="C00000"/>
                </a:solidFill>
                <a:latin typeface="Arial" pitchFamily="34" charset="0"/>
                <a:cs typeface="Arial" pitchFamily="34" charset="0"/>
              </a:rPr>
              <a:t>LEA Submits EEP to</a:t>
            </a:r>
          </a:p>
          <a:p>
            <a:pPr marL="342900" indent="-342900" fontAlgn="auto">
              <a:spcBef>
                <a:spcPct val="20000"/>
              </a:spcBef>
              <a:spcAft>
                <a:spcPts val="0"/>
              </a:spcAft>
              <a:defRPr/>
            </a:pPr>
            <a:r>
              <a:rPr lang="en-US" sz="1200" b="1" dirty="0" smtClean="0">
                <a:solidFill>
                  <a:srgbClr val="C00000"/>
                </a:solidFill>
                <a:latin typeface="Arial" pitchFamily="34" charset="0"/>
                <a:cs typeface="Arial" pitchFamily="34" charset="0"/>
              </a:rPr>
              <a:t>CEC For Approval  -</a:t>
            </a:r>
          </a:p>
          <a:p>
            <a:pPr marL="342900" indent="-342900" fontAlgn="auto">
              <a:spcBef>
                <a:spcPct val="20000"/>
              </a:spcBef>
              <a:spcAft>
                <a:spcPts val="0"/>
              </a:spcAft>
              <a:defRPr/>
            </a:pPr>
            <a:r>
              <a:rPr lang="en-US" sz="1200" b="1" dirty="0" smtClean="0">
                <a:solidFill>
                  <a:srgbClr val="C00000"/>
                </a:solidFill>
                <a:latin typeface="Arial" pitchFamily="34" charset="0"/>
                <a:cs typeface="Arial" pitchFamily="34" charset="0"/>
              </a:rPr>
              <a:t>    CDE Allocates</a:t>
            </a:r>
          </a:p>
          <a:p>
            <a:pPr marL="342900" indent="-342900" fontAlgn="auto">
              <a:spcBef>
                <a:spcPct val="20000"/>
              </a:spcBef>
              <a:spcAft>
                <a:spcPts val="0"/>
              </a:spcAft>
              <a:defRPr/>
            </a:pPr>
            <a:r>
              <a:rPr lang="en-US" sz="1200" b="1" dirty="0" smtClean="0">
                <a:solidFill>
                  <a:srgbClr val="C00000"/>
                </a:solidFill>
                <a:latin typeface="Arial" pitchFamily="34" charset="0"/>
                <a:cs typeface="Arial" pitchFamily="34" charset="0"/>
              </a:rPr>
              <a:t>     Funds to LEA</a:t>
            </a:r>
          </a:p>
        </p:txBody>
      </p:sp>
      <p:pic>
        <p:nvPicPr>
          <p:cNvPr id="18434" name="Picture 2"/>
          <p:cNvPicPr>
            <a:picLocks noChangeAspect="1" noChangeArrowheads="1"/>
          </p:cNvPicPr>
          <p:nvPr/>
        </p:nvPicPr>
        <p:blipFill>
          <a:blip r:embed="rId5" cstate="print"/>
          <a:srcRect/>
          <a:stretch>
            <a:fillRect/>
          </a:stretch>
        </p:blipFill>
        <p:spPr bwMode="auto">
          <a:xfrm>
            <a:off x="4601951" y="5778016"/>
            <a:ext cx="2057400" cy="523589"/>
          </a:xfrm>
          <a:prstGeom prst="rect">
            <a:avLst/>
          </a:prstGeom>
          <a:noFill/>
          <a:ln w="9525">
            <a:noFill/>
            <a:miter lim="800000"/>
            <a:headEnd/>
            <a:tailEnd/>
          </a:ln>
        </p:spPr>
      </p:pic>
      <p:sp>
        <p:nvSpPr>
          <p:cNvPr id="45" name="TextBox 44"/>
          <p:cNvSpPr txBox="1"/>
          <p:nvPr/>
        </p:nvSpPr>
        <p:spPr>
          <a:xfrm rot="5400000">
            <a:off x="6412468" y="-557994"/>
            <a:ext cx="430887" cy="3807023"/>
          </a:xfrm>
          <a:prstGeom prst="rect">
            <a:avLst/>
          </a:prstGeom>
          <a:noFill/>
          <a:ln w="25400">
            <a:noFill/>
          </a:ln>
          <a:effectLst/>
        </p:spPr>
        <p:txBody>
          <a:bodyPr vert="vert270" wrap="square">
            <a:spAutoFit/>
          </a:bodyPr>
          <a:lstStyle/>
          <a:p>
            <a:pPr algn="ctr" fontAlgn="auto">
              <a:spcBef>
                <a:spcPts val="0"/>
              </a:spcBef>
              <a:spcAft>
                <a:spcPts val="0"/>
              </a:spcAft>
              <a:defRPr/>
            </a:pPr>
            <a:r>
              <a:rPr lang="en-US" sz="1600" b="1" i="1" dirty="0" smtClean="0">
                <a:solidFill>
                  <a:srgbClr val="0000CC"/>
                </a:solidFill>
                <a:latin typeface="Arial" pitchFamily="34" charset="0"/>
                <a:cs typeface="Arial" pitchFamily="34" charset="0"/>
              </a:rPr>
              <a:t>Distribution of 1,979 California LEAs </a:t>
            </a:r>
            <a:endParaRPr lang="en-US" sz="1600" b="1" i="1" dirty="0">
              <a:solidFill>
                <a:srgbClr val="0000CC"/>
              </a:solidFill>
              <a:latin typeface="Arial" pitchFamily="34" charset="0"/>
              <a:cs typeface="Arial" pitchFamily="34" charset="0"/>
            </a:endParaRPr>
          </a:p>
        </p:txBody>
      </p:sp>
      <p:sp>
        <p:nvSpPr>
          <p:cNvPr id="41" name="Text Box 14"/>
          <p:cNvSpPr txBox="1">
            <a:spLocks noChangeArrowheads="1"/>
          </p:cNvSpPr>
          <p:nvPr/>
        </p:nvSpPr>
        <p:spPr bwMode="auto">
          <a:xfrm>
            <a:off x="1363946" y="4572000"/>
            <a:ext cx="3009900" cy="1452705"/>
          </a:xfrm>
          <a:prstGeom prst="rect">
            <a:avLst/>
          </a:prstGeom>
          <a:noFill/>
          <a:ln w="25400" algn="ctr">
            <a:noFill/>
            <a:miter lim="800000"/>
            <a:headEnd/>
            <a:tailEnd/>
          </a:ln>
        </p:spPr>
        <p:txBody>
          <a:bodyPr wrap="square">
            <a:spAutoFit/>
          </a:bodyPr>
          <a:lstStyle/>
          <a:p>
            <a:pPr marL="342900" indent="-342900" fontAlgn="auto">
              <a:spcBef>
                <a:spcPct val="20000"/>
              </a:spcBef>
              <a:spcAft>
                <a:spcPts val="0"/>
              </a:spcAft>
              <a:defRPr/>
            </a:pPr>
            <a:r>
              <a:rPr lang="en-US" sz="1700" b="1" dirty="0" smtClean="0">
                <a:solidFill>
                  <a:srgbClr val="0000CC"/>
                </a:solidFill>
                <a:latin typeface="Arial" pitchFamily="34" charset="0"/>
                <a:cs typeface="Arial" pitchFamily="34" charset="0"/>
              </a:rPr>
              <a:t>                   </a:t>
            </a:r>
            <a:r>
              <a:rPr lang="en-US" sz="2000" b="1" dirty="0" smtClean="0">
                <a:solidFill>
                  <a:srgbClr val="0000CC"/>
                </a:solidFill>
                <a:latin typeface="Arial" pitchFamily="34" charset="0"/>
                <a:cs typeface="Arial" pitchFamily="34" charset="0"/>
              </a:rPr>
              <a:t>LEAs</a:t>
            </a:r>
          </a:p>
          <a:p>
            <a:pPr marL="342900" indent="-342900" algn="ctr" fontAlgn="auto">
              <a:spcBef>
                <a:spcPct val="20000"/>
              </a:spcBef>
              <a:spcAft>
                <a:spcPts val="0"/>
              </a:spcAft>
              <a:defRPr/>
            </a:pPr>
            <a:endParaRPr lang="en-US" sz="800" b="1" dirty="0">
              <a:solidFill>
                <a:srgbClr val="0000CC"/>
              </a:solidFill>
              <a:latin typeface="Arial" pitchFamily="34" charset="0"/>
              <a:cs typeface="Arial" pitchFamily="34" charset="0"/>
            </a:endParaRPr>
          </a:p>
          <a:p>
            <a:pPr marL="342900" indent="-342900" algn="ctr" fontAlgn="auto">
              <a:spcBef>
                <a:spcPct val="20000"/>
              </a:spcBef>
              <a:spcAft>
                <a:spcPts val="0"/>
              </a:spcAft>
              <a:defRPr/>
            </a:pPr>
            <a:endParaRPr lang="en-US" sz="500" b="1" dirty="0" smtClean="0">
              <a:solidFill>
                <a:srgbClr val="0000CC"/>
              </a:solidFill>
              <a:latin typeface="Arial" pitchFamily="34" charset="0"/>
              <a:cs typeface="Arial" pitchFamily="34" charset="0"/>
            </a:endParaRPr>
          </a:p>
          <a:p>
            <a:pPr marL="342900" indent="-342900" algn="ctr" fontAlgn="auto">
              <a:spcBef>
                <a:spcPct val="20000"/>
              </a:spcBef>
              <a:spcAft>
                <a:spcPts val="0"/>
              </a:spcAft>
              <a:defRPr/>
            </a:pPr>
            <a:r>
              <a:rPr lang="en-US" sz="1100" b="1" dirty="0" smtClean="0">
                <a:solidFill>
                  <a:srgbClr val="0000CC"/>
                </a:solidFill>
                <a:latin typeface="Arial" pitchFamily="34" charset="0"/>
                <a:cs typeface="Arial" pitchFamily="34" charset="0"/>
              </a:rPr>
              <a:t>* ‘No Cost’ Energy Opportunity Surveys</a:t>
            </a:r>
          </a:p>
          <a:p>
            <a:pPr marL="342900" indent="-342900" algn="ctr" fontAlgn="auto">
              <a:spcBef>
                <a:spcPct val="20000"/>
              </a:spcBef>
              <a:spcAft>
                <a:spcPts val="0"/>
              </a:spcAft>
              <a:defRPr/>
            </a:pPr>
            <a:r>
              <a:rPr lang="en-US" sz="1100" b="1" dirty="0" smtClean="0">
                <a:solidFill>
                  <a:srgbClr val="0000CC"/>
                </a:solidFill>
                <a:latin typeface="Arial" pitchFamily="34" charset="0"/>
                <a:cs typeface="Arial" pitchFamily="34" charset="0"/>
              </a:rPr>
              <a:t>* ‘Low Cost’ Energy Opportunity Surveys</a:t>
            </a:r>
          </a:p>
          <a:p>
            <a:pPr marL="342900" indent="-342900" algn="ctr" fontAlgn="auto">
              <a:spcBef>
                <a:spcPct val="20000"/>
              </a:spcBef>
              <a:spcAft>
                <a:spcPts val="0"/>
              </a:spcAft>
              <a:defRPr/>
            </a:pPr>
            <a:r>
              <a:rPr lang="en-US" sz="1100" b="1" dirty="0" smtClean="0">
                <a:solidFill>
                  <a:srgbClr val="0000CC"/>
                </a:solidFill>
                <a:latin typeface="Arial" pitchFamily="34" charset="0"/>
                <a:cs typeface="Arial" pitchFamily="34" charset="0"/>
              </a:rPr>
              <a:t>*  ‘Low Cost’ EE Retrofit Projects</a:t>
            </a:r>
          </a:p>
          <a:p>
            <a:pPr marL="342900" indent="-342900" algn="ctr" fontAlgn="auto">
              <a:spcBef>
                <a:spcPct val="20000"/>
              </a:spcBef>
              <a:spcAft>
                <a:spcPts val="0"/>
              </a:spcAft>
              <a:defRPr/>
            </a:pPr>
            <a:r>
              <a:rPr lang="en-US" sz="1100" b="1" dirty="0" smtClean="0">
                <a:solidFill>
                  <a:srgbClr val="0000CC"/>
                </a:solidFill>
                <a:latin typeface="Arial" pitchFamily="34" charset="0"/>
                <a:cs typeface="Arial" pitchFamily="34" charset="0"/>
              </a:rPr>
              <a:t>*  ‘No Cost' EE Presentations</a:t>
            </a:r>
          </a:p>
        </p:txBody>
      </p:sp>
      <p:sp>
        <p:nvSpPr>
          <p:cNvPr id="43" name="Right Arrow 42"/>
          <p:cNvSpPr/>
          <p:nvPr/>
        </p:nvSpPr>
        <p:spPr>
          <a:xfrm rot="5400000">
            <a:off x="2456795" y="3958260"/>
            <a:ext cx="900488" cy="439238"/>
          </a:xfrm>
          <a:prstGeom prst="rightArrow">
            <a:avLst/>
          </a:prstGeom>
          <a:gradFill>
            <a:gsLst>
              <a:gs pos="0">
                <a:srgbClr val="FFEFD1"/>
              </a:gs>
              <a:gs pos="64999">
                <a:srgbClr val="F0EBD5"/>
              </a:gs>
              <a:gs pos="100000">
                <a:srgbClr val="D1C39F"/>
              </a:gs>
            </a:gsLst>
            <a:lin ang="5400000" scaled="0"/>
          </a:gra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dirty="0" smtClean="0">
                <a:solidFill>
                  <a:schemeClr val="tx1"/>
                </a:solidFill>
              </a:rPr>
              <a:t>    </a:t>
            </a:r>
            <a:endParaRPr lang="en-US" sz="1000" dirty="0">
              <a:solidFill>
                <a:schemeClr val="tx1"/>
              </a:solidFill>
            </a:endParaRPr>
          </a:p>
        </p:txBody>
      </p:sp>
      <p:sp>
        <p:nvSpPr>
          <p:cNvPr id="50" name="TextBox 87"/>
          <p:cNvSpPr txBox="1">
            <a:spLocks noChangeArrowheads="1"/>
          </p:cNvSpPr>
          <p:nvPr/>
        </p:nvSpPr>
        <p:spPr bwMode="auto">
          <a:xfrm rot="16200000">
            <a:off x="2393742" y="3986121"/>
            <a:ext cx="1024886" cy="215444"/>
          </a:xfrm>
          <a:prstGeom prst="rect">
            <a:avLst/>
          </a:prstGeom>
          <a:noFill/>
          <a:ln w="9525">
            <a:noFill/>
            <a:miter lim="800000"/>
            <a:headEnd/>
            <a:tailEnd/>
          </a:ln>
        </p:spPr>
        <p:txBody>
          <a:bodyPr wrap="square">
            <a:spAutoFit/>
          </a:bodyPr>
          <a:lstStyle/>
          <a:p>
            <a:r>
              <a:rPr lang="en-US" sz="800" b="1" dirty="0" smtClean="0">
                <a:solidFill>
                  <a:srgbClr val="0000FF"/>
                </a:solidFill>
              </a:rPr>
              <a:t>Corpsmembers</a:t>
            </a:r>
            <a:endParaRPr lang="en-US" sz="800" b="1" dirty="0">
              <a:solidFill>
                <a:srgbClr val="0000FF"/>
              </a:solidFill>
            </a:endParaRPr>
          </a:p>
        </p:txBody>
      </p:sp>
      <p:pic>
        <p:nvPicPr>
          <p:cNvPr id="8211" name="Picture 62" descr="ccc logo large jpeg.jpg"/>
          <p:cNvPicPr>
            <a:picLocks noChangeAspect="1" noChangeArrowheads="1"/>
          </p:cNvPicPr>
          <p:nvPr/>
        </p:nvPicPr>
        <p:blipFill>
          <a:blip r:embed="rId4" cstate="print"/>
          <a:srcRect/>
          <a:stretch>
            <a:fillRect/>
          </a:stretch>
        </p:blipFill>
        <p:spPr bwMode="auto">
          <a:xfrm>
            <a:off x="2362200" y="2577797"/>
            <a:ext cx="1112239" cy="1112239"/>
          </a:xfrm>
          <a:prstGeom prst="rect">
            <a:avLst/>
          </a:prstGeom>
          <a:gradFill rotWithShape="0">
            <a:gsLst>
              <a:gs pos="0">
                <a:srgbClr val="FFEFD1"/>
              </a:gs>
              <a:gs pos="64999">
                <a:srgbClr val="F0EBD5"/>
              </a:gs>
              <a:gs pos="100000">
                <a:srgbClr val="D1C39F"/>
              </a:gs>
            </a:gsLst>
            <a:lin ang="5400000"/>
          </a:gradFill>
          <a:ln w="9525">
            <a:noFill/>
            <a:miter lim="800000"/>
            <a:headEnd/>
            <a:tailEnd/>
          </a:ln>
        </p:spPr>
      </p:pic>
      <p:sp>
        <p:nvSpPr>
          <p:cNvPr id="2" name="TextBox 1"/>
          <p:cNvSpPr txBox="1"/>
          <p:nvPr/>
        </p:nvSpPr>
        <p:spPr>
          <a:xfrm>
            <a:off x="2750232" y="2069068"/>
            <a:ext cx="321733" cy="369332"/>
          </a:xfrm>
          <a:prstGeom prst="rect">
            <a:avLst/>
          </a:prstGeom>
          <a:noFill/>
        </p:spPr>
        <p:txBody>
          <a:bodyPr wrap="square" rtlCol="0">
            <a:spAutoFit/>
          </a:bodyPr>
          <a:lstStyle/>
          <a:p>
            <a:r>
              <a:rPr lang="en-US" dirty="0" smtClean="0">
                <a:solidFill>
                  <a:srgbClr val="006600"/>
                </a:solidFill>
              </a:rPr>
              <a:t>$</a:t>
            </a:r>
            <a:endParaRPr lang="en-US" dirty="0">
              <a:solidFill>
                <a:srgbClr val="006600"/>
              </a:solidFill>
            </a:endParaRPr>
          </a:p>
        </p:txBody>
      </p:sp>
      <p:sp>
        <p:nvSpPr>
          <p:cNvPr id="38" name="TextBox 37"/>
          <p:cNvSpPr txBox="1"/>
          <p:nvPr/>
        </p:nvSpPr>
        <p:spPr>
          <a:xfrm>
            <a:off x="1828800" y="4639113"/>
            <a:ext cx="601388" cy="369332"/>
          </a:xfrm>
          <a:prstGeom prst="rect">
            <a:avLst/>
          </a:prstGeom>
          <a:noFill/>
        </p:spPr>
        <p:txBody>
          <a:bodyPr wrap="square" rtlCol="0">
            <a:spAutoFit/>
          </a:bodyPr>
          <a:lstStyle/>
          <a:p>
            <a:r>
              <a:rPr lang="en-US" dirty="0" smtClean="0">
                <a:solidFill>
                  <a:srgbClr val="006600"/>
                </a:solidFill>
              </a:rPr>
              <a:t>$$$</a:t>
            </a:r>
            <a:endParaRPr lang="en-US" dirty="0">
              <a:solidFill>
                <a:srgbClr val="006600"/>
              </a:solidFill>
            </a:endParaRPr>
          </a:p>
        </p:txBody>
      </p:sp>
      <p:sp>
        <p:nvSpPr>
          <p:cNvPr id="28" name="TextBox 27"/>
          <p:cNvSpPr txBox="1"/>
          <p:nvPr/>
        </p:nvSpPr>
        <p:spPr>
          <a:xfrm>
            <a:off x="7620000" y="228600"/>
            <a:ext cx="1371600" cy="215444"/>
          </a:xfrm>
          <a:prstGeom prst="rect">
            <a:avLst/>
          </a:prstGeom>
          <a:noFill/>
        </p:spPr>
        <p:txBody>
          <a:bodyPr wrap="square" rtlCol="0">
            <a:spAutoFit/>
          </a:bodyPr>
          <a:lstStyle/>
          <a:p>
            <a:r>
              <a:rPr lang="en-US" sz="800" b="1" i="1" dirty="0" smtClean="0">
                <a:solidFill>
                  <a:schemeClr val="bg1"/>
                </a:solidFill>
              </a:rPr>
              <a:t> Energy Corps Program</a:t>
            </a:r>
            <a:endParaRPr lang="en-US" sz="800" b="1" i="1" dirty="0">
              <a:solidFill>
                <a:schemeClr val="bg1"/>
              </a:solidFill>
            </a:endParaRPr>
          </a:p>
        </p:txBody>
      </p:sp>
      <p:sp>
        <p:nvSpPr>
          <p:cNvPr id="26" name="TextBox 25"/>
          <p:cNvSpPr txBox="1"/>
          <p:nvPr/>
        </p:nvSpPr>
        <p:spPr>
          <a:xfrm>
            <a:off x="2514600" y="6400800"/>
            <a:ext cx="4419600" cy="276999"/>
          </a:xfrm>
          <a:prstGeom prst="rect">
            <a:avLst/>
          </a:prstGeom>
          <a:noFill/>
        </p:spPr>
        <p:txBody>
          <a:bodyPr wrap="square">
            <a:spAutoFit/>
          </a:bodyPr>
          <a:lstStyle/>
          <a:p>
            <a:pPr fontAlgn="auto">
              <a:spcBef>
                <a:spcPts val="0"/>
              </a:spcBef>
              <a:spcAft>
                <a:spcPts val="0"/>
              </a:spcAft>
              <a:defRPr/>
            </a:pPr>
            <a:r>
              <a:rPr lang="en-US" sz="1200" b="1" dirty="0" smtClean="0">
                <a:solidFill>
                  <a:srgbClr val="0F5A02"/>
                </a:solidFill>
                <a:latin typeface="Arial" pitchFamily="34" charset="0"/>
                <a:cs typeface="Arial" pitchFamily="34" charset="0"/>
              </a:rPr>
              <a:t>   20 January 2016  -  California  Conservation  Corps</a:t>
            </a:r>
            <a:endParaRPr lang="en-US" sz="1400" b="1" dirty="0">
              <a:solidFill>
                <a:srgbClr val="0F5A02"/>
              </a:solidFill>
              <a:latin typeface="Arial Narrow" pitchFamily="34" charset="0"/>
              <a:cs typeface="Arial" pitchFamily="34" charset="0"/>
            </a:endParaRPr>
          </a:p>
        </p:txBody>
      </p:sp>
    </p:spTree>
    <p:extLst>
      <p:ext uri="{BB962C8B-B14F-4D97-AF65-F5344CB8AC3E}">
        <p14:creationId xmlns:p14="http://schemas.microsoft.com/office/powerpoint/2010/main" val="245302679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C:\Users\Bill\Desktop\CCC_Local_Corps_Map.JPG"/>
          <p:cNvPicPr>
            <a:picLocks noChangeAspect="1" noChangeArrowheads="1"/>
          </p:cNvPicPr>
          <p:nvPr/>
        </p:nvPicPr>
        <p:blipFill>
          <a:blip r:embed="rId2" cstate="print"/>
          <a:srcRect/>
          <a:stretch>
            <a:fillRect/>
          </a:stretch>
        </p:blipFill>
        <p:spPr bwMode="auto">
          <a:xfrm>
            <a:off x="5715000" y="1219199"/>
            <a:ext cx="3429000" cy="4594631"/>
          </a:xfrm>
          <a:prstGeom prst="rect">
            <a:avLst/>
          </a:prstGeom>
          <a:noFill/>
        </p:spPr>
      </p:pic>
      <p:pic>
        <p:nvPicPr>
          <p:cNvPr id="7199" name="Picture 66" descr="ccc logo large jpeg.jpg"/>
          <p:cNvPicPr>
            <a:picLocks noChangeAspect="1" noChangeArrowheads="1"/>
          </p:cNvPicPr>
          <p:nvPr/>
        </p:nvPicPr>
        <p:blipFill>
          <a:blip r:embed="rId3" cstate="print"/>
          <a:srcRect/>
          <a:stretch>
            <a:fillRect/>
          </a:stretch>
        </p:blipFill>
        <p:spPr bwMode="auto">
          <a:xfrm>
            <a:off x="304800" y="152400"/>
            <a:ext cx="762000" cy="762000"/>
          </a:xfrm>
          <a:prstGeom prst="rect">
            <a:avLst/>
          </a:prstGeom>
          <a:noFill/>
          <a:ln w="9525">
            <a:noFill/>
            <a:miter lim="800000"/>
            <a:headEnd/>
            <a:tailEnd/>
          </a:ln>
        </p:spPr>
      </p:pic>
      <p:sp>
        <p:nvSpPr>
          <p:cNvPr id="36" name="Slide Number Placeholder 8"/>
          <p:cNvSpPr>
            <a:spLocks noGrp="1"/>
          </p:cNvSpPr>
          <p:nvPr>
            <p:ph type="sldNum" sz="quarter" idx="12"/>
          </p:nvPr>
        </p:nvSpPr>
        <p:spPr>
          <a:xfrm>
            <a:off x="6553200" y="6356350"/>
            <a:ext cx="2133600" cy="365125"/>
          </a:xfrm>
        </p:spPr>
        <p:txBody>
          <a:bodyPr/>
          <a:lstStyle/>
          <a:p>
            <a:pPr>
              <a:defRPr/>
            </a:pPr>
            <a:fld id="{EAFCC655-948C-4B50-AF2E-C72A889324D0}" type="slidenum">
              <a:rPr lang="en-US" smtClean="0"/>
              <a:pPr>
                <a:defRPr/>
              </a:pPr>
              <a:t>6</a:t>
            </a:fld>
            <a:endParaRPr lang="en-US" dirty="0"/>
          </a:p>
        </p:txBody>
      </p:sp>
      <p:pic>
        <p:nvPicPr>
          <p:cNvPr id="50" name="Picture 5" descr="C:\Users\Bill\AppData\Local\Microsoft\Windows\Temporary Internet Files\Content.IE5\WYI5C8AZ\MP900430642[1].jpg"/>
          <p:cNvPicPr>
            <a:picLocks noChangeAspect="1" noChangeArrowheads="1"/>
          </p:cNvPicPr>
          <p:nvPr/>
        </p:nvPicPr>
        <p:blipFill>
          <a:blip r:embed="rId4" cstate="print"/>
          <a:srcRect/>
          <a:stretch>
            <a:fillRect/>
          </a:stretch>
        </p:blipFill>
        <p:spPr bwMode="auto">
          <a:xfrm>
            <a:off x="7657504" y="152400"/>
            <a:ext cx="1259484" cy="838200"/>
          </a:xfrm>
          <a:prstGeom prst="rect">
            <a:avLst/>
          </a:prstGeom>
          <a:noFill/>
          <a:ln w="9525">
            <a:noFill/>
            <a:miter lim="800000"/>
            <a:headEnd/>
            <a:tailEnd/>
          </a:ln>
        </p:spPr>
      </p:pic>
      <p:sp>
        <p:nvSpPr>
          <p:cNvPr id="51" name="Rectangle 2"/>
          <p:cNvSpPr txBox="1">
            <a:spLocks noChangeArrowheads="1"/>
          </p:cNvSpPr>
          <p:nvPr/>
        </p:nvSpPr>
        <p:spPr>
          <a:xfrm>
            <a:off x="1066800" y="274638"/>
            <a:ext cx="6629400" cy="715962"/>
          </a:xfrm>
          <a:prstGeom prst="rect">
            <a:avLst/>
          </a:prstGeom>
        </p:spPr>
        <p:txBody>
          <a:bodyPr anchor="ctr"/>
          <a:lstStyle/>
          <a:p>
            <a:pPr algn="ctr" fontAlgn="auto">
              <a:spcAft>
                <a:spcPts val="0"/>
              </a:spcAft>
              <a:defRPr/>
            </a:pPr>
            <a:r>
              <a:rPr lang="en-US" sz="2400" dirty="0" smtClean="0">
                <a:solidFill>
                  <a:srgbClr val="0000FF"/>
                </a:solidFill>
                <a:latin typeface="Arial" pitchFamily="34" charset="0"/>
                <a:ea typeface="+mj-ea"/>
                <a:cs typeface="Arial" pitchFamily="34" charset="0"/>
              </a:rPr>
              <a:t>Energy Corps Program</a:t>
            </a:r>
            <a:endParaRPr lang="en-US" sz="2400" dirty="0">
              <a:solidFill>
                <a:srgbClr val="0000FF"/>
              </a:solidFill>
              <a:latin typeface="Arial" pitchFamily="34" charset="0"/>
              <a:ea typeface="+mj-ea"/>
              <a:cs typeface="Arial" pitchFamily="34" charset="0"/>
            </a:endParaRPr>
          </a:p>
          <a:p>
            <a:pPr algn="ctr" fontAlgn="auto">
              <a:spcAft>
                <a:spcPts val="0"/>
              </a:spcAft>
              <a:defRPr/>
            </a:pPr>
            <a:r>
              <a:rPr lang="en-US" sz="2000" i="1" dirty="0">
                <a:solidFill>
                  <a:srgbClr val="0000FF"/>
                </a:solidFill>
                <a:latin typeface="Arial" pitchFamily="34" charset="0"/>
                <a:ea typeface="+mj-ea"/>
                <a:cs typeface="Arial" pitchFamily="34" charset="0"/>
              </a:rPr>
              <a:t>- </a:t>
            </a:r>
            <a:r>
              <a:rPr lang="en-US" sz="2000" i="1" dirty="0" smtClean="0">
                <a:solidFill>
                  <a:srgbClr val="0000FF"/>
                </a:solidFill>
                <a:latin typeface="Arial" pitchFamily="34" charset="0"/>
                <a:ea typeface="+mj-ea"/>
                <a:cs typeface="Arial" pitchFamily="34" charset="0"/>
              </a:rPr>
              <a:t> Proposition 39 Funded Service Offerings -</a:t>
            </a:r>
            <a:endParaRPr lang="en-US" sz="2000" i="1" dirty="0">
              <a:solidFill>
                <a:srgbClr val="0000FF"/>
              </a:solidFill>
              <a:latin typeface="Arial" pitchFamily="34" charset="0"/>
              <a:ea typeface="+mj-ea"/>
              <a:cs typeface="Arial" pitchFamily="34" charset="0"/>
            </a:endParaRPr>
          </a:p>
        </p:txBody>
      </p:sp>
      <p:pic>
        <p:nvPicPr>
          <p:cNvPr id="1026" name="Picture 2"/>
          <p:cNvPicPr>
            <a:picLocks noChangeAspect="1" noChangeArrowheads="1"/>
          </p:cNvPicPr>
          <p:nvPr/>
        </p:nvPicPr>
        <p:blipFill>
          <a:blip r:embed="rId5" cstate="print"/>
          <a:srcRect/>
          <a:stretch>
            <a:fillRect/>
          </a:stretch>
        </p:blipFill>
        <p:spPr bwMode="auto">
          <a:xfrm>
            <a:off x="0" y="2514600"/>
            <a:ext cx="5529097" cy="2620525"/>
          </a:xfrm>
          <a:prstGeom prst="rect">
            <a:avLst/>
          </a:prstGeom>
          <a:noFill/>
          <a:ln w="9525">
            <a:noFill/>
            <a:miter lim="800000"/>
            <a:headEnd/>
            <a:tailEnd/>
          </a:ln>
        </p:spPr>
      </p:pic>
      <p:sp>
        <p:nvSpPr>
          <p:cNvPr id="19" name="TextBox 18"/>
          <p:cNvSpPr txBox="1"/>
          <p:nvPr/>
        </p:nvSpPr>
        <p:spPr>
          <a:xfrm>
            <a:off x="1981200" y="2209800"/>
            <a:ext cx="533400" cy="646331"/>
          </a:xfrm>
          <a:prstGeom prst="rect">
            <a:avLst/>
          </a:prstGeom>
          <a:solidFill>
            <a:schemeClr val="bg1"/>
          </a:solidFill>
        </p:spPr>
        <p:txBody>
          <a:bodyPr wrap="square" rtlCol="0">
            <a:spAutoFit/>
          </a:bodyPr>
          <a:lstStyle/>
          <a:p>
            <a:endParaRPr lang="en-US" dirty="0" smtClean="0"/>
          </a:p>
          <a:p>
            <a:endParaRPr lang="en-US" dirty="0"/>
          </a:p>
        </p:txBody>
      </p:sp>
      <p:sp>
        <p:nvSpPr>
          <p:cNvPr id="21" name="Right Arrow 20"/>
          <p:cNvSpPr/>
          <p:nvPr/>
        </p:nvSpPr>
        <p:spPr>
          <a:xfrm rot="5400000">
            <a:off x="4229100" y="2857500"/>
            <a:ext cx="762000" cy="228600"/>
          </a:xfrm>
          <a:prstGeom prst="rightArrow">
            <a:avLst/>
          </a:prstGeom>
          <a:solidFill>
            <a:schemeClr val="accent3">
              <a:lumMod val="40000"/>
              <a:lumOff val="60000"/>
            </a:schemeClr>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dirty="0" smtClean="0">
                <a:solidFill>
                  <a:schemeClr val="tx1"/>
                </a:solidFill>
              </a:rPr>
              <a:t>    </a:t>
            </a:r>
            <a:endParaRPr lang="en-US" sz="1000" dirty="0">
              <a:solidFill>
                <a:schemeClr val="tx1"/>
              </a:solidFill>
            </a:endParaRPr>
          </a:p>
        </p:txBody>
      </p:sp>
      <p:sp>
        <p:nvSpPr>
          <p:cNvPr id="22" name="TextBox 21"/>
          <p:cNvSpPr txBox="1"/>
          <p:nvPr/>
        </p:nvSpPr>
        <p:spPr>
          <a:xfrm>
            <a:off x="2286000" y="2209800"/>
            <a:ext cx="1219200" cy="646331"/>
          </a:xfrm>
          <a:prstGeom prst="rect">
            <a:avLst/>
          </a:prstGeom>
          <a:solidFill>
            <a:schemeClr val="bg1"/>
          </a:solidFill>
        </p:spPr>
        <p:txBody>
          <a:bodyPr wrap="square" rtlCol="0">
            <a:spAutoFit/>
          </a:bodyPr>
          <a:lstStyle/>
          <a:p>
            <a:endParaRPr lang="en-US" dirty="0" smtClean="0"/>
          </a:p>
          <a:p>
            <a:endParaRPr lang="en-US" dirty="0"/>
          </a:p>
        </p:txBody>
      </p:sp>
      <p:pic>
        <p:nvPicPr>
          <p:cNvPr id="2" name="Picture 2" descr="C:\Users\Bill\AppData\Local\Microsoft\Windows\Temporary Internet Files\Content.IE5\ZZXM20I8\MC900441735[1].png"/>
          <p:cNvPicPr>
            <a:picLocks noChangeAspect="1" noChangeArrowheads="1"/>
          </p:cNvPicPr>
          <p:nvPr/>
        </p:nvPicPr>
        <p:blipFill>
          <a:blip r:embed="rId6" cstate="print"/>
          <a:srcRect/>
          <a:stretch>
            <a:fillRect/>
          </a:stretch>
        </p:blipFill>
        <p:spPr bwMode="auto">
          <a:xfrm>
            <a:off x="6477000" y="2971800"/>
            <a:ext cx="304800" cy="304800"/>
          </a:xfrm>
          <a:prstGeom prst="rect">
            <a:avLst/>
          </a:prstGeom>
          <a:noFill/>
        </p:spPr>
      </p:pic>
      <p:pic>
        <p:nvPicPr>
          <p:cNvPr id="29" name="Picture 2" descr="C:\Users\Bill\AppData\Local\Microsoft\Windows\Temporary Internet Files\Content.IE5\ZZXM20I8\MC900441735[1].png"/>
          <p:cNvPicPr>
            <a:picLocks noChangeAspect="1" noChangeArrowheads="1"/>
          </p:cNvPicPr>
          <p:nvPr/>
        </p:nvPicPr>
        <p:blipFill>
          <a:blip r:embed="rId6" cstate="print"/>
          <a:srcRect/>
          <a:stretch>
            <a:fillRect/>
          </a:stretch>
        </p:blipFill>
        <p:spPr bwMode="auto">
          <a:xfrm>
            <a:off x="7239000" y="3733800"/>
            <a:ext cx="304800" cy="304800"/>
          </a:xfrm>
          <a:prstGeom prst="rect">
            <a:avLst/>
          </a:prstGeom>
          <a:noFill/>
        </p:spPr>
      </p:pic>
      <p:pic>
        <p:nvPicPr>
          <p:cNvPr id="30" name="Picture 2" descr="C:\Users\Bill\AppData\Local\Microsoft\Windows\Temporary Internet Files\Content.IE5\ZZXM20I8\MC900441735[1].png"/>
          <p:cNvPicPr>
            <a:picLocks noChangeAspect="1" noChangeArrowheads="1"/>
          </p:cNvPicPr>
          <p:nvPr/>
        </p:nvPicPr>
        <p:blipFill>
          <a:blip r:embed="rId6" cstate="print"/>
          <a:srcRect/>
          <a:stretch>
            <a:fillRect/>
          </a:stretch>
        </p:blipFill>
        <p:spPr bwMode="auto">
          <a:xfrm>
            <a:off x="6553200" y="2057400"/>
            <a:ext cx="304800" cy="304800"/>
          </a:xfrm>
          <a:prstGeom prst="rect">
            <a:avLst/>
          </a:prstGeom>
          <a:noFill/>
        </p:spPr>
      </p:pic>
      <p:pic>
        <p:nvPicPr>
          <p:cNvPr id="31" name="Picture 2" descr="C:\Users\Bill\AppData\Local\Microsoft\Windows\Temporary Internet Files\Content.IE5\ZZXM20I8\MC900441735[1].png"/>
          <p:cNvPicPr>
            <a:picLocks noChangeAspect="1" noChangeArrowheads="1"/>
          </p:cNvPicPr>
          <p:nvPr/>
        </p:nvPicPr>
        <p:blipFill>
          <a:blip r:embed="rId6" cstate="print"/>
          <a:srcRect/>
          <a:stretch>
            <a:fillRect/>
          </a:stretch>
        </p:blipFill>
        <p:spPr bwMode="auto">
          <a:xfrm>
            <a:off x="6781800" y="2971800"/>
            <a:ext cx="304800" cy="304800"/>
          </a:xfrm>
          <a:prstGeom prst="rect">
            <a:avLst/>
          </a:prstGeom>
          <a:noFill/>
        </p:spPr>
      </p:pic>
      <p:pic>
        <p:nvPicPr>
          <p:cNvPr id="33" name="Picture 2" descr="C:\Users\Bill\AppData\Local\Microsoft\Windows\Temporary Internet Files\Content.IE5\ZZXM20I8\MC900441735[1].png"/>
          <p:cNvPicPr>
            <a:picLocks noChangeAspect="1" noChangeArrowheads="1"/>
          </p:cNvPicPr>
          <p:nvPr/>
        </p:nvPicPr>
        <p:blipFill>
          <a:blip r:embed="rId6" cstate="print"/>
          <a:srcRect/>
          <a:stretch>
            <a:fillRect/>
          </a:stretch>
        </p:blipFill>
        <p:spPr bwMode="auto">
          <a:xfrm>
            <a:off x="7620000" y="4724400"/>
            <a:ext cx="304800" cy="304800"/>
          </a:xfrm>
          <a:prstGeom prst="rect">
            <a:avLst/>
          </a:prstGeom>
          <a:noFill/>
        </p:spPr>
      </p:pic>
      <p:pic>
        <p:nvPicPr>
          <p:cNvPr id="34" name="Picture 2" descr="C:\Users\Bill\AppData\Local\Microsoft\Windows\Temporary Internet Files\Content.IE5\ZZXM20I8\MC900441735[1].png"/>
          <p:cNvPicPr>
            <a:picLocks noChangeAspect="1" noChangeArrowheads="1"/>
          </p:cNvPicPr>
          <p:nvPr/>
        </p:nvPicPr>
        <p:blipFill>
          <a:blip r:embed="rId6" cstate="print"/>
          <a:srcRect/>
          <a:stretch>
            <a:fillRect/>
          </a:stretch>
        </p:blipFill>
        <p:spPr bwMode="auto">
          <a:xfrm>
            <a:off x="7848600" y="4648200"/>
            <a:ext cx="304800" cy="304800"/>
          </a:xfrm>
          <a:prstGeom prst="rect">
            <a:avLst/>
          </a:prstGeom>
          <a:noFill/>
        </p:spPr>
      </p:pic>
      <p:pic>
        <p:nvPicPr>
          <p:cNvPr id="35" name="Picture 2" descr="C:\Users\Bill\AppData\Local\Microsoft\Windows\Temporary Internet Files\Content.IE5\ZZXM20I8\MC900441735[1].png"/>
          <p:cNvPicPr>
            <a:picLocks noChangeAspect="1" noChangeArrowheads="1"/>
          </p:cNvPicPr>
          <p:nvPr/>
        </p:nvPicPr>
        <p:blipFill>
          <a:blip r:embed="rId6" cstate="print"/>
          <a:srcRect/>
          <a:stretch>
            <a:fillRect/>
          </a:stretch>
        </p:blipFill>
        <p:spPr bwMode="auto">
          <a:xfrm>
            <a:off x="8077200" y="5410200"/>
            <a:ext cx="304800" cy="304800"/>
          </a:xfrm>
          <a:prstGeom prst="rect">
            <a:avLst/>
          </a:prstGeom>
          <a:noFill/>
        </p:spPr>
      </p:pic>
      <p:pic>
        <p:nvPicPr>
          <p:cNvPr id="37" name="Picture 2" descr="C:\Users\Bill\AppData\Local\Microsoft\Windows\Temporary Internet Files\Content.IE5\ZZXM20I8\MC900441735[1].png"/>
          <p:cNvPicPr>
            <a:picLocks noChangeAspect="1" noChangeArrowheads="1"/>
          </p:cNvPicPr>
          <p:nvPr/>
        </p:nvPicPr>
        <p:blipFill>
          <a:blip r:embed="rId6" cstate="print"/>
          <a:srcRect/>
          <a:stretch>
            <a:fillRect/>
          </a:stretch>
        </p:blipFill>
        <p:spPr bwMode="auto">
          <a:xfrm>
            <a:off x="6629400" y="3429000"/>
            <a:ext cx="304800" cy="304800"/>
          </a:xfrm>
          <a:prstGeom prst="rect">
            <a:avLst/>
          </a:prstGeom>
          <a:noFill/>
        </p:spPr>
      </p:pic>
      <p:pic>
        <p:nvPicPr>
          <p:cNvPr id="38" name="Picture 2" descr="C:\Users\Bill\AppData\Local\Microsoft\Windows\Temporary Internet Files\Content.IE5\ZZXM20I8\MC900441735[1].png"/>
          <p:cNvPicPr>
            <a:picLocks noChangeAspect="1" noChangeArrowheads="1"/>
          </p:cNvPicPr>
          <p:nvPr/>
        </p:nvPicPr>
        <p:blipFill>
          <a:blip r:embed="rId6" cstate="print"/>
          <a:srcRect/>
          <a:stretch>
            <a:fillRect/>
          </a:stretch>
        </p:blipFill>
        <p:spPr bwMode="auto">
          <a:xfrm>
            <a:off x="5943600" y="5638800"/>
            <a:ext cx="304800" cy="304800"/>
          </a:xfrm>
          <a:prstGeom prst="rect">
            <a:avLst/>
          </a:prstGeom>
          <a:noFill/>
        </p:spPr>
      </p:pic>
      <p:sp>
        <p:nvSpPr>
          <p:cNvPr id="39" name="TextBox 38"/>
          <p:cNvSpPr txBox="1"/>
          <p:nvPr/>
        </p:nvSpPr>
        <p:spPr>
          <a:xfrm>
            <a:off x="6096000" y="5715000"/>
            <a:ext cx="1981200" cy="215444"/>
          </a:xfrm>
          <a:prstGeom prst="rect">
            <a:avLst/>
          </a:prstGeom>
          <a:noFill/>
        </p:spPr>
        <p:txBody>
          <a:bodyPr wrap="square" rtlCol="0">
            <a:spAutoFit/>
          </a:bodyPr>
          <a:lstStyle/>
          <a:p>
            <a:r>
              <a:rPr lang="en-US" sz="800" dirty="0" smtClean="0"/>
              <a:t>CCC </a:t>
            </a:r>
            <a:r>
              <a:rPr lang="en-US" sz="800" dirty="0" err="1" smtClean="0"/>
              <a:t>EO</a:t>
            </a:r>
            <a:r>
              <a:rPr lang="en-US" sz="800" dirty="0" smtClean="0"/>
              <a:t> Survey Crew Locations</a:t>
            </a:r>
            <a:endParaRPr lang="en-US" sz="800" dirty="0"/>
          </a:p>
        </p:txBody>
      </p:sp>
      <p:sp>
        <p:nvSpPr>
          <p:cNvPr id="42" name="Right Arrow 41"/>
          <p:cNvSpPr/>
          <p:nvPr/>
        </p:nvSpPr>
        <p:spPr>
          <a:xfrm rot="16200000">
            <a:off x="2643763" y="5158362"/>
            <a:ext cx="275075" cy="228601"/>
          </a:xfrm>
          <a:prstGeom prst="rightArrow">
            <a:avLst/>
          </a:prstGeom>
          <a:solidFill>
            <a:schemeClr val="accent3">
              <a:lumMod val="40000"/>
              <a:lumOff val="60000"/>
            </a:schemeClr>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dirty="0" smtClean="0">
                <a:solidFill>
                  <a:schemeClr val="tx1"/>
                </a:solidFill>
              </a:rPr>
              <a:t>    </a:t>
            </a:r>
            <a:endParaRPr lang="en-US" sz="1000" dirty="0">
              <a:solidFill>
                <a:schemeClr val="tx1"/>
              </a:solidFill>
            </a:endParaRPr>
          </a:p>
        </p:txBody>
      </p:sp>
      <p:sp>
        <p:nvSpPr>
          <p:cNvPr id="54" name="TextBox 53"/>
          <p:cNvSpPr txBox="1"/>
          <p:nvPr/>
        </p:nvSpPr>
        <p:spPr>
          <a:xfrm>
            <a:off x="7620000" y="1828800"/>
            <a:ext cx="1295400" cy="1200329"/>
          </a:xfrm>
          <a:prstGeom prst="rect">
            <a:avLst/>
          </a:prstGeom>
          <a:noFill/>
          <a:ln>
            <a:solidFill>
              <a:schemeClr val="accent1">
                <a:lumMod val="75000"/>
              </a:schemeClr>
            </a:solidFill>
          </a:ln>
        </p:spPr>
        <p:txBody>
          <a:bodyPr wrap="square" rtlCol="0">
            <a:spAutoFit/>
          </a:bodyPr>
          <a:lstStyle/>
          <a:p>
            <a:pPr algn="ctr"/>
            <a:r>
              <a:rPr lang="en-US" sz="1200" b="1" dirty="0" smtClean="0">
                <a:solidFill>
                  <a:srgbClr val="0000CC"/>
                </a:solidFill>
              </a:rPr>
              <a:t>4 CCC EO Survey Crews &amp;  6 EE Retrofit Crews Operate Statewide from 8  Locations</a:t>
            </a:r>
            <a:endParaRPr lang="en-US" sz="1200" b="1" dirty="0">
              <a:solidFill>
                <a:srgbClr val="0000CC"/>
              </a:solidFill>
            </a:endParaRPr>
          </a:p>
        </p:txBody>
      </p:sp>
      <p:sp>
        <p:nvSpPr>
          <p:cNvPr id="12" name="TextBox 11"/>
          <p:cNvSpPr txBox="1"/>
          <p:nvPr/>
        </p:nvSpPr>
        <p:spPr>
          <a:xfrm rot="5400000">
            <a:off x="574357" y="1488757"/>
            <a:ext cx="984885" cy="1676400"/>
          </a:xfrm>
          <a:prstGeom prst="rect">
            <a:avLst/>
          </a:prstGeom>
          <a:solidFill>
            <a:schemeClr val="accent3">
              <a:lumMod val="40000"/>
              <a:lumOff val="60000"/>
            </a:schemeClr>
          </a:solidFill>
          <a:ln w="12700">
            <a:solidFill>
              <a:schemeClr val="accent3">
                <a:lumMod val="50000"/>
              </a:schemeClr>
            </a:solidFill>
          </a:ln>
          <a:effectLst/>
        </p:spPr>
        <p:txBody>
          <a:bodyPr vert="vert270" wrap="square">
            <a:spAutoFit/>
          </a:bodyPr>
          <a:lstStyle/>
          <a:p>
            <a:pPr algn="ctr" fontAlgn="auto">
              <a:spcBef>
                <a:spcPts val="0"/>
              </a:spcBef>
              <a:spcAft>
                <a:spcPts val="0"/>
              </a:spcAft>
              <a:defRPr/>
            </a:pPr>
            <a:r>
              <a:rPr lang="en-US" sz="1300" b="1" dirty="0" smtClean="0">
                <a:solidFill>
                  <a:srgbClr val="0000CC"/>
                </a:solidFill>
                <a:latin typeface="Arial" pitchFamily="34" charset="0"/>
                <a:cs typeface="Arial" pitchFamily="34" charset="0"/>
              </a:rPr>
              <a:t>‘</a:t>
            </a:r>
            <a:r>
              <a:rPr lang="en-US" sz="1300" b="1" u="sng" dirty="0" smtClean="0">
                <a:solidFill>
                  <a:srgbClr val="0000CC"/>
                </a:solidFill>
                <a:latin typeface="Arial" pitchFamily="34" charset="0"/>
                <a:cs typeface="Arial" pitchFamily="34" charset="0"/>
              </a:rPr>
              <a:t>No Cost’</a:t>
            </a:r>
            <a:r>
              <a:rPr lang="en-US" sz="1300" b="1" dirty="0" smtClean="0">
                <a:solidFill>
                  <a:srgbClr val="0000CC"/>
                </a:solidFill>
                <a:latin typeface="Arial" pitchFamily="34" charset="0"/>
                <a:cs typeface="Arial" pitchFamily="34" charset="0"/>
              </a:rPr>
              <a:t> </a:t>
            </a:r>
          </a:p>
          <a:p>
            <a:pPr algn="ctr" fontAlgn="auto">
              <a:spcBef>
                <a:spcPts val="0"/>
              </a:spcBef>
              <a:spcAft>
                <a:spcPts val="0"/>
              </a:spcAft>
              <a:defRPr/>
            </a:pPr>
            <a:r>
              <a:rPr lang="en-US" sz="1300" b="1" dirty="0" smtClean="0">
                <a:solidFill>
                  <a:srgbClr val="0000CC"/>
                </a:solidFill>
                <a:latin typeface="Arial" pitchFamily="34" charset="0"/>
                <a:cs typeface="Arial" pitchFamily="34" charset="0"/>
              </a:rPr>
              <a:t>&amp; ‘</a:t>
            </a:r>
            <a:r>
              <a:rPr lang="en-US" sz="1300" b="1" u="sng" dirty="0" smtClean="0">
                <a:solidFill>
                  <a:srgbClr val="0000CC"/>
                </a:solidFill>
                <a:latin typeface="Arial" pitchFamily="34" charset="0"/>
                <a:cs typeface="Arial" pitchFamily="34" charset="0"/>
              </a:rPr>
              <a:t>Low Cost</a:t>
            </a:r>
            <a:r>
              <a:rPr lang="en-US" sz="1300" b="1" dirty="0" smtClean="0">
                <a:solidFill>
                  <a:srgbClr val="0000CC"/>
                </a:solidFill>
                <a:latin typeface="Arial" pitchFamily="34" charset="0"/>
                <a:cs typeface="Arial" pitchFamily="34" charset="0"/>
              </a:rPr>
              <a:t>’</a:t>
            </a:r>
          </a:p>
          <a:p>
            <a:pPr algn="ctr" fontAlgn="auto">
              <a:spcBef>
                <a:spcPts val="0"/>
              </a:spcBef>
              <a:spcAft>
                <a:spcPts val="0"/>
              </a:spcAft>
              <a:defRPr/>
            </a:pPr>
            <a:r>
              <a:rPr lang="en-US" sz="1300" b="1" dirty="0" smtClean="0">
                <a:solidFill>
                  <a:srgbClr val="0000CC"/>
                </a:solidFill>
                <a:latin typeface="Arial" pitchFamily="34" charset="0"/>
                <a:cs typeface="Arial" pitchFamily="34" charset="0"/>
              </a:rPr>
              <a:t>Energy Opportunity Surveys For LEAs</a:t>
            </a:r>
            <a:endParaRPr lang="en-US" sz="1300" b="1" dirty="0">
              <a:solidFill>
                <a:srgbClr val="0000CC"/>
              </a:solidFill>
              <a:latin typeface="+mn-lt"/>
              <a:cs typeface="+mn-cs"/>
            </a:endParaRPr>
          </a:p>
        </p:txBody>
      </p:sp>
      <p:sp>
        <p:nvSpPr>
          <p:cNvPr id="49" name="Rectangle 48"/>
          <p:cNvSpPr/>
          <p:nvPr/>
        </p:nvSpPr>
        <p:spPr>
          <a:xfrm>
            <a:off x="228600" y="1828799"/>
            <a:ext cx="228600" cy="228600"/>
          </a:xfrm>
          <a:prstGeom prst="rect">
            <a:avLst/>
          </a:prstGeom>
          <a:solidFill>
            <a:srgbClr val="006600">
              <a:alpha val="0"/>
            </a:srgb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228600" y="1828799"/>
            <a:ext cx="152400" cy="276999"/>
          </a:xfrm>
          <a:prstGeom prst="rect">
            <a:avLst/>
          </a:prstGeom>
          <a:noFill/>
        </p:spPr>
        <p:txBody>
          <a:bodyPr wrap="square" rtlCol="0">
            <a:spAutoFit/>
          </a:bodyPr>
          <a:lstStyle/>
          <a:p>
            <a:r>
              <a:rPr lang="en-US" sz="1200" b="1" dirty="0" smtClean="0">
                <a:solidFill>
                  <a:srgbClr val="C00000"/>
                </a:solidFill>
              </a:rPr>
              <a:t>1</a:t>
            </a:r>
            <a:endParaRPr lang="en-US" sz="1200" b="1" dirty="0">
              <a:solidFill>
                <a:srgbClr val="C00000"/>
              </a:solidFill>
            </a:endParaRPr>
          </a:p>
        </p:txBody>
      </p:sp>
      <p:sp>
        <p:nvSpPr>
          <p:cNvPr id="45" name="Right Arrow 44"/>
          <p:cNvSpPr/>
          <p:nvPr/>
        </p:nvSpPr>
        <p:spPr>
          <a:xfrm rot="5400000">
            <a:off x="762000" y="2971800"/>
            <a:ext cx="533400" cy="228600"/>
          </a:xfrm>
          <a:prstGeom prst="rightArrow">
            <a:avLst/>
          </a:prstGeom>
          <a:solidFill>
            <a:schemeClr val="accent3">
              <a:lumMod val="40000"/>
              <a:lumOff val="60000"/>
            </a:schemeClr>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dirty="0" smtClean="0">
                <a:solidFill>
                  <a:schemeClr val="tx1"/>
                </a:solidFill>
              </a:rPr>
              <a:t>    </a:t>
            </a:r>
            <a:endParaRPr lang="en-US" sz="1000" dirty="0">
              <a:solidFill>
                <a:schemeClr val="tx1"/>
              </a:solidFill>
            </a:endParaRPr>
          </a:p>
        </p:txBody>
      </p:sp>
      <p:sp>
        <p:nvSpPr>
          <p:cNvPr id="40" name="TextBox 39"/>
          <p:cNvSpPr txBox="1"/>
          <p:nvPr/>
        </p:nvSpPr>
        <p:spPr>
          <a:xfrm rot="5400000">
            <a:off x="2250758" y="3845243"/>
            <a:ext cx="984885" cy="3962400"/>
          </a:xfrm>
          <a:prstGeom prst="rect">
            <a:avLst/>
          </a:prstGeom>
          <a:solidFill>
            <a:schemeClr val="accent3">
              <a:lumMod val="40000"/>
              <a:lumOff val="60000"/>
            </a:schemeClr>
          </a:solidFill>
          <a:ln w="12700">
            <a:solidFill>
              <a:schemeClr val="accent3">
                <a:lumMod val="50000"/>
              </a:schemeClr>
            </a:solidFill>
          </a:ln>
          <a:effectLst/>
        </p:spPr>
        <p:txBody>
          <a:bodyPr vert="vert270" wrap="square">
            <a:spAutoFit/>
          </a:bodyPr>
          <a:lstStyle/>
          <a:p>
            <a:pPr algn="ctr" fontAlgn="auto">
              <a:spcBef>
                <a:spcPts val="0"/>
              </a:spcBef>
              <a:spcAft>
                <a:spcPts val="0"/>
              </a:spcAft>
              <a:defRPr/>
            </a:pPr>
            <a:r>
              <a:rPr lang="en-US" sz="1300" b="1" dirty="0" smtClean="0">
                <a:solidFill>
                  <a:srgbClr val="0000CC"/>
                </a:solidFill>
                <a:latin typeface="Arial" pitchFamily="34" charset="0"/>
                <a:cs typeface="Arial" pitchFamily="34" charset="0"/>
              </a:rPr>
              <a:t>‘</a:t>
            </a:r>
            <a:r>
              <a:rPr lang="en-US" sz="1300" b="1" u="sng" dirty="0" smtClean="0">
                <a:solidFill>
                  <a:srgbClr val="0000CC"/>
                </a:solidFill>
                <a:latin typeface="Arial" pitchFamily="34" charset="0"/>
                <a:cs typeface="Arial" pitchFamily="34" charset="0"/>
              </a:rPr>
              <a:t>No Cost</a:t>
            </a:r>
            <a:r>
              <a:rPr lang="en-US" sz="1300" b="1" dirty="0" smtClean="0">
                <a:solidFill>
                  <a:srgbClr val="0000CC"/>
                </a:solidFill>
                <a:latin typeface="Arial" pitchFamily="34" charset="0"/>
                <a:cs typeface="Arial" pitchFamily="34" charset="0"/>
              </a:rPr>
              <a:t>’ &amp; ‘</a:t>
            </a:r>
            <a:r>
              <a:rPr lang="en-US" sz="1300" b="1" u="sng" dirty="0" smtClean="0">
                <a:solidFill>
                  <a:srgbClr val="0000CC"/>
                </a:solidFill>
                <a:latin typeface="Arial" pitchFamily="34" charset="0"/>
                <a:cs typeface="Arial" pitchFamily="34" charset="0"/>
              </a:rPr>
              <a:t>Low Cost</a:t>
            </a:r>
            <a:r>
              <a:rPr lang="en-US" sz="1300" b="1" dirty="0" smtClean="0">
                <a:solidFill>
                  <a:srgbClr val="0000CC"/>
                </a:solidFill>
                <a:latin typeface="Arial" pitchFamily="34" charset="0"/>
                <a:cs typeface="Arial" pitchFamily="34" charset="0"/>
              </a:rPr>
              <a:t>’ Energy Efficiency </a:t>
            </a:r>
          </a:p>
          <a:p>
            <a:pPr algn="ctr" fontAlgn="auto">
              <a:spcBef>
                <a:spcPts val="0"/>
              </a:spcBef>
              <a:spcAft>
                <a:spcPts val="0"/>
              </a:spcAft>
              <a:defRPr/>
            </a:pPr>
            <a:r>
              <a:rPr lang="en-US" sz="1300" b="1" dirty="0" smtClean="0">
                <a:solidFill>
                  <a:srgbClr val="0000CC"/>
                </a:solidFill>
                <a:latin typeface="Arial" pitchFamily="34" charset="0"/>
                <a:cs typeface="Arial" pitchFamily="34" charset="0"/>
              </a:rPr>
              <a:t>Classroom Presentations, Cooperative Education &amp; Other Educational Opportunities </a:t>
            </a:r>
          </a:p>
          <a:p>
            <a:pPr algn="ctr" fontAlgn="auto">
              <a:spcBef>
                <a:spcPts val="0"/>
              </a:spcBef>
              <a:spcAft>
                <a:spcPts val="0"/>
              </a:spcAft>
              <a:defRPr/>
            </a:pPr>
            <a:r>
              <a:rPr lang="en-US" sz="1300" b="1" dirty="0" smtClean="0">
                <a:solidFill>
                  <a:srgbClr val="0000CC"/>
                </a:solidFill>
                <a:latin typeface="Arial" pitchFamily="34" charset="0"/>
                <a:cs typeface="Arial" pitchFamily="34" charset="0"/>
              </a:rPr>
              <a:t>Provided For LEAs</a:t>
            </a:r>
            <a:endParaRPr lang="en-US" sz="1300" b="1" dirty="0">
              <a:solidFill>
                <a:srgbClr val="0000CC"/>
              </a:solidFill>
              <a:latin typeface="+mn-lt"/>
              <a:cs typeface="+mn-cs"/>
            </a:endParaRPr>
          </a:p>
        </p:txBody>
      </p:sp>
      <p:sp>
        <p:nvSpPr>
          <p:cNvPr id="53" name="Rectangle 52"/>
          <p:cNvSpPr/>
          <p:nvPr/>
        </p:nvSpPr>
        <p:spPr>
          <a:xfrm>
            <a:off x="762000" y="5334000"/>
            <a:ext cx="228600" cy="228600"/>
          </a:xfrm>
          <a:prstGeom prst="rect">
            <a:avLst/>
          </a:prstGeom>
          <a:solidFill>
            <a:srgbClr val="006600">
              <a:alpha val="0"/>
            </a:srgb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762000" y="5334000"/>
            <a:ext cx="152400" cy="276999"/>
          </a:xfrm>
          <a:prstGeom prst="rect">
            <a:avLst/>
          </a:prstGeom>
          <a:noFill/>
        </p:spPr>
        <p:txBody>
          <a:bodyPr wrap="square" rtlCol="0">
            <a:spAutoFit/>
          </a:bodyPr>
          <a:lstStyle/>
          <a:p>
            <a:r>
              <a:rPr lang="en-US" sz="1200" b="1" dirty="0" smtClean="0">
                <a:solidFill>
                  <a:srgbClr val="C00000"/>
                </a:solidFill>
              </a:rPr>
              <a:t>3</a:t>
            </a:r>
            <a:endParaRPr lang="en-US" sz="1200" b="1" dirty="0">
              <a:solidFill>
                <a:srgbClr val="C00000"/>
              </a:solidFill>
            </a:endParaRPr>
          </a:p>
        </p:txBody>
      </p:sp>
      <p:sp>
        <p:nvSpPr>
          <p:cNvPr id="18" name="TextBox 17"/>
          <p:cNvSpPr txBox="1"/>
          <p:nvPr/>
        </p:nvSpPr>
        <p:spPr>
          <a:xfrm rot="5400000">
            <a:off x="4117658" y="1374457"/>
            <a:ext cx="984885" cy="1905001"/>
          </a:xfrm>
          <a:prstGeom prst="rect">
            <a:avLst/>
          </a:prstGeom>
          <a:solidFill>
            <a:schemeClr val="accent3">
              <a:lumMod val="40000"/>
              <a:lumOff val="60000"/>
            </a:schemeClr>
          </a:solidFill>
          <a:ln w="12700">
            <a:solidFill>
              <a:schemeClr val="accent3">
                <a:lumMod val="50000"/>
              </a:schemeClr>
            </a:solidFill>
          </a:ln>
          <a:effectLst/>
        </p:spPr>
        <p:txBody>
          <a:bodyPr vert="vert270" wrap="square">
            <a:spAutoFit/>
          </a:bodyPr>
          <a:lstStyle/>
          <a:p>
            <a:pPr algn="ctr" fontAlgn="auto">
              <a:spcBef>
                <a:spcPts val="0"/>
              </a:spcBef>
              <a:spcAft>
                <a:spcPts val="0"/>
              </a:spcAft>
              <a:defRPr/>
            </a:pPr>
            <a:r>
              <a:rPr lang="en-US" sz="1300" b="1" dirty="0" smtClean="0">
                <a:solidFill>
                  <a:srgbClr val="0000CC"/>
                </a:solidFill>
                <a:latin typeface="Arial" pitchFamily="34" charset="0"/>
                <a:cs typeface="Arial" pitchFamily="34" charset="0"/>
              </a:rPr>
              <a:t>‘</a:t>
            </a:r>
            <a:r>
              <a:rPr lang="en-US" sz="1300" b="1" u="sng" dirty="0" smtClean="0">
                <a:solidFill>
                  <a:srgbClr val="0000CC"/>
                </a:solidFill>
                <a:latin typeface="Arial" pitchFamily="34" charset="0"/>
                <a:cs typeface="Arial" pitchFamily="34" charset="0"/>
              </a:rPr>
              <a:t>Low Cost’</a:t>
            </a:r>
            <a:r>
              <a:rPr lang="en-US" sz="1300" b="1" dirty="0" smtClean="0">
                <a:solidFill>
                  <a:srgbClr val="0000CC"/>
                </a:solidFill>
                <a:latin typeface="Arial" pitchFamily="34" charset="0"/>
                <a:cs typeface="Arial" pitchFamily="34" charset="0"/>
              </a:rPr>
              <a:t> </a:t>
            </a:r>
          </a:p>
          <a:p>
            <a:pPr algn="ctr" fontAlgn="auto">
              <a:spcBef>
                <a:spcPts val="0"/>
              </a:spcBef>
              <a:spcAft>
                <a:spcPts val="0"/>
              </a:spcAft>
              <a:defRPr/>
            </a:pPr>
            <a:r>
              <a:rPr lang="en-US" sz="1300" b="1" dirty="0" smtClean="0">
                <a:solidFill>
                  <a:srgbClr val="0000CC"/>
                </a:solidFill>
                <a:latin typeface="Arial" pitchFamily="34" charset="0"/>
                <a:cs typeface="Arial" pitchFamily="34" charset="0"/>
              </a:rPr>
              <a:t>Retrofit Projects</a:t>
            </a:r>
          </a:p>
          <a:p>
            <a:pPr algn="ctr" fontAlgn="auto">
              <a:spcBef>
                <a:spcPts val="0"/>
              </a:spcBef>
              <a:spcAft>
                <a:spcPts val="0"/>
              </a:spcAft>
              <a:defRPr/>
            </a:pPr>
            <a:r>
              <a:rPr lang="en-US" sz="1300" b="1" dirty="0" smtClean="0">
                <a:solidFill>
                  <a:srgbClr val="0000CC"/>
                </a:solidFill>
                <a:latin typeface="Arial" pitchFamily="34" charset="0"/>
                <a:cs typeface="Arial" pitchFamily="34" charset="0"/>
              </a:rPr>
              <a:t>(Materials &amp; Related Costs Only) For LEAs</a:t>
            </a:r>
          </a:p>
        </p:txBody>
      </p:sp>
      <p:sp>
        <p:nvSpPr>
          <p:cNvPr id="52" name="Rectangle 51"/>
          <p:cNvSpPr/>
          <p:nvPr/>
        </p:nvSpPr>
        <p:spPr>
          <a:xfrm>
            <a:off x="3657600" y="1828800"/>
            <a:ext cx="228600" cy="228600"/>
          </a:xfrm>
          <a:prstGeom prst="rect">
            <a:avLst/>
          </a:prstGeom>
          <a:solidFill>
            <a:srgbClr val="006600">
              <a:alpha val="0"/>
            </a:srgb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3657600" y="1828800"/>
            <a:ext cx="152400" cy="276999"/>
          </a:xfrm>
          <a:prstGeom prst="rect">
            <a:avLst/>
          </a:prstGeom>
          <a:noFill/>
        </p:spPr>
        <p:txBody>
          <a:bodyPr wrap="square" rtlCol="0">
            <a:spAutoFit/>
          </a:bodyPr>
          <a:lstStyle/>
          <a:p>
            <a:r>
              <a:rPr lang="en-US" sz="1200" b="1" dirty="0" smtClean="0">
                <a:solidFill>
                  <a:srgbClr val="C00000"/>
                </a:solidFill>
              </a:rPr>
              <a:t>2</a:t>
            </a:r>
            <a:endParaRPr lang="en-US" sz="1200" b="1" dirty="0">
              <a:solidFill>
                <a:srgbClr val="C00000"/>
              </a:solidFill>
            </a:endParaRPr>
          </a:p>
        </p:txBody>
      </p:sp>
      <p:sp>
        <p:nvSpPr>
          <p:cNvPr id="56" name="TextBox 55"/>
          <p:cNvSpPr txBox="1"/>
          <p:nvPr/>
        </p:nvSpPr>
        <p:spPr>
          <a:xfrm>
            <a:off x="7772400" y="228600"/>
            <a:ext cx="990600" cy="215444"/>
          </a:xfrm>
          <a:prstGeom prst="rect">
            <a:avLst/>
          </a:prstGeom>
          <a:noFill/>
        </p:spPr>
        <p:txBody>
          <a:bodyPr wrap="square" rtlCol="0">
            <a:spAutoFit/>
          </a:bodyPr>
          <a:lstStyle/>
          <a:p>
            <a:r>
              <a:rPr lang="en-US" sz="800" b="1" i="1" dirty="0" smtClean="0">
                <a:solidFill>
                  <a:schemeClr val="bg1"/>
                </a:solidFill>
              </a:rPr>
              <a:t>  Energy  Corps </a:t>
            </a:r>
            <a:endParaRPr lang="en-US" sz="800" b="1" i="1" dirty="0">
              <a:solidFill>
                <a:schemeClr val="bg1"/>
              </a:solidFill>
            </a:endParaRPr>
          </a:p>
        </p:txBody>
      </p:sp>
      <p:sp>
        <p:nvSpPr>
          <p:cNvPr id="41" name="TextBox 40"/>
          <p:cNvSpPr txBox="1"/>
          <p:nvPr/>
        </p:nvSpPr>
        <p:spPr>
          <a:xfrm>
            <a:off x="2514600" y="6400800"/>
            <a:ext cx="4419600" cy="276999"/>
          </a:xfrm>
          <a:prstGeom prst="rect">
            <a:avLst/>
          </a:prstGeom>
          <a:noFill/>
        </p:spPr>
        <p:txBody>
          <a:bodyPr wrap="square">
            <a:spAutoFit/>
          </a:bodyPr>
          <a:lstStyle/>
          <a:p>
            <a:pPr fontAlgn="auto">
              <a:spcBef>
                <a:spcPts val="0"/>
              </a:spcBef>
              <a:spcAft>
                <a:spcPts val="0"/>
              </a:spcAft>
              <a:defRPr/>
            </a:pPr>
            <a:r>
              <a:rPr lang="en-US" sz="1200" b="1" dirty="0" smtClean="0">
                <a:solidFill>
                  <a:srgbClr val="0F5A02"/>
                </a:solidFill>
                <a:latin typeface="Arial" pitchFamily="34" charset="0"/>
                <a:cs typeface="Arial" pitchFamily="34" charset="0"/>
              </a:rPr>
              <a:t>   20 January 2016  -  California  Conservation  Corps</a:t>
            </a:r>
            <a:endParaRPr lang="en-US" sz="1400" b="1" dirty="0">
              <a:solidFill>
                <a:srgbClr val="0F5A02"/>
              </a:solidFill>
              <a:latin typeface="Arial Narrow" pitchFamily="34" charset="0"/>
              <a:cs typeface="Arial" pitchFamily="34" charset="0"/>
            </a:endParaRPr>
          </a:p>
        </p:txBody>
      </p:sp>
      <p:sp>
        <p:nvSpPr>
          <p:cNvPr id="43" name="Rectangle 42"/>
          <p:cNvSpPr/>
          <p:nvPr/>
        </p:nvSpPr>
        <p:spPr>
          <a:xfrm>
            <a:off x="1524000" y="4343400"/>
            <a:ext cx="2514600" cy="762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0000CC"/>
                </a:solidFill>
                <a:latin typeface="Arial" pitchFamily="34" charset="0"/>
                <a:cs typeface="Arial" pitchFamily="34" charset="0"/>
              </a:rPr>
              <a:t>LEAs </a:t>
            </a:r>
          </a:p>
          <a:p>
            <a:pPr algn="ctr"/>
            <a:r>
              <a:rPr lang="en-US" sz="1400" b="1" dirty="0" smtClean="0">
                <a:solidFill>
                  <a:srgbClr val="0000CC"/>
                </a:solidFill>
                <a:latin typeface="Arial" pitchFamily="34" charset="0"/>
                <a:cs typeface="Arial" pitchFamily="34" charset="0"/>
              </a:rPr>
              <a:t>K-12  Schools</a:t>
            </a:r>
            <a:r>
              <a:rPr lang="en-US" b="1" dirty="0" smtClean="0">
                <a:solidFill>
                  <a:srgbClr val="0000CC"/>
                </a:solidFill>
              </a:rPr>
              <a:t> </a:t>
            </a:r>
            <a:endParaRPr lang="en-US" b="1" dirty="0">
              <a:solidFill>
                <a:srgbClr val="0000CC"/>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7" descr="ccc logo large jpeg.jpg"/>
          <p:cNvPicPr>
            <a:picLocks noChangeAspect="1" noChangeArrowheads="1"/>
          </p:cNvPicPr>
          <p:nvPr/>
        </p:nvPicPr>
        <p:blipFill>
          <a:blip r:embed="rId3" cstate="print"/>
          <a:srcRect/>
          <a:stretch>
            <a:fillRect/>
          </a:stretch>
        </p:blipFill>
        <p:spPr bwMode="auto">
          <a:xfrm>
            <a:off x="304800" y="152400"/>
            <a:ext cx="762000" cy="762000"/>
          </a:xfrm>
          <a:prstGeom prst="rect">
            <a:avLst/>
          </a:prstGeom>
          <a:noFill/>
          <a:ln w="9525">
            <a:noFill/>
            <a:miter lim="800000"/>
            <a:headEnd/>
            <a:tailEnd/>
          </a:ln>
        </p:spPr>
      </p:pic>
      <p:sp>
        <p:nvSpPr>
          <p:cNvPr id="9" name="Rectangle 2"/>
          <p:cNvSpPr txBox="1">
            <a:spLocks noChangeArrowheads="1"/>
          </p:cNvSpPr>
          <p:nvPr/>
        </p:nvSpPr>
        <p:spPr>
          <a:xfrm>
            <a:off x="1295400" y="274638"/>
            <a:ext cx="6248400" cy="715962"/>
          </a:xfrm>
          <a:prstGeom prst="rect">
            <a:avLst/>
          </a:prstGeom>
        </p:spPr>
        <p:txBody>
          <a:bodyPr anchor="ctr"/>
          <a:lstStyle/>
          <a:p>
            <a:pPr algn="ctr" fontAlgn="auto">
              <a:spcAft>
                <a:spcPts val="0"/>
              </a:spcAft>
              <a:defRPr/>
            </a:pPr>
            <a:r>
              <a:rPr lang="en-US" sz="2400" dirty="0" smtClean="0">
                <a:solidFill>
                  <a:srgbClr val="0000FF"/>
                </a:solidFill>
                <a:latin typeface="Arial" pitchFamily="34" charset="0"/>
                <a:ea typeface="+mj-ea"/>
                <a:cs typeface="Arial" pitchFamily="34" charset="0"/>
              </a:rPr>
              <a:t>Energy Corps Program</a:t>
            </a:r>
            <a:endParaRPr lang="en-US" sz="2400" dirty="0">
              <a:solidFill>
                <a:srgbClr val="0000FF"/>
              </a:solidFill>
              <a:latin typeface="Arial" pitchFamily="34" charset="0"/>
              <a:ea typeface="+mj-ea"/>
              <a:cs typeface="Arial" pitchFamily="34" charset="0"/>
            </a:endParaRPr>
          </a:p>
          <a:p>
            <a:pPr algn="ctr" fontAlgn="auto">
              <a:spcAft>
                <a:spcPts val="0"/>
              </a:spcAft>
              <a:defRPr/>
            </a:pPr>
            <a:r>
              <a:rPr lang="en-US" sz="2000" i="1" dirty="0">
                <a:solidFill>
                  <a:srgbClr val="0000FF"/>
                </a:solidFill>
                <a:latin typeface="Arial" pitchFamily="34" charset="0"/>
                <a:ea typeface="+mj-ea"/>
                <a:cs typeface="Arial" pitchFamily="34" charset="0"/>
              </a:rPr>
              <a:t>- </a:t>
            </a:r>
            <a:r>
              <a:rPr lang="en-US" sz="2000" i="1" dirty="0" smtClean="0">
                <a:solidFill>
                  <a:srgbClr val="0000FF"/>
                </a:solidFill>
                <a:latin typeface="Arial" pitchFamily="34" charset="0"/>
                <a:ea typeface="+mj-ea"/>
                <a:cs typeface="Arial" pitchFamily="34" charset="0"/>
              </a:rPr>
              <a:t> Proposition 39 Funded Program Status  </a:t>
            </a:r>
            <a:r>
              <a:rPr lang="en-US" sz="2000" i="1" dirty="0">
                <a:solidFill>
                  <a:srgbClr val="0000FF"/>
                </a:solidFill>
                <a:latin typeface="Arial" pitchFamily="34" charset="0"/>
                <a:ea typeface="+mj-ea"/>
                <a:cs typeface="Arial" pitchFamily="34" charset="0"/>
              </a:rPr>
              <a:t>-</a:t>
            </a:r>
          </a:p>
        </p:txBody>
      </p:sp>
      <p:sp>
        <p:nvSpPr>
          <p:cNvPr id="8" name="Slide Number Placeholder 7"/>
          <p:cNvSpPr>
            <a:spLocks noGrp="1"/>
          </p:cNvSpPr>
          <p:nvPr>
            <p:ph type="sldNum" sz="quarter" idx="12"/>
          </p:nvPr>
        </p:nvSpPr>
        <p:spPr/>
        <p:txBody>
          <a:bodyPr/>
          <a:lstStyle/>
          <a:p>
            <a:pPr>
              <a:defRPr/>
            </a:pPr>
            <a:fld id="{EAFCC655-948C-4B50-AF2E-C72A889324D0}" type="slidenum">
              <a:rPr lang="en-US" smtClean="0"/>
              <a:pPr>
                <a:defRPr/>
              </a:pPr>
              <a:t>7</a:t>
            </a:fld>
            <a:endParaRPr lang="en-US" dirty="0"/>
          </a:p>
        </p:txBody>
      </p:sp>
      <p:pic>
        <p:nvPicPr>
          <p:cNvPr id="10" name="Picture 5" descr="C:\Users\Bill\AppData\Local\Microsoft\Windows\Temporary Internet Files\Content.IE5\WYI5C8AZ\MP900430642[1].jpg"/>
          <p:cNvPicPr>
            <a:picLocks noChangeAspect="1" noChangeArrowheads="1"/>
          </p:cNvPicPr>
          <p:nvPr/>
        </p:nvPicPr>
        <p:blipFill>
          <a:blip r:embed="rId4" cstate="print"/>
          <a:srcRect/>
          <a:stretch>
            <a:fillRect/>
          </a:stretch>
        </p:blipFill>
        <p:spPr bwMode="auto">
          <a:xfrm>
            <a:off x="7657504" y="152400"/>
            <a:ext cx="1259484" cy="838200"/>
          </a:xfrm>
          <a:prstGeom prst="rect">
            <a:avLst/>
          </a:prstGeom>
          <a:noFill/>
          <a:ln w="9525">
            <a:noFill/>
            <a:miter lim="800000"/>
            <a:headEnd/>
            <a:tailEnd/>
          </a:ln>
        </p:spPr>
      </p:pic>
      <p:pic>
        <p:nvPicPr>
          <p:cNvPr id="2" name="Picture 2"/>
          <p:cNvPicPr>
            <a:picLocks noChangeAspect="1" noChangeArrowheads="1"/>
          </p:cNvPicPr>
          <p:nvPr/>
        </p:nvPicPr>
        <p:blipFill>
          <a:blip r:embed="rId5" cstate="print"/>
          <a:srcRect/>
          <a:stretch>
            <a:fillRect/>
          </a:stretch>
        </p:blipFill>
        <p:spPr bwMode="auto">
          <a:xfrm>
            <a:off x="2049287" y="4648200"/>
            <a:ext cx="2141713" cy="1204843"/>
          </a:xfrm>
          <a:prstGeom prst="rect">
            <a:avLst/>
          </a:prstGeom>
          <a:noFill/>
          <a:ln w="9525">
            <a:noFill/>
            <a:miter lim="800000"/>
            <a:headEnd/>
            <a:tailEnd/>
          </a:ln>
        </p:spPr>
      </p:pic>
      <p:pic>
        <p:nvPicPr>
          <p:cNvPr id="13" name="Picture 12"/>
          <p:cNvPicPr>
            <a:picLocks noChangeAspect="1"/>
          </p:cNvPicPr>
          <p:nvPr/>
        </p:nvPicPr>
        <p:blipFill>
          <a:blip r:embed="rId6" cstate="print"/>
          <a:stretch>
            <a:fillRect/>
          </a:stretch>
        </p:blipFill>
        <p:spPr>
          <a:xfrm>
            <a:off x="322130" y="4572000"/>
            <a:ext cx="1430470" cy="1524000"/>
          </a:xfrm>
          <a:prstGeom prst="rect">
            <a:avLst/>
          </a:prstGeom>
        </p:spPr>
      </p:pic>
      <p:sp>
        <p:nvSpPr>
          <p:cNvPr id="15" name="TextBox 14"/>
          <p:cNvSpPr txBox="1"/>
          <p:nvPr/>
        </p:nvSpPr>
        <p:spPr>
          <a:xfrm>
            <a:off x="7772400" y="228600"/>
            <a:ext cx="990600" cy="215444"/>
          </a:xfrm>
          <a:prstGeom prst="rect">
            <a:avLst/>
          </a:prstGeom>
          <a:noFill/>
        </p:spPr>
        <p:txBody>
          <a:bodyPr wrap="square" rtlCol="0">
            <a:spAutoFit/>
          </a:bodyPr>
          <a:lstStyle/>
          <a:p>
            <a:r>
              <a:rPr lang="en-US" sz="800" b="1" i="1" dirty="0" smtClean="0">
                <a:solidFill>
                  <a:schemeClr val="bg1"/>
                </a:solidFill>
              </a:rPr>
              <a:t>  Energy  Corps </a:t>
            </a:r>
            <a:endParaRPr lang="en-US" sz="800" b="1" i="1" dirty="0">
              <a:solidFill>
                <a:schemeClr val="bg1"/>
              </a:solidFill>
            </a:endParaRPr>
          </a:p>
        </p:txBody>
      </p:sp>
      <p:sp>
        <p:nvSpPr>
          <p:cNvPr id="16" name="TextBox 7"/>
          <p:cNvSpPr txBox="1">
            <a:spLocks noChangeArrowheads="1"/>
          </p:cNvSpPr>
          <p:nvPr/>
        </p:nvSpPr>
        <p:spPr bwMode="auto">
          <a:xfrm>
            <a:off x="228600" y="1066800"/>
            <a:ext cx="4114800" cy="2123658"/>
          </a:xfrm>
          <a:prstGeom prst="rect">
            <a:avLst/>
          </a:prstGeom>
          <a:noFill/>
          <a:ln w="9525">
            <a:noFill/>
            <a:miter lim="800000"/>
            <a:headEnd/>
            <a:tailEnd/>
          </a:ln>
        </p:spPr>
        <p:txBody>
          <a:bodyPr wrap="square">
            <a:spAutoFit/>
          </a:bodyPr>
          <a:lstStyle/>
          <a:p>
            <a:r>
              <a:rPr lang="en-US" sz="1200" b="1" u="sng" dirty="0" smtClean="0">
                <a:solidFill>
                  <a:srgbClr val="0000CC"/>
                </a:solidFill>
              </a:rPr>
              <a:t>Status - Surveys</a:t>
            </a:r>
            <a:r>
              <a:rPr lang="en-US" sz="1200" dirty="0" smtClean="0"/>
              <a:t>: In </a:t>
            </a:r>
            <a:r>
              <a:rPr lang="en-US" sz="1200" b="1" dirty="0" smtClean="0">
                <a:solidFill>
                  <a:srgbClr val="0000CC"/>
                </a:solidFill>
              </a:rPr>
              <a:t>January </a:t>
            </a:r>
            <a:r>
              <a:rPr lang="en-US" sz="1200" b="1" dirty="0">
                <a:solidFill>
                  <a:srgbClr val="0000CC"/>
                </a:solidFill>
              </a:rPr>
              <a:t>of </a:t>
            </a:r>
            <a:r>
              <a:rPr lang="en-US" sz="1200" b="1" dirty="0" smtClean="0">
                <a:solidFill>
                  <a:srgbClr val="0000CC"/>
                </a:solidFill>
              </a:rPr>
              <a:t>2014</a:t>
            </a:r>
            <a:r>
              <a:rPr lang="en-US" sz="1200" dirty="0" smtClean="0"/>
              <a:t>, the CCC’s ‘Energy Corps’ deployed </a:t>
            </a:r>
            <a:r>
              <a:rPr lang="en-US" sz="1200" b="1" dirty="0" smtClean="0">
                <a:solidFill>
                  <a:srgbClr val="0000CC"/>
                </a:solidFill>
              </a:rPr>
              <a:t>10</a:t>
            </a:r>
            <a:r>
              <a:rPr lang="en-US" sz="1200" dirty="0" smtClean="0"/>
              <a:t> Proposition 39 Funded Crews </a:t>
            </a:r>
            <a:r>
              <a:rPr lang="en-US" sz="1200" dirty="0"/>
              <a:t>of trained and </a:t>
            </a:r>
            <a:r>
              <a:rPr lang="en-US" sz="1200" dirty="0" smtClean="0"/>
              <a:t>supervised Energy Corps Corpsmembers to provide ASHRAE </a:t>
            </a:r>
            <a:r>
              <a:rPr lang="en-US" sz="1200" dirty="0"/>
              <a:t>compliant </a:t>
            </a:r>
            <a:r>
              <a:rPr lang="en-US" sz="1200" dirty="0" smtClean="0"/>
              <a:t>‘Whole Building’ </a:t>
            </a:r>
            <a:r>
              <a:rPr lang="en-US" sz="1200" dirty="0"/>
              <a:t>Energy Opportunity Surveys </a:t>
            </a:r>
            <a:r>
              <a:rPr lang="en-US" sz="1200" dirty="0" smtClean="0"/>
              <a:t>(energy audits) for Local Educational Agencies (LEAs). In mid 2015 the Energy Corps began providing Proposition 39 funded EE Lighting Retrofit Installation services for LEAs throughout the State.  The status of Proposition 39 funded </a:t>
            </a:r>
            <a:r>
              <a:rPr lang="en-US" sz="1200" b="1" dirty="0" smtClean="0">
                <a:solidFill>
                  <a:srgbClr val="0000CC"/>
                </a:solidFill>
              </a:rPr>
              <a:t>Energy Opportunity Survey</a:t>
            </a:r>
            <a:r>
              <a:rPr lang="en-US" sz="1200" dirty="0" smtClean="0"/>
              <a:t> services provided to date by the CCC is as follows:</a:t>
            </a:r>
          </a:p>
        </p:txBody>
      </p:sp>
      <p:sp>
        <p:nvSpPr>
          <p:cNvPr id="14" name="TextBox 13"/>
          <p:cNvSpPr txBox="1"/>
          <p:nvPr/>
        </p:nvSpPr>
        <p:spPr>
          <a:xfrm>
            <a:off x="2514600" y="6400800"/>
            <a:ext cx="4419600" cy="276999"/>
          </a:xfrm>
          <a:prstGeom prst="rect">
            <a:avLst/>
          </a:prstGeom>
          <a:noFill/>
        </p:spPr>
        <p:txBody>
          <a:bodyPr wrap="square">
            <a:spAutoFit/>
          </a:bodyPr>
          <a:lstStyle/>
          <a:p>
            <a:pPr fontAlgn="auto">
              <a:spcBef>
                <a:spcPts val="0"/>
              </a:spcBef>
              <a:spcAft>
                <a:spcPts val="0"/>
              </a:spcAft>
              <a:defRPr/>
            </a:pPr>
            <a:r>
              <a:rPr lang="en-US" sz="1200" b="1" dirty="0" smtClean="0">
                <a:solidFill>
                  <a:srgbClr val="0F5A02"/>
                </a:solidFill>
                <a:latin typeface="Arial" pitchFamily="34" charset="0"/>
                <a:cs typeface="Arial" pitchFamily="34" charset="0"/>
              </a:rPr>
              <a:t>   20 January 2016  -  California  Conservation  Corps</a:t>
            </a:r>
            <a:endParaRPr lang="en-US" sz="1400" b="1" dirty="0">
              <a:solidFill>
                <a:srgbClr val="0F5A02"/>
              </a:solidFill>
              <a:latin typeface="Arial Narrow" pitchFamily="34" charset="0"/>
              <a:cs typeface="Arial" pitchFamily="34" charset="0"/>
            </a:endParaRPr>
          </a:p>
        </p:txBody>
      </p:sp>
      <p:pic>
        <p:nvPicPr>
          <p:cNvPr id="1026" name="Picture 2"/>
          <p:cNvPicPr>
            <a:picLocks noChangeAspect="1" noChangeArrowheads="1"/>
          </p:cNvPicPr>
          <p:nvPr/>
        </p:nvPicPr>
        <p:blipFill>
          <a:blip r:embed="rId7" cstate="print"/>
          <a:srcRect/>
          <a:stretch>
            <a:fillRect/>
          </a:stretch>
        </p:blipFill>
        <p:spPr bwMode="auto">
          <a:xfrm>
            <a:off x="4419600" y="1066800"/>
            <a:ext cx="2266950" cy="4533900"/>
          </a:xfrm>
          <a:prstGeom prst="rect">
            <a:avLst/>
          </a:prstGeom>
          <a:noFill/>
          <a:ln w="9525">
            <a:noFill/>
            <a:miter lim="800000"/>
            <a:headEnd/>
            <a:tailEnd/>
          </a:ln>
        </p:spPr>
      </p:pic>
      <p:pic>
        <p:nvPicPr>
          <p:cNvPr id="1027" name="Picture 3"/>
          <p:cNvPicPr>
            <a:picLocks noChangeAspect="1" noChangeArrowheads="1"/>
          </p:cNvPicPr>
          <p:nvPr/>
        </p:nvPicPr>
        <p:blipFill>
          <a:blip r:embed="rId8" cstate="print"/>
          <a:srcRect/>
          <a:stretch>
            <a:fillRect/>
          </a:stretch>
        </p:blipFill>
        <p:spPr bwMode="auto">
          <a:xfrm>
            <a:off x="6742723" y="1447800"/>
            <a:ext cx="2248877" cy="4616116"/>
          </a:xfrm>
          <a:prstGeom prst="rect">
            <a:avLst/>
          </a:prstGeom>
          <a:noFill/>
          <a:ln w="9525">
            <a:noFill/>
            <a:miter lim="800000"/>
            <a:headEnd/>
            <a:tailEnd/>
          </a:ln>
        </p:spPr>
      </p:pic>
      <p:pic>
        <p:nvPicPr>
          <p:cNvPr id="1028" name="Picture 4"/>
          <p:cNvPicPr>
            <a:picLocks noChangeAspect="1" noChangeArrowheads="1"/>
          </p:cNvPicPr>
          <p:nvPr/>
        </p:nvPicPr>
        <p:blipFill>
          <a:blip r:embed="rId9" cstate="print"/>
          <a:srcRect/>
          <a:stretch>
            <a:fillRect/>
          </a:stretch>
        </p:blipFill>
        <p:spPr bwMode="auto">
          <a:xfrm>
            <a:off x="228600" y="2986018"/>
            <a:ext cx="4191000" cy="1492366"/>
          </a:xfrm>
          <a:prstGeom prst="rect">
            <a:avLst/>
          </a:prstGeom>
          <a:noFill/>
          <a:ln w="9525">
            <a:noFill/>
            <a:miter lim="800000"/>
            <a:headEnd/>
            <a:tailEnd/>
          </a:ln>
        </p:spPr>
      </p:pic>
    </p:spTree>
    <p:extLst>
      <p:ext uri="{BB962C8B-B14F-4D97-AF65-F5344CB8AC3E}">
        <p14:creationId xmlns:p14="http://schemas.microsoft.com/office/powerpoint/2010/main" val="256869668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7" descr="ccc logo large jpeg.jpg"/>
          <p:cNvPicPr>
            <a:picLocks noChangeAspect="1" noChangeArrowheads="1"/>
          </p:cNvPicPr>
          <p:nvPr/>
        </p:nvPicPr>
        <p:blipFill>
          <a:blip r:embed="rId3" cstate="print"/>
          <a:srcRect/>
          <a:stretch>
            <a:fillRect/>
          </a:stretch>
        </p:blipFill>
        <p:spPr bwMode="auto">
          <a:xfrm>
            <a:off x="304800" y="152400"/>
            <a:ext cx="762000" cy="762000"/>
          </a:xfrm>
          <a:prstGeom prst="rect">
            <a:avLst/>
          </a:prstGeom>
          <a:noFill/>
          <a:ln w="9525">
            <a:noFill/>
            <a:miter lim="800000"/>
            <a:headEnd/>
            <a:tailEnd/>
          </a:ln>
        </p:spPr>
      </p:pic>
      <p:sp>
        <p:nvSpPr>
          <p:cNvPr id="9" name="Rectangle 2"/>
          <p:cNvSpPr txBox="1">
            <a:spLocks noChangeArrowheads="1"/>
          </p:cNvSpPr>
          <p:nvPr/>
        </p:nvSpPr>
        <p:spPr>
          <a:xfrm>
            <a:off x="1295400" y="274638"/>
            <a:ext cx="6248400" cy="715962"/>
          </a:xfrm>
          <a:prstGeom prst="rect">
            <a:avLst/>
          </a:prstGeom>
        </p:spPr>
        <p:txBody>
          <a:bodyPr anchor="ctr"/>
          <a:lstStyle/>
          <a:p>
            <a:pPr algn="ctr" fontAlgn="auto">
              <a:spcAft>
                <a:spcPts val="0"/>
              </a:spcAft>
              <a:defRPr/>
            </a:pPr>
            <a:r>
              <a:rPr lang="en-US" sz="2400" dirty="0" smtClean="0">
                <a:solidFill>
                  <a:srgbClr val="0000FF"/>
                </a:solidFill>
                <a:latin typeface="Arial" pitchFamily="34" charset="0"/>
                <a:ea typeface="+mj-ea"/>
                <a:cs typeface="Arial" pitchFamily="34" charset="0"/>
              </a:rPr>
              <a:t>Energy Corps Program</a:t>
            </a:r>
            <a:endParaRPr lang="en-US" sz="2400" dirty="0">
              <a:solidFill>
                <a:srgbClr val="0000FF"/>
              </a:solidFill>
              <a:latin typeface="Arial" pitchFamily="34" charset="0"/>
              <a:ea typeface="+mj-ea"/>
              <a:cs typeface="Arial" pitchFamily="34" charset="0"/>
            </a:endParaRPr>
          </a:p>
          <a:p>
            <a:pPr algn="ctr" fontAlgn="auto">
              <a:spcAft>
                <a:spcPts val="0"/>
              </a:spcAft>
              <a:defRPr/>
            </a:pPr>
            <a:r>
              <a:rPr lang="en-US" sz="2000" i="1" dirty="0">
                <a:solidFill>
                  <a:srgbClr val="0000FF"/>
                </a:solidFill>
                <a:latin typeface="Arial" pitchFamily="34" charset="0"/>
                <a:ea typeface="+mj-ea"/>
                <a:cs typeface="Arial" pitchFamily="34" charset="0"/>
              </a:rPr>
              <a:t>- </a:t>
            </a:r>
            <a:r>
              <a:rPr lang="en-US" sz="2000" i="1" dirty="0" smtClean="0">
                <a:solidFill>
                  <a:srgbClr val="0000FF"/>
                </a:solidFill>
                <a:latin typeface="Arial" pitchFamily="34" charset="0"/>
                <a:ea typeface="+mj-ea"/>
                <a:cs typeface="Arial" pitchFamily="34" charset="0"/>
              </a:rPr>
              <a:t> Proposition 39 Funded Program Status  </a:t>
            </a:r>
            <a:r>
              <a:rPr lang="en-US" sz="2000" i="1" dirty="0">
                <a:solidFill>
                  <a:srgbClr val="0000FF"/>
                </a:solidFill>
                <a:latin typeface="Arial" pitchFamily="34" charset="0"/>
                <a:ea typeface="+mj-ea"/>
                <a:cs typeface="Arial" pitchFamily="34" charset="0"/>
              </a:rPr>
              <a:t>-</a:t>
            </a:r>
          </a:p>
        </p:txBody>
      </p:sp>
      <p:sp>
        <p:nvSpPr>
          <p:cNvPr id="8" name="Slide Number Placeholder 7"/>
          <p:cNvSpPr>
            <a:spLocks noGrp="1"/>
          </p:cNvSpPr>
          <p:nvPr>
            <p:ph type="sldNum" sz="quarter" idx="12"/>
          </p:nvPr>
        </p:nvSpPr>
        <p:spPr/>
        <p:txBody>
          <a:bodyPr/>
          <a:lstStyle/>
          <a:p>
            <a:pPr>
              <a:defRPr/>
            </a:pPr>
            <a:fld id="{EAFCC655-948C-4B50-AF2E-C72A889324D0}" type="slidenum">
              <a:rPr lang="en-US" smtClean="0"/>
              <a:pPr>
                <a:defRPr/>
              </a:pPr>
              <a:t>8</a:t>
            </a:fld>
            <a:endParaRPr lang="en-US" dirty="0"/>
          </a:p>
        </p:txBody>
      </p:sp>
      <p:pic>
        <p:nvPicPr>
          <p:cNvPr id="10" name="Picture 5" descr="C:\Users\Bill\AppData\Local\Microsoft\Windows\Temporary Internet Files\Content.IE5\WYI5C8AZ\MP900430642[1].jpg"/>
          <p:cNvPicPr>
            <a:picLocks noChangeAspect="1" noChangeArrowheads="1"/>
          </p:cNvPicPr>
          <p:nvPr/>
        </p:nvPicPr>
        <p:blipFill>
          <a:blip r:embed="rId4" cstate="print"/>
          <a:srcRect/>
          <a:stretch>
            <a:fillRect/>
          </a:stretch>
        </p:blipFill>
        <p:spPr bwMode="auto">
          <a:xfrm>
            <a:off x="7657504" y="152400"/>
            <a:ext cx="1259484" cy="838200"/>
          </a:xfrm>
          <a:prstGeom prst="rect">
            <a:avLst/>
          </a:prstGeom>
          <a:noFill/>
          <a:ln w="9525">
            <a:noFill/>
            <a:miter lim="800000"/>
            <a:headEnd/>
            <a:tailEnd/>
          </a:ln>
        </p:spPr>
      </p:pic>
      <p:pic>
        <p:nvPicPr>
          <p:cNvPr id="2" name="Picture 2"/>
          <p:cNvPicPr>
            <a:picLocks noChangeAspect="1" noChangeArrowheads="1"/>
          </p:cNvPicPr>
          <p:nvPr/>
        </p:nvPicPr>
        <p:blipFill>
          <a:blip r:embed="rId5" cstate="print"/>
          <a:srcRect/>
          <a:stretch>
            <a:fillRect/>
          </a:stretch>
        </p:blipFill>
        <p:spPr bwMode="auto">
          <a:xfrm>
            <a:off x="2049287" y="4648200"/>
            <a:ext cx="2141713" cy="1204843"/>
          </a:xfrm>
          <a:prstGeom prst="rect">
            <a:avLst/>
          </a:prstGeom>
          <a:noFill/>
          <a:ln w="9525">
            <a:noFill/>
            <a:miter lim="800000"/>
            <a:headEnd/>
            <a:tailEnd/>
          </a:ln>
        </p:spPr>
      </p:pic>
      <p:pic>
        <p:nvPicPr>
          <p:cNvPr id="13" name="Picture 12"/>
          <p:cNvPicPr>
            <a:picLocks noChangeAspect="1"/>
          </p:cNvPicPr>
          <p:nvPr/>
        </p:nvPicPr>
        <p:blipFill>
          <a:blip r:embed="rId6" cstate="print"/>
          <a:stretch>
            <a:fillRect/>
          </a:stretch>
        </p:blipFill>
        <p:spPr>
          <a:xfrm>
            <a:off x="322130" y="4572000"/>
            <a:ext cx="1430470" cy="1524000"/>
          </a:xfrm>
          <a:prstGeom prst="rect">
            <a:avLst/>
          </a:prstGeom>
        </p:spPr>
      </p:pic>
      <p:sp>
        <p:nvSpPr>
          <p:cNvPr id="15" name="TextBox 14"/>
          <p:cNvSpPr txBox="1"/>
          <p:nvPr/>
        </p:nvSpPr>
        <p:spPr>
          <a:xfrm>
            <a:off x="7772400" y="228600"/>
            <a:ext cx="990600" cy="215444"/>
          </a:xfrm>
          <a:prstGeom prst="rect">
            <a:avLst/>
          </a:prstGeom>
          <a:noFill/>
        </p:spPr>
        <p:txBody>
          <a:bodyPr wrap="square" rtlCol="0">
            <a:spAutoFit/>
          </a:bodyPr>
          <a:lstStyle/>
          <a:p>
            <a:r>
              <a:rPr lang="en-US" sz="800" b="1" i="1" dirty="0" smtClean="0">
                <a:solidFill>
                  <a:schemeClr val="bg1"/>
                </a:solidFill>
              </a:rPr>
              <a:t>  Energy  Corps </a:t>
            </a:r>
            <a:endParaRPr lang="en-US" sz="800" b="1" i="1" dirty="0">
              <a:solidFill>
                <a:schemeClr val="bg1"/>
              </a:solidFill>
            </a:endParaRPr>
          </a:p>
        </p:txBody>
      </p:sp>
      <p:sp>
        <p:nvSpPr>
          <p:cNvPr id="16" name="TextBox 7"/>
          <p:cNvSpPr txBox="1">
            <a:spLocks noChangeArrowheads="1"/>
          </p:cNvSpPr>
          <p:nvPr/>
        </p:nvSpPr>
        <p:spPr bwMode="auto">
          <a:xfrm>
            <a:off x="228600" y="1066800"/>
            <a:ext cx="4114800" cy="1938992"/>
          </a:xfrm>
          <a:prstGeom prst="rect">
            <a:avLst/>
          </a:prstGeom>
          <a:noFill/>
          <a:ln w="9525">
            <a:noFill/>
            <a:miter lim="800000"/>
            <a:headEnd/>
            <a:tailEnd/>
          </a:ln>
        </p:spPr>
        <p:txBody>
          <a:bodyPr wrap="square">
            <a:spAutoFit/>
          </a:bodyPr>
          <a:lstStyle/>
          <a:p>
            <a:r>
              <a:rPr lang="en-US" sz="1200" b="1" u="sng" dirty="0" smtClean="0">
                <a:solidFill>
                  <a:srgbClr val="0000CC"/>
                </a:solidFill>
              </a:rPr>
              <a:t>Status - Retrofits</a:t>
            </a:r>
            <a:r>
              <a:rPr lang="en-US" sz="1200" dirty="0" smtClean="0"/>
              <a:t>: In </a:t>
            </a:r>
            <a:r>
              <a:rPr lang="en-US" sz="1200" b="1" dirty="0" smtClean="0">
                <a:solidFill>
                  <a:srgbClr val="0000CC"/>
                </a:solidFill>
              </a:rPr>
              <a:t>January </a:t>
            </a:r>
            <a:r>
              <a:rPr lang="en-US" sz="1200" b="1" dirty="0">
                <a:solidFill>
                  <a:srgbClr val="0000CC"/>
                </a:solidFill>
              </a:rPr>
              <a:t>of </a:t>
            </a:r>
            <a:r>
              <a:rPr lang="en-US" sz="1200" b="1" dirty="0" smtClean="0">
                <a:solidFill>
                  <a:srgbClr val="0000CC"/>
                </a:solidFill>
              </a:rPr>
              <a:t>2014</a:t>
            </a:r>
            <a:r>
              <a:rPr lang="en-US" sz="1200" dirty="0" smtClean="0"/>
              <a:t>, the CCC’s ‘Energy Corps’ deployed </a:t>
            </a:r>
            <a:r>
              <a:rPr lang="en-US" sz="1200" b="1" dirty="0" smtClean="0">
                <a:solidFill>
                  <a:srgbClr val="0000CC"/>
                </a:solidFill>
              </a:rPr>
              <a:t>10</a:t>
            </a:r>
            <a:r>
              <a:rPr lang="en-US" sz="1200" dirty="0" smtClean="0"/>
              <a:t> Proposition 39 Funded Crews </a:t>
            </a:r>
            <a:r>
              <a:rPr lang="en-US" sz="1200" dirty="0"/>
              <a:t>of trained and </a:t>
            </a:r>
            <a:r>
              <a:rPr lang="en-US" sz="1200" dirty="0" smtClean="0"/>
              <a:t>supervised Energy Corps Corpsmembers to provide ASHRAE </a:t>
            </a:r>
            <a:r>
              <a:rPr lang="en-US" sz="1200" dirty="0"/>
              <a:t>compliant </a:t>
            </a:r>
            <a:r>
              <a:rPr lang="en-US" sz="1200" dirty="0" smtClean="0"/>
              <a:t>‘Whole Building’ </a:t>
            </a:r>
            <a:r>
              <a:rPr lang="en-US" sz="1200" dirty="0"/>
              <a:t>Energy Opportunity Surveys </a:t>
            </a:r>
            <a:r>
              <a:rPr lang="en-US" sz="1200" dirty="0" smtClean="0"/>
              <a:t>(energy audits) for Local Educational Agencies (LEAs). In mid 2015 the Energy Corps began providing Proposition 39 funded EE Lighting Retrofit Installation services for LEAs throughout the State.  The status of Proposition 39 funded EE </a:t>
            </a:r>
            <a:r>
              <a:rPr lang="en-US" sz="1200" b="1" dirty="0" smtClean="0">
                <a:solidFill>
                  <a:srgbClr val="0000CC"/>
                </a:solidFill>
              </a:rPr>
              <a:t>Retrofit Installation </a:t>
            </a:r>
            <a:r>
              <a:rPr lang="en-US" sz="1200" dirty="0" smtClean="0"/>
              <a:t>services provided to date by the CCC is as follows:</a:t>
            </a:r>
          </a:p>
        </p:txBody>
      </p:sp>
      <p:sp>
        <p:nvSpPr>
          <p:cNvPr id="14" name="TextBox 13"/>
          <p:cNvSpPr txBox="1"/>
          <p:nvPr/>
        </p:nvSpPr>
        <p:spPr>
          <a:xfrm>
            <a:off x="2514600" y="6400800"/>
            <a:ext cx="4419600" cy="276999"/>
          </a:xfrm>
          <a:prstGeom prst="rect">
            <a:avLst/>
          </a:prstGeom>
          <a:noFill/>
        </p:spPr>
        <p:txBody>
          <a:bodyPr wrap="square">
            <a:spAutoFit/>
          </a:bodyPr>
          <a:lstStyle/>
          <a:p>
            <a:pPr fontAlgn="auto">
              <a:spcBef>
                <a:spcPts val="0"/>
              </a:spcBef>
              <a:spcAft>
                <a:spcPts val="0"/>
              </a:spcAft>
              <a:defRPr/>
            </a:pPr>
            <a:r>
              <a:rPr lang="en-US" sz="1200" b="1" dirty="0" smtClean="0">
                <a:solidFill>
                  <a:srgbClr val="0F5A02"/>
                </a:solidFill>
                <a:latin typeface="Arial" pitchFamily="34" charset="0"/>
                <a:cs typeface="Arial" pitchFamily="34" charset="0"/>
              </a:rPr>
              <a:t>   20 January 2016  -  California  Conservation  Corps</a:t>
            </a:r>
            <a:endParaRPr lang="en-US" sz="1400" b="1" dirty="0">
              <a:solidFill>
                <a:srgbClr val="0F5A02"/>
              </a:solidFill>
              <a:latin typeface="Arial Narrow" pitchFamily="34" charset="0"/>
              <a:cs typeface="Arial" pitchFamily="34" charset="0"/>
            </a:endParaRPr>
          </a:p>
        </p:txBody>
      </p:sp>
      <p:pic>
        <p:nvPicPr>
          <p:cNvPr id="2050" name="Picture 2"/>
          <p:cNvPicPr>
            <a:picLocks noChangeAspect="1" noChangeArrowheads="1"/>
          </p:cNvPicPr>
          <p:nvPr/>
        </p:nvPicPr>
        <p:blipFill>
          <a:blip r:embed="rId7" cstate="print"/>
          <a:srcRect/>
          <a:stretch>
            <a:fillRect/>
          </a:stretch>
        </p:blipFill>
        <p:spPr bwMode="auto">
          <a:xfrm>
            <a:off x="228600" y="3048000"/>
            <a:ext cx="4191000" cy="1421476"/>
          </a:xfrm>
          <a:prstGeom prst="rect">
            <a:avLst/>
          </a:prstGeom>
          <a:noFill/>
          <a:ln w="9525">
            <a:noFill/>
            <a:miter lim="800000"/>
            <a:headEnd/>
            <a:tailEnd/>
          </a:ln>
        </p:spPr>
      </p:pic>
      <p:pic>
        <p:nvPicPr>
          <p:cNvPr id="2051" name="Picture 3"/>
          <p:cNvPicPr>
            <a:picLocks noChangeAspect="1" noChangeArrowheads="1"/>
          </p:cNvPicPr>
          <p:nvPr/>
        </p:nvPicPr>
        <p:blipFill>
          <a:blip r:embed="rId8" cstate="print"/>
          <a:srcRect/>
          <a:stretch>
            <a:fillRect/>
          </a:stretch>
        </p:blipFill>
        <p:spPr bwMode="auto">
          <a:xfrm>
            <a:off x="4419600" y="1066799"/>
            <a:ext cx="2286000" cy="4603931"/>
          </a:xfrm>
          <a:prstGeom prst="rect">
            <a:avLst/>
          </a:prstGeom>
          <a:noFill/>
          <a:ln w="9525">
            <a:noFill/>
            <a:miter lim="800000"/>
            <a:headEnd/>
            <a:tailEnd/>
          </a:ln>
        </p:spPr>
      </p:pic>
      <p:pic>
        <p:nvPicPr>
          <p:cNvPr id="2052" name="Picture 4"/>
          <p:cNvPicPr>
            <a:picLocks noChangeAspect="1" noChangeArrowheads="1"/>
          </p:cNvPicPr>
          <p:nvPr/>
        </p:nvPicPr>
        <p:blipFill>
          <a:blip r:embed="rId9" cstate="print"/>
          <a:srcRect/>
          <a:stretch>
            <a:fillRect/>
          </a:stretch>
        </p:blipFill>
        <p:spPr bwMode="auto">
          <a:xfrm>
            <a:off x="6705600" y="1458382"/>
            <a:ext cx="2286000" cy="4790018"/>
          </a:xfrm>
          <a:prstGeom prst="rect">
            <a:avLst/>
          </a:prstGeom>
          <a:noFill/>
          <a:ln w="9525">
            <a:noFill/>
            <a:miter lim="800000"/>
            <a:headEnd/>
            <a:tailEnd/>
          </a:ln>
        </p:spPr>
      </p:pic>
    </p:spTree>
    <p:extLst>
      <p:ext uri="{BB962C8B-B14F-4D97-AF65-F5344CB8AC3E}">
        <p14:creationId xmlns:p14="http://schemas.microsoft.com/office/powerpoint/2010/main" val="256869668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7" descr="ccc logo large jpeg.jpg"/>
          <p:cNvPicPr>
            <a:picLocks noChangeAspect="1" noChangeArrowheads="1"/>
          </p:cNvPicPr>
          <p:nvPr/>
        </p:nvPicPr>
        <p:blipFill>
          <a:blip r:embed="rId3" cstate="print"/>
          <a:srcRect/>
          <a:stretch>
            <a:fillRect/>
          </a:stretch>
        </p:blipFill>
        <p:spPr bwMode="auto">
          <a:xfrm>
            <a:off x="304800" y="152400"/>
            <a:ext cx="762000" cy="762000"/>
          </a:xfrm>
          <a:prstGeom prst="rect">
            <a:avLst/>
          </a:prstGeom>
          <a:noFill/>
          <a:ln w="9525">
            <a:noFill/>
            <a:miter lim="800000"/>
            <a:headEnd/>
            <a:tailEnd/>
          </a:ln>
        </p:spPr>
      </p:pic>
      <p:sp>
        <p:nvSpPr>
          <p:cNvPr id="9" name="Rectangle 2"/>
          <p:cNvSpPr txBox="1">
            <a:spLocks noChangeArrowheads="1"/>
          </p:cNvSpPr>
          <p:nvPr/>
        </p:nvSpPr>
        <p:spPr>
          <a:xfrm>
            <a:off x="1295400" y="274638"/>
            <a:ext cx="6248400" cy="715962"/>
          </a:xfrm>
          <a:prstGeom prst="rect">
            <a:avLst/>
          </a:prstGeom>
        </p:spPr>
        <p:txBody>
          <a:bodyPr anchor="ctr"/>
          <a:lstStyle/>
          <a:p>
            <a:pPr algn="ctr" fontAlgn="auto">
              <a:spcAft>
                <a:spcPts val="0"/>
              </a:spcAft>
              <a:defRPr/>
            </a:pPr>
            <a:r>
              <a:rPr lang="en-US" sz="2400" dirty="0" smtClean="0">
                <a:solidFill>
                  <a:srgbClr val="0000FF"/>
                </a:solidFill>
                <a:latin typeface="Arial" pitchFamily="34" charset="0"/>
                <a:ea typeface="+mj-ea"/>
                <a:cs typeface="Arial" pitchFamily="34" charset="0"/>
              </a:rPr>
              <a:t>Energy Corps Program</a:t>
            </a:r>
            <a:endParaRPr lang="en-US" sz="2400" dirty="0">
              <a:solidFill>
                <a:srgbClr val="0000FF"/>
              </a:solidFill>
              <a:latin typeface="Arial" pitchFamily="34" charset="0"/>
              <a:ea typeface="+mj-ea"/>
              <a:cs typeface="Arial" pitchFamily="34" charset="0"/>
            </a:endParaRPr>
          </a:p>
          <a:p>
            <a:pPr algn="ctr" fontAlgn="auto">
              <a:spcAft>
                <a:spcPts val="0"/>
              </a:spcAft>
              <a:defRPr/>
            </a:pPr>
            <a:r>
              <a:rPr lang="en-US" sz="2000" i="1" dirty="0">
                <a:solidFill>
                  <a:srgbClr val="0000FF"/>
                </a:solidFill>
                <a:latin typeface="Arial" pitchFamily="34" charset="0"/>
                <a:ea typeface="+mj-ea"/>
                <a:cs typeface="Arial" pitchFamily="34" charset="0"/>
              </a:rPr>
              <a:t>- </a:t>
            </a:r>
            <a:r>
              <a:rPr lang="en-US" sz="2000" i="1" dirty="0" smtClean="0">
                <a:solidFill>
                  <a:srgbClr val="0000FF"/>
                </a:solidFill>
                <a:latin typeface="Arial" pitchFamily="34" charset="0"/>
                <a:ea typeface="+mj-ea"/>
                <a:cs typeface="Arial" pitchFamily="34" charset="0"/>
              </a:rPr>
              <a:t> Proposition 39 Funded Program Status  </a:t>
            </a:r>
            <a:r>
              <a:rPr lang="en-US" sz="2000" i="1" dirty="0">
                <a:solidFill>
                  <a:srgbClr val="0000FF"/>
                </a:solidFill>
                <a:latin typeface="Arial" pitchFamily="34" charset="0"/>
                <a:ea typeface="+mj-ea"/>
                <a:cs typeface="Arial" pitchFamily="34" charset="0"/>
              </a:rPr>
              <a:t>-</a:t>
            </a:r>
          </a:p>
        </p:txBody>
      </p:sp>
      <p:sp>
        <p:nvSpPr>
          <p:cNvPr id="8" name="Slide Number Placeholder 7"/>
          <p:cNvSpPr>
            <a:spLocks noGrp="1"/>
          </p:cNvSpPr>
          <p:nvPr>
            <p:ph type="sldNum" sz="quarter" idx="12"/>
          </p:nvPr>
        </p:nvSpPr>
        <p:spPr/>
        <p:txBody>
          <a:bodyPr/>
          <a:lstStyle/>
          <a:p>
            <a:pPr>
              <a:defRPr/>
            </a:pPr>
            <a:fld id="{EAFCC655-948C-4B50-AF2E-C72A889324D0}" type="slidenum">
              <a:rPr lang="en-US" smtClean="0"/>
              <a:pPr>
                <a:defRPr/>
              </a:pPr>
              <a:t>9</a:t>
            </a:fld>
            <a:endParaRPr lang="en-US" dirty="0"/>
          </a:p>
        </p:txBody>
      </p:sp>
      <p:pic>
        <p:nvPicPr>
          <p:cNvPr id="10" name="Picture 5" descr="C:\Users\Bill\AppData\Local\Microsoft\Windows\Temporary Internet Files\Content.IE5\WYI5C8AZ\MP900430642[1].jpg"/>
          <p:cNvPicPr>
            <a:picLocks noChangeAspect="1" noChangeArrowheads="1"/>
          </p:cNvPicPr>
          <p:nvPr/>
        </p:nvPicPr>
        <p:blipFill>
          <a:blip r:embed="rId4" cstate="print"/>
          <a:srcRect/>
          <a:stretch>
            <a:fillRect/>
          </a:stretch>
        </p:blipFill>
        <p:spPr bwMode="auto">
          <a:xfrm>
            <a:off x="7657504" y="152400"/>
            <a:ext cx="1259484" cy="838200"/>
          </a:xfrm>
          <a:prstGeom prst="rect">
            <a:avLst/>
          </a:prstGeom>
          <a:noFill/>
          <a:ln w="9525">
            <a:noFill/>
            <a:miter lim="800000"/>
            <a:headEnd/>
            <a:tailEnd/>
          </a:ln>
        </p:spPr>
      </p:pic>
      <p:pic>
        <p:nvPicPr>
          <p:cNvPr id="2" name="Picture 2"/>
          <p:cNvPicPr>
            <a:picLocks noChangeAspect="1" noChangeArrowheads="1"/>
          </p:cNvPicPr>
          <p:nvPr/>
        </p:nvPicPr>
        <p:blipFill>
          <a:blip r:embed="rId5" cstate="print"/>
          <a:srcRect/>
          <a:stretch>
            <a:fillRect/>
          </a:stretch>
        </p:blipFill>
        <p:spPr bwMode="auto">
          <a:xfrm>
            <a:off x="6087887" y="4191000"/>
            <a:ext cx="2675113" cy="1504913"/>
          </a:xfrm>
          <a:prstGeom prst="rect">
            <a:avLst/>
          </a:prstGeom>
          <a:noFill/>
          <a:ln w="9525">
            <a:noFill/>
            <a:miter lim="800000"/>
            <a:headEnd/>
            <a:tailEnd/>
          </a:ln>
        </p:spPr>
      </p:pic>
      <p:pic>
        <p:nvPicPr>
          <p:cNvPr id="13" name="Picture 12"/>
          <p:cNvPicPr>
            <a:picLocks noChangeAspect="1"/>
          </p:cNvPicPr>
          <p:nvPr/>
        </p:nvPicPr>
        <p:blipFill>
          <a:blip r:embed="rId6" cstate="print"/>
          <a:stretch>
            <a:fillRect/>
          </a:stretch>
        </p:blipFill>
        <p:spPr>
          <a:xfrm>
            <a:off x="6317171" y="1524000"/>
            <a:ext cx="2217229" cy="2362200"/>
          </a:xfrm>
          <a:prstGeom prst="rect">
            <a:avLst/>
          </a:prstGeom>
        </p:spPr>
      </p:pic>
      <p:sp>
        <p:nvSpPr>
          <p:cNvPr id="15" name="TextBox 14"/>
          <p:cNvSpPr txBox="1"/>
          <p:nvPr/>
        </p:nvSpPr>
        <p:spPr>
          <a:xfrm>
            <a:off x="7772400" y="228600"/>
            <a:ext cx="990600" cy="215444"/>
          </a:xfrm>
          <a:prstGeom prst="rect">
            <a:avLst/>
          </a:prstGeom>
          <a:noFill/>
        </p:spPr>
        <p:txBody>
          <a:bodyPr wrap="square" rtlCol="0">
            <a:spAutoFit/>
          </a:bodyPr>
          <a:lstStyle/>
          <a:p>
            <a:r>
              <a:rPr lang="en-US" sz="800" b="1" i="1" dirty="0" smtClean="0">
                <a:solidFill>
                  <a:schemeClr val="bg1"/>
                </a:solidFill>
              </a:rPr>
              <a:t>  Energy  Corps </a:t>
            </a:r>
            <a:endParaRPr lang="en-US" sz="800" b="1" i="1" dirty="0">
              <a:solidFill>
                <a:schemeClr val="bg1"/>
              </a:solidFill>
            </a:endParaRPr>
          </a:p>
        </p:txBody>
      </p:sp>
      <p:sp>
        <p:nvSpPr>
          <p:cNvPr id="16" name="TextBox 7"/>
          <p:cNvSpPr txBox="1">
            <a:spLocks noChangeArrowheads="1"/>
          </p:cNvSpPr>
          <p:nvPr/>
        </p:nvSpPr>
        <p:spPr bwMode="auto">
          <a:xfrm>
            <a:off x="381000" y="1295400"/>
            <a:ext cx="5867400" cy="1492716"/>
          </a:xfrm>
          <a:prstGeom prst="rect">
            <a:avLst/>
          </a:prstGeom>
          <a:noFill/>
          <a:ln w="9525">
            <a:noFill/>
            <a:miter lim="800000"/>
            <a:headEnd/>
            <a:tailEnd/>
          </a:ln>
        </p:spPr>
        <p:txBody>
          <a:bodyPr wrap="square">
            <a:spAutoFit/>
          </a:bodyPr>
          <a:lstStyle/>
          <a:p>
            <a:r>
              <a:rPr lang="en-US" sz="1300" b="1" u="sng" dirty="0" smtClean="0">
                <a:solidFill>
                  <a:srgbClr val="0000CC"/>
                </a:solidFill>
              </a:rPr>
              <a:t>Status - Backlog of Survey Requests</a:t>
            </a:r>
            <a:r>
              <a:rPr lang="en-US" sz="1300" dirty="0" smtClean="0"/>
              <a:t>: The current mix of Proposition 39 Funded CCC Energy Corps Crews is: </a:t>
            </a:r>
            <a:r>
              <a:rPr lang="en-US" sz="1300" b="1" dirty="0" smtClean="0">
                <a:solidFill>
                  <a:srgbClr val="0000CC"/>
                </a:solidFill>
              </a:rPr>
              <a:t>6</a:t>
            </a:r>
            <a:r>
              <a:rPr lang="en-US" sz="1300" dirty="0" smtClean="0"/>
              <a:t> Retrofit and </a:t>
            </a:r>
            <a:r>
              <a:rPr lang="en-US" sz="1300" b="1" dirty="0" smtClean="0">
                <a:solidFill>
                  <a:srgbClr val="0000CC"/>
                </a:solidFill>
              </a:rPr>
              <a:t>4</a:t>
            </a:r>
            <a:r>
              <a:rPr lang="en-US" sz="1300" dirty="0" smtClean="0"/>
              <a:t> Energy Opportunity Surveys. Due to the very large volume of Schools that LEAs requested for Energy Opportunity Surveys during the first year of Proposition 39 funded services, the CCC stopped accepting applications from LEAs for Energy Opportunity Surveys in July of 2014. The current backlog of requests for Surveys represents</a:t>
            </a:r>
          </a:p>
        </p:txBody>
      </p:sp>
      <p:pic>
        <p:nvPicPr>
          <p:cNvPr id="2050" name="Picture 2"/>
          <p:cNvPicPr>
            <a:picLocks noChangeAspect="1" noChangeArrowheads="1"/>
          </p:cNvPicPr>
          <p:nvPr/>
        </p:nvPicPr>
        <p:blipFill>
          <a:blip r:embed="rId7" cstate="print"/>
          <a:srcRect/>
          <a:stretch>
            <a:fillRect/>
          </a:stretch>
        </p:blipFill>
        <p:spPr bwMode="auto">
          <a:xfrm>
            <a:off x="3074120" y="2654060"/>
            <a:ext cx="2793280" cy="2556115"/>
          </a:xfrm>
          <a:prstGeom prst="rect">
            <a:avLst/>
          </a:prstGeom>
          <a:noFill/>
          <a:ln w="9525">
            <a:noFill/>
            <a:miter lim="800000"/>
            <a:headEnd/>
            <a:tailEnd/>
          </a:ln>
        </p:spPr>
      </p:pic>
      <p:sp>
        <p:nvSpPr>
          <p:cNvPr id="17" name="TextBox 7"/>
          <p:cNvSpPr txBox="1">
            <a:spLocks noChangeArrowheads="1"/>
          </p:cNvSpPr>
          <p:nvPr/>
        </p:nvSpPr>
        <p:spPr bwMode="auto">
          <a:xfrm>
            <a:off x="381000" y="2688848"/>
            <a:ext cx="2667000" cy="892552"/>
          </a:xfrm>
          <a:prstGeom prst="rect">
            <a:avLst/>
          </a:prstGeom>
          <a:noFill/>
          <a:ln w="9525">
            <a:noFill/>
            <a:miter lim="800000"/>
            <a:headEnd/>
            <a:tailEnd/>
          </a:ln>
        </p:spPr>
        <p:txBody>
          <a:bodyPr wrap="square">
            <a:spAutoFit/>
          </a:bodyPr>
          <a:lstStyle/>
          <a:p>
            <a:r>
              <a:rPr lang="en-US" sz="1300" dirty="0" smtClean="0"/>
              <a:t>approximately </a:t>
            </a:r>
            <a:r>
              <a:rPr lang="en-US" sz="1300" b="1" dirty="0" smtClean="0">
                <a:solidFill>
                  <a:srgbClr val="0000CC"/>
                </a:solidFill>
              </a:rPr>
              <a:t>2.5</a:t>
            </a:r>
            <a:r>
              <a:rPr lang="en-US" sz="1300" dirty="0" smtClean="0"/>
              <a:t> years of work for 4 CCC Energy Corps Surveys Crews operating on a full time basis.</a:t>
            </a:r>
          </a:p>
        </p:txBody>
      </p:sp>
      <p:sp>
        <p:nvSpPr>
          <p:cNvPr id="18" name="TextBox 7"/>
          <p:cNvSpPr txBox="1">
            <a:spLocks noChangeArrowheads="1"/>
          </p:cNvSpPr>
          <p:nvPr/>
        </p:nvSpPr>
        <p:spPr bwMode="auto">
          <a:xfrm>
            <a:off x="381000" y="3622119"/>
            <a:ext cx="2819400" cy="2292935"/>
          </a:xfrm>
          <a:prstGeom prst="rect">
            <a:avLst/>
          </a:prstGeom>
          <a:noFill/>
          <a:ln w="9525">
            <a:noFill/>
            <a:miter lim="800000"/>
            <a:headEnd/>
            <a:tailEnd/>
          </a:ln>
        </p:spPr>
        <p:txBody>
          <a:bodyPr wrap="square">
            <a:spAutoFit/>
          </a:bodyPr>
          <a:lstStyle/>
          <a:p>
            <a:r>
              <a:rPr lang="en-US" sz="1300" b="1" u="sng" dirty="0" smtClean="0">
                <a:solidFill>
                  <a:srgbClr val="0000CC"/>
                </a:solidFill>
              </a:rPr>
              <a:t>Status - Backlog of Retrofit Installation Requests</a:t>
            </a:r>
            <a:r>
              <a:rPr lang="en-US" sz="1300" dirty="0" smtClean="0"/>
              <a:t>: Retrofit installation projects require more time to complete. The CCC Energy Corps began offering LEAs Retrofit Installation services in mid 2015. Requests for these CCC Energy Corps Retrofit Services is increasing very rapidly as more LEAs become aware of their availability.</a:t>
            </a:r>
          </a:p>
        </p:txBody>
      </p:sp>
      <p:sp>
        <p:nvSpPr>
          <p:cNvPr id="24" name="TextBox 23"/>
          <p:cNvSpPr txBox="1"/>
          <p:nvPr/>
        </p:nvSpPr>
        <p:spPr>
          <a:xfrm>
            <a:off x="2514600" y="6400800"/>
            <a:ext cx="4419600" cy="276999"/>
          </a:xfrm>
          <a:prstGeom prst="rect">
            <a:avLst/>
          </a:prstGeom>
          <a:noFill/>
        </p:spPr>
        <p:txBody>
          <a:bodyPr wrap="square">
            <a:spAutoFit/>
          </a:bodyPr>
          <a:lstStyle/>
          <a:p>
            <a:pPr fontAlgn="auto">
              <a:spcBef>
                <a:spcPts val="0"/>
              </a:spcBef>
              <a:spcAft>
                <a:spcPts val="0"/>
              </a:spcAft>
              <a:defRPr/>
            </a:pPr>
            <a:r>
              <a:rPr lang="en-US" sz="1200" b="1" dirty="0" smtClean="0">
                <a:solidFill>
                  <a:srgbClr val="0F5A02"/>
                </a:solidFill>
                <a:latin typeface="Arial" pitchFamily="34" charset="0"/>
                <a:cs typeface="Arial" pitchFamily="34" charset="0"/>
              </a:rPr>
              <a:t>   20 January 2016  -  California  Conservation  Corps</a:t>
            </a:r>
            <a:endParaRPr lang="en-US" sz="1400" b="1" dirty="0">
              <a:solidFill>
                <a:srgbClr val="0F5A02"/>
              </a:solidFill>
              <a:latin typeface="Arial Narrow" pitchFamily="34" charset="0"/>
              <a:cs typeface="Arial" pitchFamily="34" charset="0"/>
            </a:endParaRPr>
          </a:p>
        </p:txBody>
      </p:sp>
    </p:spTree>
    <p:extLst>
      <p:ext uri="{BB962C8B-B14F-4D97-AF65-F5344CB8AC3E}">
        <p14:creationId xmlns:p14="http://schemas.microsoft.com/office/powerpoint/2010/main" val="256869668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1526</Words>
  <Application>Microsoft Office PowerPoint</Application>
  <PresentationFormat>On-screen Show (4:3)</PresentationFormat>
  <Paragraphs>189</Paragraphs>
  <Slides>12</Slides>
  <Notes>8</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
  <cp:revision>219</cp:revision>
  <dcterms:created xsi:type="dcterms:W3CDTF">2012-03-27T15:54:10Z</dcterms:created>
  <dcterms:modified xsi:type="dcterms:W3CDTF">2016-01-19T21:44:37Z</dcterms:modified>
</cp:coreProperties>
</file>