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80" r:id="rId3"/>
    <p:sldId id="281" r:id="rId4"/>
    <p:sldId id="260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5324" autoAdjust="0"/>
  </p:normalViewPr>
  <p:slideViewPr>
    <p:cSldViewPr snapToGrid="0">
      <p:cViewPr>
        <p:scale>
          <a:sx n="66" d="100"/>
          <a:sy n="66" d="100"/>
        </p:scale>
        <p:origin x="-486" y="-9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pPr/>
              <a:t>03/19/2013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pPr/>
              <a:t>03/19/2013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9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19,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19,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19,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19,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19,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19,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19,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19,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19,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/>
              <a:t>July 22,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/>
              <a:t>Footer text here</a:t>
            </a:r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www.caletc.com/wp-content/uploads/2012/12/TIAX_CalETC-Final_Release.pdf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2.org/ext/doc/E2AdvancedBiofuelMarketReport2012.pdf;jsessionid=D08A00F43500657B194DE463639DBD9B" TargetMode="External"/><Relationship Id="rId11" Type="http://schemas.openxmlformats.org/officeDocument/2006/relationships/image" Target="../media/image12.png"/><Relationship Id="rId5" Type="http://schemas.openxmlformats.org/officeDocument/2006/relationships/hyperlink" Target="http://www.tiaxllc.com/2012/05/first-reports-released-from-tiax-study-on-u-s-and-canadian-natural-gas-vehicle-industry/" TargetMode="External"/><Relationship Id="rId10" Type="http://schemas.openxmlformats.org/officeDocument/2006/relationships/image" Target="../media/image11.jpeg"/><Relationship Id="rId4" Type="http://schemas.openxmlformats.org/officeDocument/2006/relationships/hyperlink" Target="http://www.californiabiodieselalliance.org/images/CA_Carbon_Reduction_B20.pdf" TargetMode="External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390775" y="-137799"/>
            <a:ext cx="9371949" cy="1183566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94600"/>
                </a:solidFill>
                <a:ea typeface="ＭＳ Ｐゴシック" pitchFamily="34" charset="-128"/>
              </a:rPr>
              <a:t>Macroeconomic Impacts</a:t>
            </a:r>
          </a:p>
        </p:txBody>
      </p:sp>
      <p:pic>
        <p:nvPicPr>
          <p:cNvPr id="19459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10266" y="1933575"/>
            <a:ext cx="15616767" cy="226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Content Placeholder 2"/>
          <p:cNvSpPr>
            <a:spLocks noGrp="1"/>
          </p:cNvSpPr>
          <p:nvPr>
            <p:ph idx="1"/>
          </p:nvPr>
        </p:nvSpPr>
        <p:spPr>
          <a:xfrm>
            <a:off x="1256475" y="1291356"/>
            <a:ext cx="9855200" cy="552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 smtClean="0">
                <a:ea typeface="ＭＳ Ｐゴシック" pitchFamily="34" charset="-128"/>
              </a:rPr>
              <a:t>Change from Baseline trend in 2030. Billions of 2012 dollars and FTE jobs.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1293984" y="3715363"/>
            <a:ext cx="101119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Dr. David Roland-Holst, </a:t>
            </a:r>
            <a:r>
              <a:rPr lang="en-US" sz="1400" i="1" dirty="0" smtClean="0"/>
              <a:t>Plug-in Electric Vehicle Deployment in California: An Economic Assessment</a:t>
            </a:r>
            <a:r>
              <a:rPr lang="en-US" sz="1400" dirty="0" smtClean="0"/>
              <a:t>, September 2012</a:t>
            </a:r>
            <a:endParaRPr lang="en-US" sz="1400" i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100" y="1400176"/>
            <a:ext cx="11258551" cy="469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1256022" y="-128174"/>
            <a:ext cx="9371949" cy="1183566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94600"/>
                </a:solidFill>
                <a:ea typeface="ＭＳ Ｐゴシック" pitchFamily="34" charset="-128"/>
              </a:rPr>
              <a:t>Why it works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659467" y="1038225"/>
            <a:ext cx="985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0000CC"/>
                </a:solidFill>
              </a:rPr>
              <a:t>The carbon fuel supply chain is among the least job-intensive in the economy.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8777818" y="3962400"/>
            <a:ext cx="2051049" cy="1443038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wrap="none" lIns="65306" tIns="32653" rIns="65306" bIns="32653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222500" y="2008189"/>
            <a:ext cx="4165600" cy="1692275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wrap="none" lIns="65306" tIns="32653" rIns="65306" bIns="32653"/>
          <a:lstStyle/>
          <a:p>
            <a:endParaRPr lang="en-US"/>
          </a:p>
        </p:txBody>
      </p:sp>
      <p:sp>
        <p:nvSpPr>
          <p:cNvPr id="12" name="Curved Up Arrow 11"/>
          <p:cNvSpPr/>
          <p:nvPr/>
        </p:nvSpPr>
        <p:spPr>
          <a:xfrm rot="12374552">
            <a:off x="4957234" y="2141539"/>
            <a:ext cx="6178551" cy="904875"/>
          </a:xfrm>
          <a:prstGeom prst="curvedUpArrow">
            <a:avLst>
              <a:gd name="adj1" fmla="val 28127"/>
              <a:gd name="adj2" fmla="val 54621"/>
              <a:gd name="adj3" fmla="val 27833"/>
            </a:avLst>
          </a:prstGeom>
          <a:gradFill flip="none" rotWithShape="1">
            <a:gsLst>
              <a:gs pos="0">
                <a:srgbClr val="00B050"/>
              </a:gs>
              <a:gs pos="39999">
                <a:srgbClr val="00B050"/>
              </a:gs>
              <a:gs pos="63000">
                <a:srgbClr val="278130"/>
              </a:gs>
              <a:gs pos="82000">
                <a:srgbClr val="156117"/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rot="1739440">
            <a:off x="4811184" y="2541588"/>
            <a:ext cx="666538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rgbClr val="278130"/>
                </a:solidFill>
                <a:latin typeface="Times New Roman" pitchFamily="18" charset="0"/>
                <a:cs typeface="Times New Roman" pitchFamily="18" charset="0"/>
              </a:rPr>
              <a:t>Expenditure Shifting</a:t>
            </a:r>
          </a:p>
        </p:txBody>
      </p:sp>
      <p:sp>
        <p:nvSpPr>
          <p:cNvPr id="21514" name="TextBox 13"/>
          <p:cNvSpPr txBox="1">
            <a:spLocks noChangeArrowheads="1"/>
          </p:cNvSpPr>
          <p:nvPr/>
        </p:nvSpPr>
        <p:spPr bwMode="auto">
          <a:xfrm>
            <a:off x="2480733" y="6135688"/>
            <a:ext cx="7375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Source: California Dept of Finance and Employment Development Office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 animBg="1"/>
      <p:bldP spid="11" grpId="0" animBg="1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394600"/>
                </a:solidFill>
              </a:rPr>
              <a:t>Carbon reduction opportunities for meeting the </a:t>
            </a:r>
            <a:br>
              <a:rPr lang="en-US" sz="3200" dirty="0" smtClean="0">
                <a:solidFill>
                  <a:srgbClr val="394600"/>
                </a:solidFill>
              </a:rPr>
            </a:br>
            <a:r>
              <a:rPr lang="en-US" sz="3200" dirty="0" smtClean="0">
                <a:solidFill>
                  <a:srgbClr val="394600"/>
                </a:solidFill>
              </a:rPr>
              <a:t>Low Carbon Fuel Standard</a:t>
            </a:r>
            <a:endParaRPr lang="en-US" sz="3200" dirty="0">
              <a:solidFill>
                <a:srgbClr val="394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1970" y="1391829"/>
            <a:ext cx="9371948" cy="4620682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Numerous studies conducted by clean fuel industries, business organizations, and environmental groups</a:t>
            </a:r>
            <a:endParaRPr lang="en-US" b="1" dirty="0" smtClean="0"/>
          </a:p>
          <a:p>
            <a:endParaRPr lang="en-US" dirty="0" smtClean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637716" y="5799909"/>
            <a:ext cx="9144259" cy="1058091"/>
          </a:xfrm>
        </p:spPr>
        <p:txBody>
          <a:bodyPr/>
          <a:lstStyle/>
          <a:p>
            <a:r>
              <a:rPr lang="en-US" sz="1000" dirty="0" smtClean="0"/>
              <a:t>Studies include but are not limited to:</a:t>
            </a:r>
          </a:p>
          <a:p>
            <a:r>
              <a:rPr lang="en-US" sz="1000" dirty="0" smtClean="0">
                <a:hlinkClick r:id="rId3"/>
              </a:rPr>
              <a:t>http://www.caletc.com/wp-content/uploads/2012/12/TIAX_CalETC-Final_Release.pdf</a:t>
            </a:r>
            <a:endParaRPr lang="en-US" sz="1000" dirty="0" smtClean="0"/>
          </a:p>
          <a:p>
            <a:r>
              <a:rPr lang="en-US" sz="1000" dirty="0" smtClean="0">
                <a:hlinkClick r:id="rId4"/>
              </a:rPr>
              <a:t>http://www.californiabiodieselalliance.org/images/CA_Carbon_Reduction_B20.pdf</a:t>
            </a:r>
            <a:endParaRPr lang="en-US" sz="1000" dirty="0" smtClean="0"/>
          </a:p>
          <a:p>
            <a:r>
              <a:rPr lang="en-US" sz="1000" dirty="0" smtClean="0">
                <a:hlinkClick r:id="rId5"/>
              </a:rPr>
              <a:t>http://www.tiaxllc.com/2012/05/first-reports-released-from-tiax-study-on-u-s-and-canadian-natural-gas-vehicle-industry/</a:t>
            </a:r>
            <a:r>
              <a:rPr lang="en-US" sz="1000" dirty="0" smtClean="0"/>
              <a:t>;</a:t>
            </a:r>
          </a:p>
          <a:p>
            <a:r>
              <a:rPr lang="en-US" sz="1000" dirty="0" smtClean="0">
                <a:hlinkClick r:id="rId6"/>
              </a:rPr>
              <a:t>http://www.e2.org/ext/doc/E2AdvancedBiofuelMarketReport2012.pdf;jsessionid=D08A00F43500657B194DE463639DBD9B</a:t>
            </a:r>
            <a:endParaRPr lang="en-US" sz="1000" dirty="0" smtClean="0"/>
          </a:p>
          <a:p>
            <a:r>
              <a:rPr lang="en-US" sz="1000" dirty="0" smtClean="0"/>
              <a:t>NRDC study on petroleum reduction opportunities (forthcoming). </a:t>
            </a:r>
          </a:p>
          <a:p>
            <a:endParaRPr lang="en-US" sz="1000" dirty="0" smtClean="0"/>
          </a:p>
          <a:p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3" name="Picture 4" descr="https://encrypted-tbn0.gstatic.com/images?q=tbn:ANd9GcSk5XOeGJba0fYISp-6HErFrLCAoUjwp9o5xdPBM4Nny_jsVI1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" y="3227965"/>
            <a:ext cx="2436068" cy="1674798"/>
          </a:xfrm>
          <a:prstGeom prst="rect">
            <a:avLst/>
          </a:prstGeom>
          <a:noFill/>
        </p:spPr>
      </p:pic>
      <p:pic>
        <p:nvPicPr>
          <p:cNvPr id="14" name="Picture 6" descr="https://encrypted-tbn3.gstatic.com/images?q=tbn:ANd9GcRwXGyqJaCau5BbCzqKmXfc-PhULrIgR_cobu3zC5cZfV7MpI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18527" y="3235840"/>
            <a:ext cx="2486479" cy="1243240"/>
          </a:xfrm>
          <a:prstGeom prst="rect">
            <a:avLst/>
          </a:prstGeom>
          <a:noFill/>
        </p:spPr>
      </p:pic>
      <p:pic>
        <p:nvPicPr>
          <p:cNvPr id="15" name="Picture 8" descr="https://encrypted-tbn0.gstatic.com/images?q=tbn:ANd9GcSooGgEMhFs3hCGPC1Af-YE7MaSbQFi_192oCiAwuzKa7KPq6s5y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32660" y="3251174"/>
            <a:ext cx="2074644" cy="1257753"/>
          </a:xfrm>
          <a:prstGeom prst="rect">
            <a:avLst/>
          </a:prstGeom>
          <a:noFill/>
        </p:spPr>
      </p:pic>
      <p:pic>
        <p:nvPicPr>
          <p:cNvPr id="16" name="Picture 10" descr="https://encrypted-tbn2.gstatic.com/images?q=tbn:ANd9GcRpi2LaYqtmlSDYl6PjPYUKr5G9VEe2BsdKQVTudQSfGv8RIrhhG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70138" y="2937616"/>
            <a:ext cx="2206171" cy="1816848"/>
          </a:xfrm>
          <a:prstGeom prst="rect">
            <a:avLst/>
          </a:prstGeom>
          <a:noFill/>
        </p:spPr>
      </p:pic>
      <p:pic>
        <p:nvPicPr>
          <p:cNvPr id="17" name="Picture 12" descr="http://upload.wikimedia.org/wikipedia/en/thumb/9/91/Natural_Resources_Defense_Council_logo.svg/200px-Natural_Resources_Defense_Council_logo.svg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873018" y="3030558"/>
            <a:ext cx="1556984" cy="12845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871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8422" y="1790700"/>
            <a:ext cx="9080983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Reduction Opportunities: </a:t>
            </a:r>
            <a:br>
              <a:rPr lang="en-US" sz="3600" dirty="0" smtClean="0"/>
            </a:br>
            <a:r>
              <a:rPr lang="en-US" sz="3600" dirty="0" smtClean="0"/>
              <a:t>How to overcome a shortfall scenario</a:t>
            </a:r>
            <a:endParaRPr lang="en-US" sz="3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37716" y="6496050"/>
            <a:ext cx="9144259" cy="361950"/>
          </a:xfrm>
        </p:spPr>
        <p:txBody>
          <a:bodyPr/>
          <a:lstStyle/>
          <a:p>
            <a:endParaRPr lang="en-US" sz="900" dirty="0" smtClean="0"/>
          </a:p>
          <a:p>
            <a:r>
              <a:rPr lang="en-US" sz="900" dirty="0" smtClean="0"/>
              <a:t>WSPA’s BCG study scenario assumes the oil industry will be short 15 to 20 million metric tons (cumulative) out of the 70 million tons of reductions required by 2020.  </a:t>
            </a:r>
            <a:endParaRPr lang="en-US" sz="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07442" y="4915808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WSPA Shortfall Scenario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00425" y="4362450"/>
            <a:ext cx="1123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Low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381375" y="4600575"/>
            <a:ext cx="1123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High</a:t>
            </a:r>
            <a:endParaRPr 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7181850" y="4210050"/>
            <a:ext cx="476250" cy="704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7162800" y="4038600"/>
            <a:ext cx="438150" cy="419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7143750" y="3905250"/>
            <a:ext cx="457200" cy="2857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7162800" y="3829050"/>
            <a:ext cx="457200" cy="190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162800" y="3505200"/>
            <a:ext cx="457200" cy="571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162800" y="3124200"/>
            <a:ext cx="457200" cy="571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7162800" y="2743200"/>
            <a:ext cx="457200" cy="571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162800" y="2362200"/>
            <a:ext cx="457200" cy="571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7181850" y="2000250"/>
            <a:ext cx="43815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49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09888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70532A-D598-4F6B-B05D-F62B681804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TS103098889</Template>
  <TotalTime>0</TotalTime>
  <Words>158</Words>
  <Application>Microsoft Office PowerPoint</Application>
  <PresentationFormat>Custom</PresentationFormat>
  <Paragraphs>27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TS103098889</vt:lpstr>
      <vt:lpstr>Macroeconomic Impacts</vt:lpstr>
      <vt:lpstr>Why it works</vt:lpstr>
      <vt:lpstr>Carbon reduction opportunities for meeting the  Low Carbon Fuel Standard</vt:lpstr>
      <vt:lpstr>Reduction Opportunities:  How to overcome a shortfall scenario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2013-03-18T01:19:56Z</dcterms:created>
  <dcterms:modified xsi:type="dcterms:W3CDTF">2013-03-19T23:26:32Z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TC030988899991</vt:lpwstr>
  </property>
</Properties>
</file>