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8"/>
  </p:notesMasterIdLst>
  <p:handoutMasterIdLst>
    <p:handoutMasterId r:id="rId9"/>
  </p:handoutMasterIdLst>
  <p:sldIdLst>
    <p:sldId id="380" r:id="rId3"/>
    <p:sldId id="331" r:id="rId4"/>
    <p:sldId id="382" r:id="rId5"/>
    <p:sldId id="383" r:id="rId6"/>
    <p:sldId id="384" r:id="rId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259"/>
    <a:srgbClr val="0066FF"/>
    <a:srgbClr val="7AA574"/>
    <a:srgbClr val="ED6223"/>
    <a:srgbClr val="A7B432"/>
    <a:srgbClr val="829726"/>
    <a:srgbClr val="816F3B"/>
    <a:srgbClr val="DDA741"/>
    <a:srgbClr val="CD6B2D"/>
    <a:srgbClr val="ADB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66" autoAdjust="0"/>
  </p:normalViewPr>
  <p:slideViewPr>
    <p:cSldViewPr snapToGrid="0">
      <p:cViewPr>
        <p:scale>
          <a:sx n="55" d="100"/>
          <a:sy n="55" d="100"/>
        </p:scale>
        <p:origin x="-1584" y="-12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2578" y="-91"/>
      </p:cViewPr>
      <p:guideLst>
        <p:guide orient="horz" pos="2909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1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B6C5DF6-BD49-4CFE-A36B-1F6E7ED04A67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1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AAEB583-9A45-4048-9096-3B5BFE26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09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4" y="2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77737-7760-42D6-BFE6-E830161E4A62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8" y="4387852"/>
            <a:ext cx="5558801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527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4" y="8772527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E92FB-FD1F-4184-82BA-8087A40C14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8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92765" y="4464051"/>
            <a:ext cx="5558801" cy="4156075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92FB-FD1F-4184-82BA-8087A40C143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9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0094" y="4442280"/>
            <a:ext cx="5558801" cy="4156075"/>
          </a:xfrm>
        </p:spPr>
        <p:txBody>
          <a:bodyPr/>
          <a:lstStyle/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92FB-FD1F-4184-82BA-8087A40C143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35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0094" y="4442280"/>
            <a:ext cx="5558801" cy="4156075"/>
          </a:xfrm>
        </p:spPr>
        <p:txBody>
          <a:bodyPr/>
          <a:lstStyle/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92FB-FD1F-4184-82BA-8087A40C14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35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0094" y="4442280"/>
            <a:ext cx="5558801" cy="4156075"/>
          </a:xfrm>
        </p:spPr>
        <p:txBody>
          <a:bodyPr/>
          <a:lstStyle/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92FB-FD1F-4184-82BA-8087A40C14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35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0094" y="4442280"/>
            <a:ext cx="5558801" cy="4156075"/>
          </a:xfrm>
        </p:spPr>
        <p:txBody>
          <a:bodyPr/>
          <a:lstStyle/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92FB-FD1F-4184-82BA-8087A40C14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3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8CFF51-A048-4AB8-9960-90F2170595BC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612D95-0FE7-40FE-B015-05D50B96F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4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8CFF51-A048-4AB8-9960-90F2170595BC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612D95-0FE7-40FE-B015-05D50B96F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1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8CFF51-A048-4AB8-9960-90F2170595BC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612D95-0FE7-40FE-B015-05D50B96F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2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636" y="437160"/>
            <a:ext cx="7308098" cy="1033307"/>
          </a:xfrm>
          <a:prstGeom prst="rect">
            <a:avLst/>
          </a:prstGeom>
        </p:spPr>
        <p:txBody>
          <a:bodyPr/>
          <a:lstStyle>
            <a:lvl1pPr algn="l">
              <a:defRPr sz="28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636" y="1971761"/>
            <a:ext cx="7308098" cy="43000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0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636" y="1704404"/>
            <a:ext cx="7308098" cy="445142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91111"/>
              </a:buClr>
              <a:buSzPct val="80000"/>
              <a:buFont typeface="Wingdings" charset="2"/>
              <a:buChar char="■"/>
              <a:defRPr sz="2800">
                <a:latin typeface="+mn-lt"/>
              </a:defRPr>
            </a:lvl1pPr>
            <a:lvl2pPr marL="742950" indent="-285750">
              <a:buClr>
                <a:srgbClr val="991111"/>
              </a:buClr>
              <a:buSzPct val="80000"/>
              <a:buFont typeface="Wingdings" charset="2"/>
              <a:buChar char="u"/>
              <a:defRPr sz="2400">
                <a:latin typeface="+mn-lt"/>
              </a:defRPr>
            </a:lvl2pPr>
            <a:lvl3pPr marL="1143000" indent="-228600">
              <a:buClr>
                <a:schemeClr val="accent3"/>
              </a:buClr>
              <a:buSzPct val="100000"/>
              <a:buFont typeface="Lucida Grande"/>
              <a:buChar char="●"/>
              <a:defRPr>
                <a:latin typeface="+mn-lt"/>
              </a:defRPr>
            </a:lvl3pPr>
            <a:lvl4pPr marL="1600200" indent="-228600">
              <a:buClr>
                <a:schemeClr val="accent3"/>
              </a:buClr>
              <a:buSzPct val="110000"/>
              <a:buFont typeface="Courier New"/>
              <a:buChar char="o"/>
              <a:defRPr>
                <a:latin typeface="+mn-lt"/>
              </a:defRPr>
            </a:lvl4pPr>
            <a:lvl5pPr marL="2057400" indent="-228600">
              <a:buClr>
                <a:schemeClr val="accent3"/>
              </a:buClr>
              <a:buSzPct val="100000"/>
              <a:buFont typeface="Lucida Grande"/>
              <a:buChar char="-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12636" y="437160"/>
            <a:ext cx="7308098" cy="147002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12636" y="1056663"/>
            <a:ext cx="6400800" cy="7506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99111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1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95" y="5357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600" b="0" i="0" baseline="0">
                <a:solidFill>
                  <a:schemeClr val="tx1"/>
                </a:solidFill>
                <a:latin typeface="12 Avenir 45 Book   03173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8795" y="612774"/>
            <a:ext cx="7163682" cy="4754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12 Avenir 65 Medium   06173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44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owerpt_titleslid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352550"/>
            <a:ext cx="9144000" cy="239713"/>
          </a:xfrm>
          <a:prstGeom prst="rect">
            <a:avLst/>
          </a:prstGeom>
          <a:solidFill>
            <a:srgbClr val="3877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powerpt_template-a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5573713" y="6411913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fld id="{BD2F740E-BF6D-468E-846E-64AD4F8785C0}" type="slidenum">
              <a:rPr lang="en-US" sz="1400" smtClean="0">
                <a:latin typeface="12 Avenir 45 Book   03173" charset="0"/>
              </a:rPr>
              <a:pPr algn="r">
                <a:defRPr/>
              </a:pPr>
              <a:t>‹#›</a:t>
            </a:fld>
            <a:endParaRPr lang="en-US" sz="1400" smtClean="0">
              <a:latin typeface="12 Avenir 45 Book   03173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99400" y="231775"/>
            <a:ext cx="1244600" cy="663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899400" y="231775"/>
            <a:ext cx="1244600" cy="6635750"/>
          </a:xfrm>
          <a:prstGeom prst="rect">
            <a:avLst/>
          </a:prstGeom>
          <a:solidFill>
            <a:srgbClr val="3877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39713"/>
          </a:xfrm>
          <a:prstGeom prst="rect">
            <a:avLst/>
          </a:prstGeom>
          <a:solidFill>
            <a:srgbClr val="3877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991111"/>
          </a:solidFill>
          <a:latin typeface="+mj-lt"/>
          <a:ea typeface="MS PGothic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99111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667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36538" y="3025912"/>
            <a:ext cx="3676650" cy="120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200" dirty="0" err="1" smtClean="0">
                <a:solidFill>
                  <a:srgbClr val="991111"/>
                </a:solidFill>
                <a:latin typeface="+mn-lt"/>
              </a:rPr>
              <a:t>Medi</a:t>
            </a:r>
            <a:r>
              <a:rPr lang="en-US" sz="3200" dirty="0" smtClean="0">
                <a:solidFill>
                  <a:srgbClr val="991111"/>
                </a:solidFill>
                <a:latin typeface="+mn-lt"/>
              </a:rPr>
              <a:t>-Cal Coverage Changes in the ACA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36537" y="5278438"/>
            <a:ext cx="4058371" cy="1470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130000"/>
              </a:lnSpc>
              <a:defRPr/>
            </a:pPr>
            <a:r>
              <a:rPr lang="en-US" sz="2000" dirty="0" smtClean="0">
                <a:latin typeface="+mn-lt"/>
              </a:rPr>
              <a:t>Chris Perrone, MPP</a:t>
            </a:r>
          </a:p>
          <a:p>
            <a:pPr algn="l">
              <a:lnSpc>
                <a:spcPct val="130000"/>
              </a:lnSpc>
              <a:defRPr/>
            </a:pPr>
            <a:r>
              <a:rPr lang="en-US" sz="1400" dirty="0" smtClean="0">
                <a:latin typeface="+mn-lt"/>
              </a:rPr>
              <a:t>Deputy Director, Health Reform and Public Programs</a:t>
            </a:r>
          </a:p>
          <a:p>
            <a:pPr algn="l">
              <a:lnSpc>
                <a:spcPct val="130000"/>
              </a:lnSpc>
              <a:defRPr/>
            </a:pPr>
            <a:r>
              <a:rPr lang="en-US" sz="1400" dirty="0" smtClean="0">
                <a:latin typeface="+mn-lt"/>
              </a:rPr>
              <a:t>February 27, 2013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78" y="1598114"/>
            <a:ext cx="3939837" cy="525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Medicaid Provisions in ACA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21906" y="1600933"/>
            <a:ext cx="7308098" cy="4300002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Eligibility and Enrollment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Benefits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Provider Payments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Operations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Consumer Assistance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Quality of Care</a:t>
            </a:r>
          </a:p>
        </p:txBody>
      </p:sp>
    </p:spTree>
    <p:extLst>
      <p:ext uri="{BB962C8B-B14F-4D97-AF65-F5344CB8AC3E}">
        <p14:creationId xmlns:p14="http://schemas.microsoft.com/office/powerpoint/2010/main" val="19222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Eligibility and Enrollment – Required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21906" y="1420818"/>
            <a:ext cx="7308098" cy="4300002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Maintenance of Effort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Cover children and former foster youth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Adopt Modified Adjusted Gross Income (MAGI) and eliminate asset test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Extend spousal impoverishment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Adopt streamlined and automated processes for enrollment and renewals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Adopt new timeliness standards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Coordinate with Exchange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endParaRPr lang="en-US" sz="2400" dirty="0"/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027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Eligibility and Enrollment – Optional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21906" y="1600933"/>
            <a:ext cx="7308098" cy="4300002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Expand coverage </a:t>
            </a:r>
            <a:r>
              <a:rPr lang="en-US" sz="2400" dirty="0"/>
              <a:t>to </a:t>
            </a:r>
            <a:r>
              <a:rPr lang="en-US" sz="2400" dirty="0" smtClean="0"/>
              <a:t>childless adults</a:t>
            </a:r>
            <a:endParaRPr lang="en-US" sz="2400" dirty="0"/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r>
              <a:rPr lang="en-US" sz="2400" dirty="0"/>
              <a:t>Adopt </a:t>
            </a:r>
            <a:r>
              <a:rPr lang="en-US" sz="2400" dirty="0" smtClean="0"/>
              <a:t>flexible income counting rules</a:t>
            </a:r>
            <a:endParaRPr lang="en-US" sz="2400" dirty="0"/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r>
              <a:rPr lang="en-US" sz="2400" dirty="0"/>
              <a:t>Eliminate </a:t>
            </a:r>
            <a:r>
              <a:rPr lang="en-US" sz="2400" dirty="0" smtClean="0"/>
              <a:t>deprivation standard</a:t>
            </a:r>
            <a:endParaRPr lang="en-US" sz="2400" dirty="0"/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Accept self-attestation without verification for age, date of birth, household size</a:t>
            </a:r>
          </a:p>
        </p:txBody>
      </p:sp>
    </p:spTree>
    <p:extLst>
      <p:ext uri="{BB962C8B-B14F-4D97-AF65-F5344CB8AC3E}">
        <p14:creationId xmlns:p14="http://schemas.microsoft.com/office/powerpoint/2010/main" val="64236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Benchmark Benefits for Newly Eligible</a:t>
            </a:r>
            <a:br>
              <a:rPr lang="en-US" dirty="0" smtClean="0"/>
            </a:br>
            <a:r>
              <a:rPr lang="en-US" sz="2400" dirty="0" smtClean="0"/>
              <a:t>aka Alternative Benefit Plan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21906" y="1600933"/>
            <a:ext cx="7308098" cy="4300002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Must be based on one of four benchmarks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Must include 10 Essential Health Benefit categories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Must include EPDST benefit, services provided by health centers, and other Medicaid requirements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Biggest difference in cost between high and low benchmark options is long-term care, although projections are fluid due to evolving federal policy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789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cf-sample-1">
  <a:themeElements>
    <a:clrScheme name="CHCF Default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6A57E"/>
      </a:accent1>
      <a:accent2>
        <a:srgbClr val="6A7A8A"/>
      </a:accent2>
      <a:accent3>
        <a:srgbClr val="B9BFB5"/>
      </a:accent3>
      <a:accent4>
        <a:srgbClr val="6F518D"/>
      </a:accent4>
      <a:accent5>
        <a:srgbClr val="C05716"/>
      </a:accent5>
      <a:accent6>
        <a:srgbClr val="991111"/>
      </a:accent6>
      <a:hlink>
        <a:srgbClr val="025F9C"/>
      </a:hlink>
      <a:folHlink>
        <a:srgbClr val="5BA3D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HCF 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6A57E"/>
      </a:accent1>
      <a:accent2>
        <a:srgbClr val="6A7A8A"/>
      </a:accent2>
      <a:accent3>
        <a:srgbClr val="B9BFB5"/>
      </a:accent3>
      <a:accent4>
        <a:srgbClr val="6F518D"/>
      </a:accent4>
      <a:accent5>
        <a:srgbClr val="C05716"/>
      </a:accent5>
      <a:accent6>
        <a:srgbClr val="991111"/>
      </a:accent6>
      <a:hlink>
        <a:srgbClr val="025F9C"/>
      </a:hlink>
      <a:folHlink>
        <a:srgbClr val="5BA3D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chcf_powerpoint template_HRPP</Template>
  <TotalTime>2898</TotalTime>
  <Words>179</Words>
  <Application>Microsoft Office PowerPoint</Application>
  <PresentationFormat>On-screen Show (4:3)</PresentationFormat>
  <Paragraphs>35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chcf-sample-1</vt:lpstr>
      <vt:lpstr>Custom Design</vt:lpstr>
      <vt:lpstr>PowerPoint Presentation</vt:lpstr>
      <vt:lpstr>Medicaid Provisions in ACA</vt:lpstr>
      <vt:lpstr>Eligibility and Enrollment – Required Changes</vt:lpstr>
      <vt:lpstr>Eligibility and Enrollment – Optional Changes</vt:lpstr>
      <vt:lpstr>Benchmark Benefits for Newly Eligible aka Alternative Benefit Plan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mshannon</dc:creator>
  <cp:lastModifiedBy>Norring, Alex</cp:lastModifiedBy>
  <cp:revision>167</cp:revision>
  <cp:lastPrinted>2013-02-11T16:51:07Z</cp:lastPrinted>
  <dcterms:created xsi:type="dcterms:W3CDTF">2013-02-11T00:35:49Z</dcterms:created>
  <dcterms:modified xsi:type="dcterms:W3CDTF">2013-02-27T21:01:52Z</dcterms:modified>
</cp:coreProperties>
</file>