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2"/>
  </p:notesMasterIdLst>
  <p:sldIdLst>
    <p:sldId id="256" r:id="rId2"/>
    <p:sldId id="292" r:id="rId3"/>
    <p:sldId id="295" r:id="rId4"/>
    <p:sldId id="293" r:id="rId5"/>
    <p:sldId id="258" r:id="rId6"/>
    <p:sldId id="260" r:id="rId7"/>
    <p:sldId id="282" r:id="rId8"/>
    <p:sldId id="281" r:id="rId9"/>
    <p:sldId id="284" r:id="rId10"/>
    <p:sldId id="287" r:id="rId11"/>
    <p:sldId id="289" r:id="rId12"/>
    <p:sldId id="288" r:id="rId13"/>
    <p:sldId id="285" r:id="rId14"/>
    <p:sldId id="276" r:id="rId15"/>
    <p:sldId id="257" r:id="rId16"/>
    <p:sldId id="271" r:id="rId17"/>
    <p:sldId id="296" r:id="rId18"/>
    <p:sldId id="279" r:id="rId19"/>
    <p:sldId id="290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Taylor" initials="E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EEE3C-D500-4ED9-A6C9-4D417F31C401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4A473-4E2B-4951-B07D-4ED719D3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4A473-4E2B-4951-B07D-4ED719D31B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1E2-A207-47C6-BEAB-72D424177CFF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B75C-88FA-4369-A2F4-9DC45D0BD323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7485-7C38-43E4-B335-6CB767DE6D9A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9F4E-D396-43EA-9C2C-D4C71C6875DA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EB2C-D36D-4F2E-A986-679BC004DF47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72E-2B71-4401-8364-E8EC48D30134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7F08-3FB7-4ACC-8BE6-58ECA407E56A}" type="datetime1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ACDC-1793-4C9D-AA55-415720FF4D17}" type="datetime1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ED9A-E717-4124-B4B9-064EFB02BAB4}" type="datetime1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C847-7B56-423D-80A6-2BD800C2A634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08AA-ABF9-40CB-9E23-D04637F00B06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96881-DC11-4458-B4C2-56EABABC1665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FE9F-8B65-4D4A-9D6F-E574D9EF9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epp.oxfordjournals.org/content/34/4/587.full.pdf+html" TargetMode="External"/><Relationship Id="rId2" Type="http://schemas.openxmlformats.org/officeDocument/2006/relationships/hyperlink" Target="http://aepp.oxfordjournals.org/content/34/4.t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annini.ucop.edu/media/are-update/files/articles/V16N4_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436089"/>
            <a:ext cx="7024468" cy="1828800"/>
          </a:xfrm>
        </p:spPr>
        <p:txBody>
          <a:bodyPr>
            <a:noAutofit/>
          </a:bodyPr>
          <a:lstStyle/>
          <a:p>
            <a:r>
              <a:rPr lang="en-US" sz="3600" b="1" dirty="0"/>
              <a:t>Adjusting to a Post-NAFTA Mexico: </a:t>
            </a:r>
            <a:r>
              <a:rPr lang="en-US" sz="3200" b="1" dirty="0"/>
              <a:t>What It Means for California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731" y="2574952"/>
            <a:ext cx="7297531" cy="3780128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J. Edward Taylor and Diane Charlton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Agricultural &amp; Resource Economics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UC Davis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/>
              <a:t>Legislative Hearing on “NAFTA: Challenges and Opportunities after 20 Years,” </a:t>
            </a:r>
            <a:r>
              <a:rPr lang="en-US" b="1" dirty="0" smtClean="0"/>
              <a:t>Senate Select </a:t>
            </a:r>
            <a:r>
              <a:rPr lang="en-US" b="1" dirty="0"/>
              <a:t>Committee on California-Mexico Cooperation, State Capitol </a:t>
            </a:r>
            <a:r>
              <a:rPr lang="en-US" b="1" dirty="0" smtClean="0"/>
              <a:t>Building</a:t>
            </a:r>
          </a:p>
          <a:p>
            <a:r>
              <a:rPr lang="en-US" b="1" dirty="0" smtClean="0"/>
              <a:t>May </a:t>
            </a:r>
            <a:r>
              <a:rPr lang="en-US" b="1" dirty="0"/>
              <a:t>5, 2014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	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6" name="Picture 4" descr="new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88378"/>
            <a:ext cx="1310640" cy="12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reces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45" y="5501640"/>
            <a:ext cx="1257222" cy="11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Downward Trends in all Regions of Mexico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2" y="1556355"/>
            <a:ext cx="3696903" cy="4841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5" y="1937699"/>
            <a:ext cx="4987925" cy="38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Negative Trend?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falling birthrate: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597" y="4267997"/>
            <a:ext cx="3480880" cy="114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growing non-farm economy: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12354" y="1417638"/>
            <a:ext cx="4561242" cy="2637489"/>
            <a:chOff x="2238686" y="2227431"/>
            <a:chExt cx="4209425" cy="2184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4213" y="2227431"/>
              <a:ext cx="2706621" cy="19405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38686" y="4165923"/>
              <a:ext cx="4209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Source: Jeffrey Passel, PEW Research Center</a:t>
              </a:r>
              <a:endPara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074" y="4290831"/>
            <a:ext cx="3344675" cy="24306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19505" y="5399827"/>
            <a:ext cx="398001" cy="3618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53200" y="5642044"/>
            <a:ext cx="266305" cy="146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26868" y="576164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Recession</a:t>
            </a:r>
            <a:endParaRPr lang="en-US" sz="12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Rural Schools!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% of rural Mexico’s working-age population with a secondary school in their village at age 12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50" y="1732132"/>
            <a:ext cx="5467299" cy="39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Stacks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1780" y="6241256"/>
            <a:ext cx="631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Estimates by Diane Charlton, UCD 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7" y="1624964"/>
            <a:ext cx="6294063" cy="341568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437585" y="2105668"/>
            <a:ext cx="544266" cy="116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1"/>
          </p:cNvCxnSpPr>
          <p:nvPr/>
        </p:nvCxnSpPr>
        <p:spPr>
          <a:xfrm flipH="1">
            <a:off x="6424285" y="2692159"/>
            <a:ext cx="638220" cy="233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1"/>
          </p:cNvCxnSpPr>
          <p:nvPr/>
        </p:nvCxnSpPr>
        <p:spPr>
          <a:xfrm flipH="1">
            <a:off x="6424286" y="3302279"/>
            <a:ext cx="590312" cy="438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</p:cNvCxnSpPr>
          <p:nvPr/>
        </p:nvCxnSpPr>
        <p:spPr>
          <a:xfrm flipH="1">
            <a:off x="6414911" y="3953474"/>
            <a:ext cx="544266" cy="141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59177" y="1782502"/>
            <a:ext cx="188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Border Patrol, line watch hours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62505" y="2507493"/>
            <a:ext cx="168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Building schools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4598" y="2979113"/>
            <a:ext cx="230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Sum of BP, schools, &amp; non-farm GDP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6959177" y="3630308"/>
            <a:ext cx="162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Non-farm GDP value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6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It Means to Mexico: </a:t>
            </a:r>
            <a:br>
              <a:rPr lang="en-US" dirty="0" smtClean="0"/>
            </a:br>
            <a:r>
              <a:rPr lang="en-US" dirty="0" smtClean="0"/>
              <a:t>Producing More with Less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96340" y="1547175"/>
            <a:ext cx="5935980" cy="3672840"/>
            <a:chOff x="617220" y="1447800"/>
            <a:chExt cx="7438209" cy="47244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356" y="2164867"/>
              <a:ext cx="3290073" cy="280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" y="1447800"/>
              <a:ext cx="3128010" cy="210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" y="3733800"/>
              <a:ext cx="3116580" cy="2438400"/>
            </a:xfrm>
            <a:prstGeom prst="rect">
              <a:avLst/>
            </a:prstGeom>
            <a:noFill/>
          </p:spPr>
        </p:pic>
        <p:sp>
          <p:nvSpPr>
            <p:cNvPr id="11" name="Right Brace 10"/>
            <p:cNvSpPr/>
            <p:nvPr/>
          </p:nvSpPr>
          <p:spPr>
            <a:xfrm>
              <a:off x="3912870" y="1447800"/>
              <a:ext cx="533400" cy="4724400"/>
            </a:xfrm>
            <a:prstGeom prst="rightBrace">
              <a:avLst>
                <a:gd name="adj1" fmla="val 8333"/>
                <a:gd name="adj2" fmla="val 4537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06714" y="4511039"/>
            <a:ext cx="4180086" cy="214852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Rising productivity in Mexico means higher farm wages in 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Nonfarm wages are now the major source of household income in rural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Means for Immigration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590"/>
            <a:ext cx="8229600" cy="5005886"/>
          </a:xfrm>
        </p:spPr>
        <p:txBody>
          <a:bodyPr>
            <a:normAutofit/>
          </a:bodyPr>
          <a:lstStyle/>
          <a:p>
            <a:r>
              <a:rPr lang="en-US" dirty="0" smtClean="0"/>
              <a:t>US workers stopped doing hired farm work in the 1900s</a:t>
            </a:r>
          </a:p>
          <a:p>
            <a:pPr lvl="1"/>
            <a:r>
              <a:rPr lang="en-US" dirty="0" smtClean="0"/>
              <a:t>A few US kids dream of being farmers, but not </a:t>
            </a:r>
            <a:r>
              <a:rPr lang="en-US" i="1" dirty="0" smtClean="0"/>
              <a:t>hired farmworkers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Immigration solved our farm labor </a:t>
            </a:r>
            <a:r>
              <a:rPr lang="en-US" sz="3200" dirty="0" smtClean="0"/>
              <a:t>problem</a:t>
            </a:r>
          </a:p>
          <a:p>
            <a:pPr marL="800100" lvl="3" indent="-342900"/>
            <a:r>
              <a:rPr lang="en-US" sz="2800" dirty="0" smtClean="0"/>
              <a:t>Mexico </a:t>
            </a:r>
            <a:r>
              <a:rPr lang="en-US" sz="2800" dirty="0"/>
              <a:t>was at an earlier stage of the farm labor transition</a:t>
            </a:r>
          </a:p>
          <a:p>
            <a:r>
              <a:rPr lang="en-US" dirty="0"/>
              <a:t>As rural Mexicans shift out of farm work, immigration policy stops being </a:t>
            </a:r>
            <a:r>
              <a:rPr lang="en-US" dirty="0" smtClean="0"/>
              <a:t>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4300"/>
            <a:ext cx="81534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What It Means to California Farms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Farms will </a:t>
            </a:r>
            <a:r>
              <a:rPr lang="en-US" dirty="0"/>
              <a:t>have to produce more with fewer </a:t>
            </a:r>
            <a:r>
              <a:rPr lang="en-US" dirty="0" smtClean="0"/>
              <a:t>workers: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Changing crop mixes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More efficient labor management practices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There are about 2 farmworkers per year-round equivalent farm job in CA!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Technological </a:t>
            </a:r>
            <a:r>
              <a:rPr lang="en-US" dirty="0"/>
              <a:t>change: </a:t>
            </a:r>
            <a:r>
              <a:rPr lang="en-US" dirty="0" smtClean="0"/>
              <a:t>mechanization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New tech solutions to make a smaller (and older!) farm workforce more productive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UC should be leading the way here…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Means for CA Farm Workers and Rural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63634"/>
            <a:ext cx="8399417" cy="44927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 productivity means low wages and high poverty rates for farmworker families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CA has the richest agriculture in the world and farmworker communities with per-capita incomes lower than Mexico’s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Making farmworkers more productive is the key to raising earnings </a:t>
            </a:r>
          </a:p>
          <a:p>
            <a:r>
              <a:rPr lang="en-US" dirty="0" smtClean="0"/>
              <a:t>A smaller, more skilled &amp; productive farm workforce is good news for CA’s rural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Immigration Policy in an Era of Diminishing Ag Labor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16" y="5577840"/>
            <a:ext cx="7450183" cy="11772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Immigration policy plays a role, but it is only an intervening variable against the backdrop of a diminishing farm labor supply in Mexico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0360" y="1600200"/>
            <a:ext cx="3646170" cy="6743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Decreasingly Ag Labor Supply from Rural Mexican Households</a:t>
            </a:r>
            <a:endParaRPr lang="en-US" sz="2000" b="1" dirty="0"/>
          </a:p>
        </p:txBody>
      </p:sp>
      <p:cxnSp>
        <p:nvCxnSpPr>
          <p:cNvPr id="6" name="Straight Arrow Connector 5"/>
          <p:cNvCxnSpPr>
            <a:stCxn id="4" idx="2"/>
            <a:endCxn id="7" idx="0"/>
          </p:cNvCxnSpPr>
          <p:nvPr/>
        </p:nvCxnSpPr>
        <p:spPr>
          <a:xfrm flipH="1">
            <a:off x="1948815" y="2274570"/>
            <a:ext cx="2754630" cy="891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7250" y="3166110"/>
            <a:ext cx="218313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Farms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10" idx="0"/>
          </p:cNvCxnSpPr>
          <p:nvPr/>
        </p:nvCxnSpPr>
        <p:spPr>
          <a:xfrm>
            <a:off x="4703445" y="2274570"/>
            <a:ext cx="2804160" cy="891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16040" y="3166110"/>
            <a:ext cx="2183130" cy="7315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Mexico’s Farms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69055" y="2926080"/>
            <a:ext cx="1668780" cy="48006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Intervening variables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22345" y="3592830"/>
            <a:ext cx="2423160" cy="48387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Economic Conditions in U.S. and </a:t>
            </a:r>
            <a:r>
              <a:rPr lang="en-US" dirty="0"/>
              <a:t>Mexico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22345" y="4194810"/>
            <a:ext cx="2423160" cy="36576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U.S. Immigration Policy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22345" y="4696831"/>
            <a:ext cx="2423160" cy="29807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Border Violence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22345" y="5143051"/>
            <a:ext cx="2423160" cy="29807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Weakening Networks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92290" y="1600200"/>
            <a:ext cx="2045970" cy="112014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Falling Fertility</a:t>
            </a:r>
          </a:p>
          <a:p>
            <a:pPr algn="ctr"/>
            <a:r>
              <a:rPr lang="en-US" dirty="0" smtClean="0"/>
              <a:t>Rural Schools</a:t>
            </a:r>
          </a:p>
          <a:p>
            <a:pPr algn="ctr"/>
            <a:r>
              <a:rPr lang="en-US" dirty="0" smtClean="0"/>
              <a:t>Nonfarm Growth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1"/>
            <a:endCxn id="4" idx="3"/>
          </p:cNvCxnSpPr>
          <p:nvPr/>
        </p:nvCxnSpPr>
        <p:spPr>
          <a:xfrm flipH="1" flipV="1">
            <a:off x="6526530" y="1937385"/>
            <a:ext cx="365760" cy="222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animBg="1"/>
      <p:bldP spid="21" grpId="0" animBg="1"/>
      <p:bldP spid="22" grpId="0" animBg="1"/>
      <p:bldP spid="2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1"/>
            <a:ext cx="8229600" cy="1143000"/>
          </a:xfrm>
        </p:spPr>
        <p:txBody>
          <a:bodyPr/>
          <a:lstStyle/>
          <a:p>
            <a:r>
              <a:rPr lang="en-US" dirty="0" smtClean="0"/>
              <a:t>Final Policy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52"/>
            <a:ext cx="8229600" cy="548572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Don’t assume immigration will solve the farm labor problem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labor has to be there</a:t>
            </a:r>
          </a:p>
          <a:p>
            <a:r>
              <a:rPr lang="en-US" dirty="0" smtClean="0"/>
              <a:t>Adjust to a future with fewer workers</a:t>
            </a:r>
          </a:p>
          <a:p>
            <a:pPr lvl="1"/>
            <a:r>
              <a:rPr lang="en-US" dirty="0" smtClean="0"/>
              <a:t>Get over the tomato harvester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Robots assisting farmworkers in the fields?</a:t>
            </a:r>
          </a:p>
          <a:p>
            <a:r>
              <a:rPr lang="en-US" dirty="0" smtClean="0"/>
              <a:t>Educate the future farm workforce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…or import engineers from Mexico?</a:t>
            </a:r>
          </a:p>
          <a:p>
            <a:r>
              <a:rPr lang="en-US" dirty="0" smtClean="0"/>
              <a:t>Good news for ag workers, communities</a:t>
            </a:r>
          </a:p>
          <a:p>
            <a:pPr lvl="1"/>
            <a:r>
              <a:rPr lang="en-US" dirty="0" smtClean="0"/>
              <a:t>Less labor, higher productivity </a:t>
            </a:r>
            <a:r>
              <a:rPr lang="en-US" dirty="0" smtClean="0">
                <a:sym typeface="Symbol" panose="05050102010706020507" pitchFamily="18" charset="2"/>
              </a:rPr>
              <a:t> higher wages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US-Mexico Trade Expanded Sharply After NAFTA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230" y="4970584"/>
            <a:ext cx="7872925" cy="17088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In NAFTA’s first 20 years (1993-2012), US exports to Mexico rose 420%, while Mexico’s exports to the US jumped 596</a:t>
            </a:r>
            <a:r>
              <a:rPr lang="en-US" sz="2400" dirty="0" smtClean="0"/>
              <a:t>%</a:t>
            </a:r>
          </a:p>
          <a:p>
            <a:r>
              <a:rPr lang="en-US" sz="2400" dirty="0"/>
              <a:t>US </a:t>
            </a:r>
            <a:r>
              <a:rPr lang="en-US" sz="2400" i="1" dirty="0"/>
              <a:t>agricultural</a:t>
            </a:r>
            <a:r>
              <a:rPr lang="en-US" sz="2400" dirty="0"/>
              <a:t> exports to Mexico rose 311%, while Mexico’s </a:t>
            </a:r>
            <a:r>
              <a:rPr lang="en-US" sz="2400" i="1" dirty="0"/>
              <a:t>agricultural</a:t>
            </a:r>
            <a:r>
              <a:rPr lang="en-US" sz="2400" dirty="0"/>
              <a:t> exports to the US jumped 404</a:t>
            </a:r>
            <a:r>
              <a:rPr lang="en-US" sz="2400" dirty="0" smtClean="0"/>
              <a:t>%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80364" y="2028581"/>
            <a:ext cx="7272655" cy="2721610"/>
            <a:chOff x="1224230" y="1733159"/>
            <a:chExt cx="7272655" cy="2721610"/>
          </a:xfrm>
        </p:grpSpPr>
        <p:pic>
          <p:nvPicPr>
            <p:cNvPr id="8" name="Pictur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30" y="1733159"/>
              <a:ext cx="3863583" cy="2721610"/>
            </a:xfrm>
            <a:prstGeom prst="rect">
              <a:avLst/>
            </a:prstGeom>
            <a:noFill/>
          </p:spPr>
        </p:pic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812" y="1739997"/>
              <a:ext cx="3409073" cy="2714771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2527496" y="1698911"/>
            <a:ext cx="6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1639" y="1702665"/>
            <a:ext cx="150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Agricultural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922"/>
            <a:ext cx="8229600" cy="472119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J. E. Taylor, D.E. Charlton, and A. </a:t>
            </a:r>
            <a:r>
              <a:rPr lang="en-US" dirty="0" err="1" smtClean="0"/>
              <a:t>Yunez-Naude</a:t>
            </a:r>
            <a:r>
              <a:rPr lang="en-US" dirty="0" smtClean="0"/>
              <a:t> (2012). “The End of Farm Labor Abundance.” </a:t>
            </a:r>
            <a:r>
              <a:rPr lang="en-US" i="1" dirty="0" smtClean="0"/>
              <a:t>Applied Economic </a:t>
            </a:r>
            <a:r>
              <a:rPr lang="en-US" i="1" dirty="0"/>
              <a:t>Perspectives and Policy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34(4):</a:t>
            </a:r>
            <a:r>
              <a:rPr lang="en-US" dirty="0"/>
              <a:t>587-598,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://aepp.oxfordjournals.org/content/34/4/587.full.pdf+html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D.E. Charlton and J.E. Taylor (2013). ARE Update. </a:t>
            </a:r>
            <a:r>
              <a:rPr lang="en-US" dirty="0"/>
              <a:t>“Mexicans Are Leaving Farm Work: What Does It Mean for U.S. Agriculture and Immigration Policy?” </a:t>
            </a:r>
            <a:r>
              <a:rPr lang="en-US" i="1" dirty="0" smtClean="0"/>
              <a:t>Agricultural </a:t>
            </a:r>
            <a:r>
              <a:rPr lang="en-US" i="1" dirty="0"/>
              <a:t>and Resource Economics Update</a:t>
            </a:r>
            <a:r>
              <a:rPr lang="en-US" dirty="0"/>
              <a:t> 16(4): 1-4, 2013. </a:t>
            </a:r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giannini.ucop.edu/media/are-update/files/articles/V16N4_1.pdf</a:t>
            </a:r>
            <a:endParaRPr lang="en-US" u="sng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D.E. Charlton (in progress). A Declining Farm Workforce: Analysis of Panel Data from Rural Mexico and Implications for U.S. Farms. Chapter in </a:t>
            </a:r>
            <a:r>
              <a:rPr lang="en-US" dirty="0" err="1" smtClean="0"/>
              <a:t>Ph.D</a:t>
            </a:r>
            <a:r>
              <a:rPr lang="en-US" dirty="0" smtClean="0"/>
              <a:t> Dissertation, UCD Department of Agricultural &amp; Resource Economics.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J.E. Taylor and D.E. Charlton (2014). Adjusting to a Post-NAFTA Mexico: What It Means for </a:t>
            </a:r>
            <a:r>
              <a:rPr lang="en-US" dirty="0"/>
              <a:t>California. Prepared for the Legislative Hearing on “NAFTA: Challenges and Opportunities after 20 Years,” </a:t>
            </a:r>
            <a:r>
              <a:rPr lang="en-US" dirty="0" smtClean="0"/>
              <a:t>Hearing of the Senate Select </a:t>
            </a:r>
            <a:r>
              <a:rPr lang="en-US" dirty="0"/>
              <a:t>Committee on California-Mexico Cooperation, State Capitol Building, May 5, </a:t>
            </a:r>
            <a:r>
              <a:rPr lang="en-US" dirty="0" smtClean="0"/>
              <a:t>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NAFTA </a:t>
            </a:r>
            <a:r>
              <a:rPr lang="en-US" i="1" dirty="0" smtClean="0"/>
              <a:t>Cause</a:t>
            </a:r>
            <a:r>
              <a:rPr lang="en-US" dirty="0" smtClean="0"/>
              <a:t>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35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rise in trade began before </a:t>
            </a:r>
            <a:r>
              <a:rPr lang="en-US" dirty="0" smtClean="0"/>
              <a:t>NAFTA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do not have </a:t>
            </a:r>
            <a:r>
              <a:rPr lang="en-US" dirty="0" smtClean="0"/>
              <a:t>an </a:t>
            </a:r>
            <a:r>
              <a:rPr lang="en-US" dirty="0"/>
              <a:t>alternate universe in which there was no NAFTA but everything else was the </a:t>
            </a:r>
            <a:r>
              <a:rPr lang="en-US" dirty="0" smtClean="0"/>
              <a:t>same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Many </a:t>
            </a:r>
            <a:r>
              <a:rPr lang="en-US" dirty="0"/>
              <a:t>other factors may have influenced Mexico-US trade over this </a:t>
            </a:r>
            <a:r>
              <a:rPr lang="en-US" dirty="0" smtClean="0"/>
              <a:t>period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Huge changes in Mexico’s agricultural policies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</a:t>
            </a:r>
            <a:r>
              <a:rPr lang="en-US" dirty="0" smtClean="0"/>
              <a:t>dvances </a:t>
            </a:r>
            <a:r>
              <a:rPr lang="en-US" dirty="0"/>
              <a:t>in technology (including the internet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Growing </a:t>
            </a:r>
            <a:r>
              <a:rPr lang="en-US" dirty="0"/>
              <a:t>integration of the global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NAFTA </a:t>
            </a:r>
            <a:r>
              <a:rPr lang="en-US" i="1" dirty="0"/>
              <a:t>facilitated</a:t>
            </a:r>
            <a:r>
              <a:rPr lang="en-US" dirty="0"/>
              <a:t> Mexico-US trade by </a:t>
            </a:r>
            <a:r>
              <a:rPr lang="en-US" i="1" dirty="0"/>
              <a:t>formalizing</a:t>
            </a:r>
            <a:r>
              <a:rPr lang="en-US" dirty="0"/>
              <a:t> changes already underway and providing a </a:t>
            </a:r>
            <a:r>
              <a:rPr lang="en-US" i="1" dirty="0"/>
              <a:t>stable policy environment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Mexico Is Changing in Ways that Matter for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596"/>
            <a:ext cx="8161606" cy="241094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Rural Mexicans are moving out of farm work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Everywhere</a:t>
            </a:r>
            <a:r>
              <a:rPr lang="en-US" dirty="0"/>
              <a:t> as incomes go up </a:t>
            </a:r>
            <a:r>
              <a:rPr lang="en-US" dirty="0" smtClean="0"/>
              <a:t>the </a:t>
            </a:r>
            <a:r>
              <a:rPr lang="en-US" dirty="0"/>
              <a:t>share of the workforce in agriculture </a:t>
            </a:r>
            <a:r>
              <a:rPr lang="en-US" dirty="0" smtClean="0"/>
              <a:t>plummets </a:t>
            </a:r>
            <a:endParaRPr lang="en-US" dirty="0"/>
          </a:p>
          <a:p>
            <a:r>
              <a:rPr lang="en-US" dirty="0" smtClean="0"/>
              <a:t>Mexico saved us, now Mexico </a:t>
            </a:r>
            <a:r>
              <a:rPr lang="en-US" dirty="0"/>
              <a:t>is </a:t>
            </a:r>
            <a:r>
              <a:rPr lang="en-US" dirty="0" smtClean="0"/>
              <a:t>changing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1088" y="4614454"/>
            <a:ext cx="2471093" cy="16372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2912012" y="4033838"/>
            <a:ext cx="8161606" cy="282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110446"/>
            <a:ext cx="6790800" cy="2558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Immigration policy doesn’t solve the farm labor problem unless people are there to do farm work</a:t>
            </a:r>
          </a:p>
          <a:p>
            <a:r>
              <a:rPr lang="en-US" dirty="0" smtClean="0"/>
              <a:t>The biggest change: Mexico’s Kids</a:t>
            </a:r>
          </a:p>
          <a:p>
            <a:pPr lvl="1"/>
            <a:r>
              <a:rPr lang="en-US" dirty="0" smtClean="0"/>
              <a:t>No one dreams of being a hired farmworker anymore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Mexico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67600" cy="48006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Mexico is the major supplier of hired </a:t>
            </a:r>
            <a:r>
              <a:rPr lang="en-US" dirty="0" smtClean="0"/>
              <a:t>workers </a:t>
            </a:r>
            <a:r>
              <a:rPr lang="en-US" dirty="0"/>
              <a:t>to U.S. </a:t>
            </a:r>
            <a:r>
              <a:rPr lang="en-US" dirty="0" smtClean="0"/>
              <a:t>farms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Only 2% of California’s hired farm workers are U.S.-born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Guatemala is sending </a:t>
            </a:r>
            <a:r>
              <a:rPr lang="en-US" dirty="0"/>
              <a:t>farm </a:t>
            </a:r>
            <a:r>
              <a:rPr lang="en-US" dirty="0" smtClean="0"/>
              <a:t>workers </a:t>
            </a:r>
            <a:r>
              <a:rPr lang="en-US" dirty="0"/>
              <a:t>to </a:t>
            </a:r>
            <a:r>
              <a:rPr lang="en-US" dirty="0" smtClean="0"/>
              <a:t>Mexico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Mexico </a:t>
            </a:r>
            <a:r>
              <a:rPr lang="en-US" dirty="0"/>
              <a:t>is in the transitional phase of being both a farm labor exporter and </a:t>
            </a:r>
            <a:r>
              <a:rPr lang="en-US" dirty="0" smtClean="0"/>
              <a:t>importer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1" y="5943600"/>
            <a:ext cx="790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Taylor and Lybbert, </a:t>
            </a:r>
            <a:r>
              <a:rPr lang="en-US" sz="1600" i="1" dirty="0" err="1" smtClean="0"/>
              <a:t>RebelText</a:t>
            </a:r>
            <a:r>
              <a:rPr lang="en-US" sz="1600" i="1" dirty="0" smtClean="0"/>
              <a:t>: Essentials of Development Economics</a:t>
            </a:r>
            <a:r>
              <a:rPr lang="en-US" sz="1600" dirty="0" smtClean="0"/>
              <a:t>, 2012 (forthcoming, UC Press, 2014).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052" y="1657822"/>
            <a:ext cx="7621585" cy="4156065"/>
            <a:chOff x="428053" y="1210345"/>
            <a:chExt cx="7621585" cy="4156065"/>
          </a:xfrm>
        </p:grpSpPr>
        <p:grpSp>
          <p:nvGrpSpPr>
            <p:cNvPr id="3" name="Group 3"/>
            <p:cNvGrpSpPr/>
            <p:nvPr/>
          </p:nvGrpSpPr>
          <p:grpSpPr>
            <a:xfrm>
              <a:off x="1131651" y="1658565"/>
              <a:ext cx="6917987" cy="2898843"/>
              <a:chOff x="1702049" y="2057400"/>
              <a:chExt cx="6960938" cy="267017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2057400"/>
                <a:ext cx="3481387" cy="2670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049" y="2057400"/>
                <a:ext cx="3479552" cy="2670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107636" y="4997078"/>
              <a:ext cx="938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Income</a:t>
              </a:r>
              <a:endParaRPr lang="en-US" sz="18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5272396" y="4696534"/>
              <a:ext cx="1006812" cy="3180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860692" y="4696534"/>
              <a:ext cx="972770" cy="3180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 flipH="1">
              <a:off x="-980559" y="2618957"/>
              <a:ext cx="318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Workforce in Agriculture</a:t>
              </a:r>
              <a:endParaRPr lang="en-US" sz="1800" b="1" kern="1200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97385" y="3223402"/>
              <a:ext cx="199700" cy="353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3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Fleeing Farms Around the World</a:t>
            </a:r>
            <a:br>
              <a:rPr lang="en-US" dirty="0" smtClean="0"/>
            </a:br>
            <a:r>
              <a:rPr lang="en-US" sz="2700" dirty="0" smtClean="0"/>
              <a:t>The % of workforce in agriculture falls as per-capita incomes rise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458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Something Happening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/>
              <a:t>Farmers across California are experiencing the same problem: Seasonal workers who have been coming for decades to help with the harvest, planting and pruning have dropped off in recent years</a:t>
            </a:r>
            <a:r>
              <a:rPr lang="en-US" sz="2400" i="1" dirty="0" smtClean="0"/>
              <a:t>.</a:t>
            </a:r>
          </a:p>
          <a:p>
            <a:pPr marL="0" indent="0" algn="r">
              <a:buNone/>
            </a:pPr>
            <a:r>
              <a:rPr lang="en-US" sz="1600" i="1" dirty="0" smtClean="0"/>
              <a:t>SF Chronicle, May 27, 2012</a:t>
            </a:r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2400" i="1" dirty="0"/>
              <a:t>The workforce has been decreasing in the last two to three years, but last year it was drastic.</a:t>
            </a:r>
          </a:p>
          <a:p>
            <a:pPr marL="0" indent="0" algn="r">
              <a:buNone/>
            </a:pPr>
            <a:r>
              <a:rPr lang="en-US" sz="1600" i="1" dirty="0"/>
              <a:t>Kristi Boswell, Farm </a:t>
            </a:r>
            <a:r>
              <a:rPr lang="en-US" sz="1600" i="1" dirty="0" smtClean="0"/>
              <a:t>Bureau</a:t>
            </a:r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2400" i="1" dirty="0"/>
              <a:t>The supply of Mexican labor available to work in the United States has fallen due to a sharp decrease in Mexico’s total fertility rate and employment growth in Mexico. </a:t>
            </a:r>
          </a:p>
          <a:p>
            <a:pPr marL="0" indent="0" algn="r">
              <a:buNone/>
            </a:pPr>
            <a:r>
              <a:rPr lang="en-US" sz="1600" dirty="0"/>
              <a:t>Passel, et al. (2012</a:t>
            </a:r>
            <a:r>
              <a:rPr lang="en-US" sz="1600" dirty="0" smtClean="0"/>
              <a:t>)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/>
              <a:t>T</a:t>
            </a:r>
            <a:r>
              <a:rPr lang="en-US" sz="3200" b="1" smtClean="0"/>
              <a:t>he UCD-COLMEX Mexico </a:t>
            </a:r>
            <a:r>
              <a:rPr lang="en-US" sz="3200" b="1" dirty="0" smtClean="0"/>
              <a:t>National Rural Household Survey (ENHRUM)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28" y="1465004"/>
            <a:ext cx="5353799" cy="3562336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2000" y="5325894"/>
            <a:ext cx="7467600" cy="115110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Nationally representative sample of rural households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Tracks workers from 1980 through 2010, inside and outside Mexico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More than 125,000 </a:t>
            </a:r>
            <a:r>
              <a:rPr lang="en-US" sz="2000" dirty="0"/>
              <a:t>person-years of data</a:t>
            </a:r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36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0" y="153239"/>
            <a:ext cx="86978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 of Rural Mexicans Working in Ag (anywhere, in Mexico or the 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FE9F-8B65-4D4A-9D6F-E574D9EF9D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t="2051" b="2051"/>
          <a:stretch>
            <a:fillRect/>
          </a:stretch>
        </p:blipFill>
        <p:spPr>
          <a:xfrm>
            <a:off x="1567897" y="1922757"/>
            <a:ext cx="6005086" cy="4164495"/>
          </a:xfrm>
        </p:spPr>
      </p:pic>
      <p:sp>
        <p:nvSpPr>
          <p:cNvPr id="5" name="TextBox 4"/>
          <p:cNvSpPr txBox="1"/>
          <p:nvPr/>
        </p:nvSpPr>
        <p:spPr>
          <a:xfrm>
            <a:off x="1536969" y="6151389"/>
            <a:ext cx="582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Charlton and Taylor (2014)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525776" y="1883241"/>
            <a:ext cx="345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farm labor supply from rural Mexico is decreasing by </a:t>
            </a:r>
            <a:r>
              <a:rPr lang="en-US" b="1" dirty="0">
                <a:solidFill>
                  <a:srgbClr val="FF0000"/>
                </a:solidFill>
              </a:rPr>
              <a:t>11,200</a:t>
            </a:r>
            <a:r>
              <a:rPr lang="en-US" dirty="0">
                <a:solidFill>
                  <a:srgbClr val="FF0000"/>
                </a:solidFill>
              </a:rPr>
              <a:t> people each </a:t>
            </a:r>
            <a:r>
              <a:rPr lang="en-US" dirty="0" smtClean="0">
                <a:solidFill>
                  <a:srgbClr val="FF0000"/>
                </a:solidFill>
              </a:rPr>
              <a:t>year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47568" y="2830543"/>
            <a:ext cx="588396" cy="5406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85182" y="2864883"/>
            <a:ext cx="307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/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en-US" sz="16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sz="1600" i="1" dirty="0" smtClean="0">
                <a:solidFill>
                  <a:srgbClr val="FF0000"/>
                </a:solidFill>
              </a:rPr>
              <a:t>Mexican and CA farmers have to compete for this dwindling number of farmworkers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1146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Adjusting to a Post-NAFTA Mexico: What It Means for California</vt:lpstr>
      <vt:lpstr>US-Mexico Trade Expanded Sharply After NAFTA</vt:lpstr>
      <vt:lpstr>Did NAFTA Cause This?</vt:lpstr>
      <vt:lpstr>Mexico Is Changing in Ways that Matter for California</vt:lpstr>
      <vt:lpstr>Mexico in Transition</vt:lpstr>
      <vt:lpstr>Fleeing Farms Around the World The % of workforce in agriculture falls as per-capita incomes rise</vt:lpstr>
      <vt:lpstr>Is Something Happening Out There?</vt:lpstr>
      <vt:lpstr>The UCD-COLMEX Mexico National Rural Household Survey (ENHRUM) </vt:lpstr>
      <vt:lpstr>Probability of Rural Mexicans Working in Ag (anywhere, in Mexico or the US)</vt:lpstr>
      <vt:lpstr>Downward Trends in all Regions of Mexico</vt:lpstr>
      <vt:lpstr>WHY the Negative Trend?</vt:lpstr>
      <vt:lpstr>…And Rural Schools!  % of rural Mexico’s working-age population with a secondary school in their village at age 12</vt:lpstr>
      <vt:lpstr>How It All Stacks Up</vt:lpstr>
      <vt:lpstr>What It Means to Mexico:  Producing More with Less</vt:lpstr>
      <vt:lpstr>What It Means for Immigration Policy</vt:lpstr>
      <vt:lpstr>What It Means to California Farms</vt:lpstr>
      <vt:lpstr>What It Means for CA Farm Workers and Rural Communities</vt:lpstr>
      <vt:lpstr>Immigration Policy in an Era of Diminishing Ag Labor Supply</vt:lpstr>
      <vt:lpstr>Final Policy Lessons</vt:lpstr>
      <vt:lpstr>References</vt:lpstr>
    </vt:vector>
  </TitlesOfParts>
  <Company>Department of Agricultural and Resource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Farm Labor Abundance</dc:title>
  <dc:creator>Diane Charlton</dc:creator>
  <cp:lastModifiedBy>Somerhausen, Paul</cp:lastModifiedBy>
  <cp:revision>84</cp:revision>
  <dcterms:created xsi:type="dcterms:W3CDTF">2012-10-23T16:53:31Z</dcterms:created>
  <dcterms:modified xsi:type="dcterms:W3CDTF">2014-05-07T16:21:38Z</dcterms:modified>
</cp:coreProperties>
</file>